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2.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hdphoto2.wdp" ContentType="image/vnd.ms-photo"/>
  <Override PartName="/ppt/media/hdphoto1.wdp" ContentType="image/vnd.ms-photo"/>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1.jpeg" ContentType="image/jpeg"/>
  <Override PartName="/ppt/media/image10.jpeg" ContentType="image/jpeg"/>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17.xml.rels" ContentType="application/vnd.openxmlformats-package.relationships+xml"/>
  <Override PartName="/ppt/slides/_rels/slide3.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5.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5.xml.rels" ContentType="application/vnd.openxmlformats-package.relationships+xml"/>
  <Override PartName="/ppt/notesSlides/_rels/notesSlide11.xml.rels" ContentType="application/vnd.openxmlformats-package.relationships+xml"/>
  <Override PartName="/ppt/notesSlides/_rels/notesSlide9.xml.rels" ContentType="application/vnd.openxmlformats-package.relationships+xml"/>
  <Override PartName="/ppt/notesSlides/_rels/notesSlide10.xml.rels" ContentType="application/vnd.openxmlformats-package.relationships+xml"/>
  <Override PartName="/ppt/notesSlides/_rels/notesSlide8.xml.rels" ContentType="application/vnd.openxmlformats-package.relationships+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trike="noStrike" u="none">
                <a:solidFill>
                  <a:srgbClr val="000000"/>
                </a:solidFill>
                <a:effectLst/>
                <a:uFillTx/>
                <a:latin typeface="Arial"/>
              </a:rPr>
              <a:t>Click to move the slide</a:t>
            </a:r>
            <a:endParaRPr b="0" lang="en-US" sz="4400" strike="noStrike" u="none">
              <a:solidFill>
                <a:srgbClr val="000000"/>
              </a:solidFill>
              <a:effectLst/>
              <a:uFillTx/>
              <a:latin typeface="Arial"/>
            </a:endParaRPr>
          </a:p>
        </p:txBody>
      </p:sp>
      <p:sp>
        <p:nvSpPr>
          <p:cNvPr id="58"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59"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60" name="PlaceHolder 4"/>
          <p:cNvSpPr>
            <a:spLocks noGrp="1"/>
          </p:cNvSpPr>
          <p:nvPr>
            <p:ph type="dt" idx="34"/>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61" name="PlaceHolder 5"/>
          <p:cNvSpPr>
            <a:spLocks noGrp="1"/>
          </p:cNvSpPr>
          <p:nvPr>
            <p:ph type="ftr" idx="35"/>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2" name="PlaceHolder 6"/>
          <p:cNvSpPr>
            <a:spLocks noGrp="1"/>
          </p:cNvSpPr>
          <p:nvPr>
            <p:ph type="sldNum" idx="36"/>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D376ED69-22E7-4EF2-9C59-08BB0B5FFEC4}"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sldImg"/>
          </p:nvPr>
        </p:nvSpPr>
        <p:spPr>
          <a:xfrm>
            <a:off x="685800" y="1143000"/>
            <a:ext cx="5485680" cy="3085560"/>
          </a:xfrm>
          <a:prstGeom prst="rect">
            <a:avLst/>
          </a:prstGeom>
          <a:ln w="0">
            <a:noFill/>
          </a:ln>
        </p:spPr>
      </p:sp>
      <p:sp>
        <p:nvSpPr>
          <p:cNvPr id="15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56" name="PlaceHolder 3"/>
          <p:cNvSpPr>
            <a:spLocks noGrp="1"/>
          </p:cNvSpPr>
          <p:nvPr>
            <p:ph type="sldNum" idx="4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0AD9F971-AF45-4EAE-A58F-7B5B07D8A254}"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sldImg"/>
          </p:nvPr>
        </p:nvSpPr>
        <p:spPr>
          <a:xfrm>
            <a:off x="685800" y="1143000"/>
            <a:ext cx="5485680" cy="3085560"/>
          </a:xfrm>
          <a:prstGeom prst="rect">
            <a:avLst/>
          </a:prstGeom>
          <a:ln w="0">
            <a:noFill/>
          </a:ln>
        </p:spPr>
      </p:sp>
      <p:sp>
        <p:nvSpPr>
          <p:cNvPr id="15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59" name="PlaceHolder 3"/>
          <p:cNvSpPr>
            <a:spLocks noGrp="1"/>
          </p:cNvSpPr>
          <p:nvPr>
            <p:ph type="sldNum" idx="41"/>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78C7A073-61AB-490C-B373-960FC3A2C7A5}"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sldImg"/>
          </p:nvPr>
        </p:nvSpPr>
        <p:spPr>
          <a:xfrm>
            <a:off x="685800" y="1143000"/>
            <a:ext cx="5485680" cy="3085560"/>
          </a:xfrm>
          <a:prstGeom prst="rect">
            <a:avLst/>
          </a:prstGeom>
          <a:ln w="0">
            <a:noFill/>
          </a:ln>
        </p:spPr>
      </p:sp>
      <p:sp>
        <p:nvSpPr>
          <p:cNvPr id="16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62" name="PlaceHolder 3"/>
          <p:cNvSpPr>
            <a:spLocks noGrp="1"/>
          </p:cNvSpPr>
          <p:nvPr>
            <p:ph type="sldNum" idx="42"/>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2B4E30AF-0DE8-41B7-A8E0-84100F1726A9}"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sldImg"/>
          </p:nvPr>
        </p:nvSpPr>
        <p:spPr>
          <a:xfrm>
            <a:off x="685800" y="1143000"/>
            <a:ext cx="5485680" cy="3085560"/>
          </a:xfrm>
          <a:prstGeom prst="rect">
            <a:avLst/>
          </a:prstGeom>
          <a:ln w="0">
            <a:noFill/>
          </a:ln>
        </p:spPr>
      </p:sp>
      <p:sp>
        <p:nvSpPr>
          <p:cNvPr id="16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65" name="PlaceHolder 3"/>
          <p:cNvSpPr>
            <a:spLocks noGrp="1"/>
          </p:cNvSpPr>
          <p:nvPr>
            <p:ph type="sldNum" idx="43"/>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0BAA2DF8-F3B0-4569-81BA-F4844233916C}"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sldImg"/>
          </p:nvPr>
        </p:nvSpPr>
        <p:spPr>
          <a:xfrm>
            <a:off x="685800" y="1143000"/>
            <a:ext cx="5485680" cy="3085560"/>
          </a:xfrm>
          <a:prstGeom prst="rect">
            <a:avLst/>
          </a:prstGeom>
          <a:ln w="0">
            <a:noFill/>
          </a:ln>
        </p:spPr>
      </p:sp>
      <p:sp>
        <p:nvSpPr>
          <p:cNvPr id="146"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47" name="PlaceHolder 3"/>
          <p:cNvSpPr>
            <a:spLocks noGrp="1"/>
          </p:cNvSpPr>
          <p:nvPr>
            <p:ph type="sldNum" idx="3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91087C47-62F8-4E7E-A497-3A9891587ABC}"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sldImg"/>
          </p:nvPr>
        </p:nvSpPr>
        <p:spPr>
          <a:xfrm>
            <a:off x="685800" y="1143000"/>
            <a:ext cx="5485680" cy="3085560"/>
          </a:xfrm>
          <a:prstGeom prst="rect">
            <a:avLst/>
          </a:prstGeom>
          <a:ln w="0">
            <a:noFill/>
          </a:ln>
        </p:spPr>
      </p:sp>
      <p:sp>
        <p:nvSpPr>
          <p:cNvPr id="149"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50" name="PlaceHolder 3"/>
          <p:cNvSpPr>
            <a:spLocks noGrp="1"/>
          </p:cNvSpPr>
          <p:nvPr>
            <p:ph type="sldNum" idx="3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779E1A33-81EB-41EE-A311-8FC077287177}"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sldImg"/>
          </p:nvPr>
        </p:nvSpPr>
        <p:spPr>
          <a:xfrm>
            <a:off x="685800" y="1143000"/>
            <a:ext cx="5485680" cy="3085560"/>
          </a:xfrm>
          <a:prstGeom prst="rect">
            <a:avLst/>
          </a:prstGeom>
          <a:ln w="0">
            <a:noFill/>
          </a:ln>
        </p:spPr>
      </p:sp>
      <p:sp>
        <p:nvSpPr>
          <p:cNvPr id="15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153" name="PlaceHolder 3"/>
          <p:cNvSpPr>
            <a:spLocks noGrp="1"/>
          </p:cNvSpPr>
          <p:nvPr>
            <p:ph type="sldNum" idx="3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it-IT" sz="1200" strike="noStrike" u="none">
                <a:solidFill>
                  <a:srgbClr val="000000"/>
                </a:solidFill>
                <a:effectLst/>
                <a:uFillTx/>
                <a:latin typeface="Times New Roman"/>
              </a:defRPr>
            </a:lvl1pPr>
          </a:lstStyle>
          <a:p>
            <a:pPr indent="0" algn="r">
              <a:lnSpc>
                <a:spcPct val="100000"/>
              </a:lnSpc>
              <a:buNone/>
              <a:tabLst>
                <a:tab algn="l" pos="0"/>
              </a:tabLst>
            </a:pPr>
            <a:fld id="{BD706414-D9F7-4517-8A03-217B2547F26A}" type="slidenum">
              <a:rPr b="0" lang="it-IT" sz="1200" strike="noStrike" u="none">
                <a:solidFill>
                  <a:srgbClr val="000000"/>
                </a:solidFill>
                <a:effectLst/>
                <a:uFillTx/>
                <a:latin typeface="Times New Roman"/>
              </a:rPr>
              <a:t>&lt;number&gt;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Vuota">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dt" idx="1"/>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 name="PlaceHolder 2"/>
          <p:cNvSpPr>
            <a:spLocks noGrp="1"/>
          </p:cNvSpPr>
          <p:nvPr>
            <p:ph type="ftr" idx="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 name="PlaceHolder 3"/>
          <p:cNvSpPr>
            <a:spLocks noGrp="1"/>
          </p:cNvSpPr>
          <p:nvPr>
            <p:ph type="sldNum" idx="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19F98ADD-D5DB-4A96-A86A-73354DF54F95}"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fronto">
    <p:bg>
      <p:bgPr>
        <a:solidFill>
          <a:srgbClr val="ffffff"/>
        </a:solidFill>
      </p:bgPr>
    </p:bg>
    <p:spTree>
      <p:nvGrpSpPr>
        <p:cNvPr id="1" name=""/>
        <p:cNvGrpSpPr/>
        <p:nvPr/>
      </p:nvGrpSpPr>
      <p:grpSpPr>
        <a:xfrm>
          <a:off x="0" y="0"/>
          <a:ext cx="0" cy="0"/>
          <a:chOff x="0" y="0"/>
          <a:chExt cx="0" cy="0"/>
        </a:xfrm>
      </p:grpSpPr>
      <p:sp>
        <p:nvSpPr>
          <p:cNvPr id="45" name="PlaceHolder 1"/>
          <p:cNvSpPr>
            <a:spLocks noGrp="1"/>
          </p:cNvSpPr>
          <p:nvPr>
            <p:ph type="title"/>
          </p:nvPr>
        </p:nvSpPr>
        <p:spPr>
          <a:xfrm>
            <a:off x="8398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it-IT" sz="4400" strike="noStrike" u="none">
                <a:solidFill>
                  <a:schemeClr val="dk1"/>
                </a:solidFill>
                <a:effectLst/>
                <a:uFillTx/>
                <a:latin typeface="Calibri Light"/>
              </a:rPr>
              <a:t>Fare clic per modificare lo stile del titolo dello schema</a:t>
            </a:r>
            <a:endParaRPr b="0" lang="en-US" sz="4400" strike="noStrike" u="none">
              <a:solidFill>
                <a:srgbClr val="000000"/>
              </a:solidFill>
              <a:effectLst/>
              <a:uFillTx/>
              <a:latin typeface="Arial"/>
            </a:endParaRPr>
          </a:p>
        </p:txBody>
      </p:sp>
      <p:sp>
        <p:nvSpPr>
          <p:cNvPr id="46" name="PlaceHolder 2"/>
          <p:cNvSpPr>
            <a:spLocks noGrp="1"/>
          </p:cNvSpPr>
          <p:nvPr>
            <p:ph type="body"/>
          </p:nvPr>
        </p:nvSpPr>
        <p:spPr>
          <a:xfrm>
            <a:off x="839880" y="1681200"/>
            <a:ext cx="5157000" cy="82332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it-IT" sz="2400" strike="noStrike" u="none">
                <a:solidFill>
                  <a:schemeClr val="dk1"/>
                </a:solidFill>
                <a:effectLst/>
                <a:uFillTx/>
                <a:latin typeface="Calibri"/>
              </a:rPr>
              <a:t>Fare clic per modificare gli stili del testo dello schema</a:t>
            </a:r>
            <a:endParaRPr b="0" lang="en-US" sz="2400" strike="noStrike" u="none">
              <a:solidFill>
                <a:srgbClr val="000000"/>
              </a:solidFill>
              <a:effectLst/>
              <a:uFillTx/>
              <a:latin typeface="Arial"/>
            </a:endParaRPr>
          </a:p>
        </p:txBody>
      </p:sp>
      <p:sp>
        <p:nvSpPr>
          <p:cNvPr id="47" name="PlaceHolder 3"/>
          <p:cNvSpPr>
            <a:spLocks noGrp="1"/>
          </p:cNvSpPr>
          <p:nvPr>
            <p:ph type="body"/>
          </p:nvPr>
        </p:nvSpPr>
        <p:spPr>
          <a:xfrm>
            <a:off x="839880" y="2505240"/>
            <a:ext cx="5157000" cy="3683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48" name="PlaceHolder 4"/>
          <p:cNvSpPr>
            <a:spLocks noGrp="1"/>
          </p:cNvSpPr>
          <p:nvPr>
            <p:ph type="body"/>
          </p:nvPr>
        </p:nvSpPr>
        <p:spPr>
          <a:xfrm>
            <a:off x="6172200" y="1681200"/>
            <a:ext cx="5182560" cy="82332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it-IT" sz="2400" strike="noStrike" u="none">
                <a:solidFill>
                  <a:schemeClr val="dk1"/>
                </a:solidFill>
                <a:effectLst/>
                <a:uFillTx/>
                <a:latin typeface="Calibri"/>
              </a:rPr>
              <a:t>Fare clic per modificare gli stili del testo dello schema</a:t>
            </a:r>
            <a:endParaRPr b="0" lang="en-US" sz="2400" strike="noStrike" u="none">
              <a:solidFill>
                <a:srgbClr val="000000"/>
              </a:solidFill>
              <a:effectLst/>
              <a:uFillTx/>
              <a:latin typeface="Arial"/>
            </a:endParaRPr>
          </a:p>
        </p:txBody>
      </p:sp>
      <p:sp>
        <p:nvSpPr>
          <p:cNvPr id="49" name="PlaceHolder 5"/>
          <p:cNvSpPr>
            <a:spLocks noGrp="1"/>
          </p:cNvSpPr>
          <p:nvPr>
            <p:ph type="body"/>
          </p:nvPr>
        </p:nvSpPr>
        <p:spPr>
          <a:xfrm>
            <a:off x="6172200" y="2505240"/>
            <a:ext cx="5182560" cy="368388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50" name="PlaceHolder 6"/>
          <p:cNvSpPr>
            <a:spLocks noGrp="1"/>
          </p:cNvSpPr>
          <p:nvPr>
            <p:ph type="dt" idx="28"/>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1" name="PlaceHolder 7"/>
          <p:cNvSpPr>
            <a:spLocks noGrp="1"/>
          </p:cNvSpPr>
          <p:nvPr>
            <p:ph type="ftr" idx="29"/>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2" name="PlaceHolder 8"/>
          <p:cNvSpPr>
            <a:spLocks noGrp="1"/>
          </p:cNvSpPr>
          <p:nvPr>
            <p:ph type="sldNum" idx="30"/>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B5F5882D-01F7-4FE2-83B0-DDAFFF696219}"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olo titolo">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it-IT" sz="4400" strike="noStrike" u="none">
                <a:solidFill>
                  <a:schemeClr val="dk1"/>
                </a:solidFill>
                <a:effectLst/>
                <a:uFillTx/>
                <a:latin typeface="Calibri Light"/>
              </a:rPr>
              <a:t>Fare clic per modificare lo stile del titolo dello schema</a:t>
            </a:r>
            <a:endParaRPr b="0" lang="en-US" sz="4400" strike="noStrike" u="none">
              <a:solidFill>
                <a:srgbClr val="000000"/>
              </a:solidFill>
              <a:effectLst/>
              <a:uFillTx/>
              <a:latin typeface="Arial"/>
            </a:endParaRPr>
          </a:p>
        </p:txBody>
      </p:sp>
      <p:sp>
        <p:nvSpPr>
          <p:cNvPr id="54" name="PlaceHolder 2"/>
          <p:cNvSpPr>
            <a:spLocks noGrp="1"/>
          </p:cNvSpPr>
          <p:nvPr>
            <p:ph type="dt" idx="31"/>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55" name="PlaceHolder 3"/>
          <p:cNvSpPr>
            <a:spLocks noGrp="1"/>
          </p:cNvSpPr>
          <p:nvPr>
            <p:ph type="ftr" idx="32"/>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6" name="PlaceHolder 4"/>
          <p:cNvSpPr>
            <a:spLocks noGrp="1"/>
          </p:cNvSpPr>
          <p:nvPr>
            <p:ph type="sldNum" idx="33"/>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187A75E0-3B66-46FC-BD23-76B908A4CB0C}"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uto con didascalia">
    <p:bg>
      <p:bgPr>
        <a:solidFill>
          <a:srgbClr val="ffffff"/>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839880" y="457200"/>
            <a:ext cx="3931560" cy="15994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it-IT" sz="3200" strike="noStrike" u="none">
                <a:solidFill>
                  <a:schemeClr val="dk1"/>
                </a:solidFill>
                <a:effectLst/>
                <a:uFillTx/>
                <a:latin typeface="Calibri Light"/>
              </a:rPr>
              <a:t>Fare clic per modificare lo stile del titolo dello schema</a:t>
            </a:r>
            <a:endParaRPr b="0" lang="en-US" sz="3200" strike="noStrike" u="none">
              <a:solidFill>
                <a:srgbClr val="000000"/>
              </a:solidFill>
              <a:effectLst/>
              <a:uFillTx/>
              <a:latin typeface="Arial"/>
            </a:endParaRPr>
          </a:p>
        </p:txBody>
      </p:sp>
      <p:sp>
        <p:nvSpPr>
          <p:cNvPr id="4" name="PlaceHolder 2"/>
          <p:cNvSpPr>
            <a:spLocks noGrp="1"/>
          </p:cNvSpPr>
          <p:nvPr>
            <p:ph type="body"/>
          </p:nvPr>
        </p:nvSpPr>
        <p:spPr>
          <a:xfrm>
            <a:off x="5183280" y="987480"/>
            <a:ext cx="6171480" cy="4872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3200" strike="noStrike" u="none">
                <a:solidFill>
                  <a:schemeClr val="dk1"/>
                </a:solidFill>
                <a:effectLst/>
                <a:uFillTx/>
                <a:latin typeface="Calibri"/>
              </a:rPr>
              <a:t>Fare clic per modificare gli stili del testo dello schema</a:t>
            </a:r>
            <a:endParaRPr b="0" lang="en-US" sz="32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800" strike="noStrike" u="none">
                <a:solidFill>
                  <a:schemeClr val="dk1"/>
                </a:solidFill>
                <a:effectLst/>
                <a:uFillTx/>
                <a:latin typeface="Calibri"/>
              </a:rPr>
              <a:t>Secondo livello</a:t>
            </a:r>
            <a:endParaRPr b="0" lang="en-US" sz="28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Terzo livello</a:t>
            </a:r>
            <a:endParaRPr b="0" lang="en-US" sz="24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Quarto livello</a:t>
            </a:r>
            <a:endParaRPr b="0" lang="en-US" sz="20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Quinto livello</a:t>
            </a:r>
            <a:endParaRPr b="0" lang="en-US" sz="2000" strike="noStrike" u="none">
              <a:solidFill>
                <a:srgbClr val="000000"/>
              </a:solidFill>
              <a:effectLst/>
              <a:uFillTx/>
              <a:latin typeface="Arial"/>
            </a:endParaRPr>
          </a:p>
        </p:txBody>
      </p:sp>
      <p:sp>
        <p:nvSpPr>
          <p:cNvPr id="5" name="PlaceHolder 3"/>
          <p:cNvSpPr>
            <a:spLocks noGrp="1"/>
          </p:cNvSpPr>
          <p:nvPr>
            <p:ph type="body"/>
          </p:nvPr>
        </p:nvSpPr>
        <p:spPr>
          <a:xfrm>
            <a:off x="839880" y="2057400"/>
            <a:ext cx="3931560" cy="381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it-IT" sz="1600" strike="noStrike" u="none">
                <a:solidFill>
                  <a:schemeClr val="dk1"/>
                </a:solidFill>
                <a:effectLst/>
                <a:uFillTx/>
                <a:latin typeface="Calibri"/>
              </a:rPr>
              <a:t>Fare clic per modificare gli stili del testo dello schema</a:t>
            </a:r>
            <a:endParaRPr b="0" lang="en-US" sz="1600" strike="noStrike" u="none">
              <a:solidFill>
                <a:srgbClr val="000000"/>
              </a:solidFill>
              <a:effectLst/>
              <a:uFillTx/>
              <a:latin typeface="Arial"/>
            </a:endParaRPr>
          </a:p>
        </p:txBody>
      </p:sp>
      <p:sp>
        <p:nvSpPr>
          <p:cNvPr id="6" name="PlaceHolder 4"/>
          <p:cNvSpPr>
            <a:spLocks noGrp="1"/>
          </p:cNvSpPr>
          <p:nvPr>
            <p:ph type="dt" idx="4"/>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7" name="PlaceHolder 5"/>
          <p:cNvSpPr>
            <a:spLocks noGrp="1"/>
          </p:cNvSpPr>
          <p:nvPr>
            <p:ph type="ftr" idx="5"/>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8" name="PlaceHolder 6"/>
          <p:cNvSpPr>
            <a:spLocks noGrp="1"/>
          </p:cNvSpPr>
          <p:nvPr>
            <p:ph type="sldNum" idx="6"/>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9B6261DB-F7C9-4C50-8175-16C23DD9A5A1}"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mmagine con didascalia">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839880" y="457200"/>
            <a:ext cx="3931560" cy="159948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it-IT" sz="3200" strike="noStrike" u="none">
                <a:solidFill>
                  <a:schemeClr val="dk1"/>
                </a:solidFill>
                <a:effectLst/>
                <a:uFillTx/>
                <a:latin typeface="Calibri Light"/>
              </a:rPr>
              <a:t>Fare clic per modificare lo stile del titolo dello schema</a:t>
            </a:r>
            <a:endParaRPr b="0" lang="en-US" sz="3200" strike="noStrike" u="none">
              <a:solidFill>
                <a:srgbClr val="000000"/>
              </a:solidFill>
              <a:effectLst/>
              <a:uFillTx/>
              <a:latin typeface="Arial"/>
            </a:endParaRPr>
          </a:p>
        </p:txBody>
      </p:sp>
      <p:sp>
        <p:nvSpPr>
          <p:cNvPr id="10" name="PlaceHolder 2"/>
          <p:cNvSpPr>
            <a:spLocks noGrp="1"/>
          </p:cNvSpPr>
          <p:nvPr>
            <p:ph type="body"/>
          </p:nvPr>
        </p:nvSpPr>
        <p:spPr>
          <a:xfrm>
            <a:off x="5183280" y="987480"/>
            <a:ext cx="6171480" cy="48729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it-IT" sz="3200" strike="noStrike" u="none">
                <a:solidFill>
                  <a:schemeClr val="dk1"/>
                </a:solidFill>
                <a:effectLst/>
                <a:uFillTx/>
                <a:latin typeface="Calibri"/>
              </a:rPr>
              <a:t>Click to edit the outline text format</a:t>
            </a:r>
            <a:endParaRPr b="0" lang="en-US" sz="3200" strike="noStrike" u="none">
              <a:solidFill>
                <a:srgbClr val="000000"/>
              </a:solidFill>
              <a:effectLst/>
              <a:uFillTx/>
              <a:latin typeface="Arial"/>
            </a:endParaRPr>
          </a:p>
          <a:p>
            <a:pPr lvl="1" marL="864000" indent="-324000">
              <a:lnSpc>
                <a:spcPct val="90000"/>
              </a:lnSpc>
              <a:spcBef>
                <a:spcPts val="1134"/>
              </a:spcBef>
              <a:buClr>
                <a:srgbClr val="000000"/>
              </a:buClr>
              <a:buSzPct val="75000"/>
              <a:buFont typeface="Symbol" charset="2"/>
              <a:buChar char=""/>
            </a:pPr>
            <a:r>
              <a:rPr b="0" lang="it-IT" sz="3200" strike="noStrike" u="none">
                <a:solidFill>
                  <a:schemeClr val="dk1"/>
                </a:solidFill>
                <a:effectLst/>
                <a:uFillTx/>
                <a:latin typeface="Calibri"/>
              </a:rPr>
              <a:t>Second Outline Level</a:t>
            </a:r>
            <a:endParaRPr b="0" lang="en-US" sz="3200" strike="noStrike" u="none">
              <a:solidFill>
                <a:srgbClr val="000000"/>
              </a:solidFill>
              <a:effectLst/>
              <a:uFillTx/>
              <a:latin typeface="Arial"/>
            </a:endParaRPr>
          </a:p>
          <a:p>
            <a:pPr lvl="2" marL="1296000" indent="-288000">
              <a:lnSpc>
                <a:spcPct val="90000"/>
              </a:lnSpc>
              <a:spcBef>
                <a:spcPts val="850"/>
              </a:spcBef>
              <a:buClr>
                <a:srgbClr val="000000"/>
              </a:buClr>
              <a:buSzPct val="45000"/>
              <a:buFont typeface="Wingdings" charset="2"/>
              <a:buChar char=""/>
            </a:pPr>
            <a:r>
              <a:rPr b="0" lang="it-IT" sz="3200" strike="noStrike" u="none">
                <a:solidFill>
                  <a:schemeClr val="dk1"/>
                </a:solidFill>
                <a:effectLst/>
                <a:uFillTx/>
                <a:latin typeface="Calibri"/>
              </a:rPr>
              <a:t>Third Outline Level</a:t>
            </a:r>
            <a:endParaRPr b="0" lang="en-US" sz="3200" strike="noStrike" u="none">
              <a:solidFill>
                <a:srgbClr val="000000"/>
              </a:solidFill>
              <a:effectLst/>
              <a:uFillTx/>
              <a:latin typeface="Arial"/>
            </a:endParaRPr>
          </a:p>
          <a:p>
            <a:pPr lvl="3" marL="1728000" indent="-216000">
              <a:lnSpc>
                <a:spcPct val="90000"/>
              </a:lnSpc>
              <a:spcBef>
                <a:spcPts val="567"/>
              </a:spcBef>
              <a:buClr>
                <a:srgbClr val="000000"/>
              </a:buClr>
              <a:buSzPct val="75000"/>
              <a:buFont typeface="Symbol" charset="2"/>
              <a:buChar char=""/>
            </a:pPr>
            <a:r>
              <a:rPr b="0" lang="it-IT" sz="3200" strike="noStrike" u="none">
                <a:solidFill>
                  <a:schemeClr val="dk1"/>
                </a:solidFill>
                <a:effectLst/>
                <a:uFillTx/>
                <a:latin typeface="Calibri"/>
              </a:rPr>
              <a:t>Fourth Outline Level</a:t>
            </a:r>
            <a:endParaRPr b="0" lang="en-US" sz="3200" strike="noStrike" u="none">
              <a:solidFill>
                <a:srgbClr val="000000"/>
              </a:solidFill>
              <a:effectLst/>
              <a:uFillTx/>
              <a:latin typeface="Arial"/>
            </a:endParaRPr>
          </a:p>
          <a:p>
            <a:pPr lvl="4" marL="2160000" indent="-216000">
              <a:lnSpc>
                <a:spcPct val="90000"/>
              </a:lnSpc>
              <a:spcBef>
                <a:spcPts val="283"/>
              </a:spcBef>
              <a:buClr>
                <a:srgbClr val="000000"/>
              </a:buClr>
              <a:buSzPct val="45000"/>
              <a:buFont typeface="Wingdings" charset="2"/>
              <a:buChar char=""/>
            </a:pPr>
            <a:r>
              <a:rPr b="0" lang="it-IT" sz="3200" strike="noStrike" u="none">
                <a:solidFill>
                  <a:schemeClr val="dk1"/>
                </a:solidFill>
                <a:effectLst/>
                <a:uFillTx/>
                <a:latin typeface="Calibri"/>
              </a:rPr>
              <a:t>Fifth Outline Level</a:t>
            </a:r>
            <a:endParaRPr b="0" lang="en-US" sz="3200" strike="noStrike" u="none">
              <a:solidFill>
                <a:srgbClr val="000000"/>
              </a:solidFill>
              <a:effectLst/>
              <a:uFillTx/>
              <a:latin typeface="Arial"/>
            </a:endParaRPr>
          </a:p>
          <a:p>
            <a:pPr lvl="5" marL="2592000" indent="-216000">
              <a:lnSpc>
                <a:spcPct val="90000"/>
              </a:lnSpc>
              <a:spcBef>
                <a:spcPts val="283"/>
              </a:spcBef>
              <a:buClr>
                <a:srgbClr val="000000"/>
              </a:buClr>
              <a:buSzPct val="45000"/>
              <a:buFont typeface="Wingdings" charset="2"/>
              <a:buChar char=""/>
            </a:pPr>
            <a:r>
              <a:rPr b="0" lang="it-IT" sz="3200" strike="noStrike" u="none">
                <a:solidFill>
                  <a:schemeClr val="dk1"/>
                </a:solidFill>
                <a:effectLst/>
                <a:uFillTx/>
                <a:latin typeface="Calibri"/>
              </a:rPr>
              <a:t>Sixth Outline Level</a:t>
            </a:r>
            <a:endParaRPr b="0" lang="en-US" sz="3200" strike="noStrike" u="none">
              <a:solidFill>
                <a:srgbClr val="000000"/>
              </a:solidFill>
              <a:effectLst/>
              <a:uFillTx/>
              <a:latin typeface="Arial"/>
            </a:endParaRPr>
          </a:p>
          <a:p>
            <a:pPr lvl="6" marL="3024000" indent="-216000">
              <a:lnSpc>
                <a:spcPct val="90000"/>
              </a:lnSpc>
              <a:spcBef>
                <a:spcPts val="283"/>
              </a:spcBef>
              <a:buClr>
                <a:srgbClr val="000000"/>
              </a:buClr>
              <a:buSzPct val="45000"/>
              <a:buFont typeface="Wingdings" charset="2"/>
              <a:buChar char=""/>
            </a:pPr>
            <a:r>
              <a:rPr b="0" lang="it-IT" sz="3200" strike="noStrike" u="none">
                <a:solidFill>
                  <a:schemeClr val="dk1"/>
                </a:solidFill>
                <a:effectLst/>
                <a:uFillTx/>
                <a:latin typeface="Calibri"/>
              </a:rPr>
              <a:t>Seventh Outline Level</a:t>
            </a:r>
            <a:endParaRPr b="0" lang="en-US" sz="3200" strike="noStrike" u="none">
              <a:solidFill>
                <a:srgbClr val="000000"/>
              </a:solidFill>
              <a:effectLst/>
              <a:uFillTx/>
              <a:latin typeface="Arial"/>
            </a:endParaRPr>
          </a:p>
        </p:txBody>
      </p:sp>
      <p:sp>
        <p:nvSpPr>
          <p:cNvPr id="11" name="PlaceHolder 3"/>
          <p:cNvSpPr>
            <a:spLocks noGrp="1"/>
          </p:cNvSpPr>
          <p:nvPr>
            <p:ph type="body"/>
          </p:nvPr>
        </p:nvSpPr>
        <p:spPr>
          <a:xfrm>
            <a:off x="839880" y="2057400"/>
            <a:ext cx="3931560" cy="3810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it-IT" sz="1600" strike="noStrike" u="none">
                <a:solidFill>
                  <a:schemeClr val="dk1"/>
                </a:solidFill>
                <a:effectLst/>
                <a:uFillTx/>
                <a:latin typeface="Calibri"/>
              </a:rPr>
              <a:t>Fare clic per modificare gli stili del testo dello schema</a:t>
            </a:r>
            <a:endParaRPr b="0" lang="en-US" sz="1600" strike="noStrike" u="none">
              <a:solidFill>
                <a:srgbClr val="000000"/>
              </a:solidFill>
              <a:effectLst/>
              <a:uFillTx/>
              <a:latin typeface="Arial"/>
            </a:endParaRPr>
          </a:p>
        </p:txBody>
      </p:sp>
      <p:sp>
        <p:nvSpPr>
          <p:cNvPr id="12" name="PlaceHolder 4"/>
          <p:cNvSpPr>
            <a:spLocks noGrp="1"/>
          </p:cNvSpPr>
          <p:nvPr>
            <p:ph type="dt" idx="7"/>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3" name="PlaceHolder 5"/>
          <p:cNvSpPr>
            <a:spLocks noGrp="1"/>
          </p:cNvSpPr>
          <p:nvPr>
            <p:ph type="ftr" idx="8"/>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4" name="PlaceHolder 6"/>
          <p:cNvSpPr>
            <a:spLocks noGrp="1"/>
          </p:cNvSpPr>
          <p:nvPr>
            <p:ph type="sldNum" idx="9"/>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FF9F7EDB-5E1A-4379-8788-A4EACA8A50A2}"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iapositiva titolo">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1523880" y="1122480"/>
            <a:ext cx="9143280" cy="2386800"/>
          </a:xfrm>
          <a:prstGeom prst="rect">
            <a:avLst/>
          </a:prstGeom>
          <a:noFill/>
          <a:ln w="0">
            <a:noFill/>
          </a:ln>
        </p:spPr>
        <p:txBody>
          <a:bodyPr lIns="91440" rIns="91440" tIns="45720" bIns="45720" anchor="b">
            <a:noAutofit/>
          </a:bodyPr>
          <a:p>
            <a:pPr indent="0" algn="ctr" defTabSz="914400">
              <a:lnSpc>
                <a:spcPct val="90000"/>
              </a:lnSpc>
              <a:buNone/>
              <a:tabLst>
                <a:tab algn="l" pos="0"/>
              </a:tabLst>
            </a:pPr>
            <a:r>
              <a:rPr b="0" lang="it-IT" sz="6000" strike="noStrike" u="none">
                <a:solidFill>
                  <a:schemeClr val="dk1"/>
                </a:solidFill>
                <a:effectLst/>
                <a:uFillTx/>
                <a:latin typeface="Calibri Light"/>
              </a:rPr>
              <a:t>Fare clic per modificare lo stile del titolo dello schema</a:t>
            </a:r>
            <a:endParaRPr b="0" lang="en-US" sz="6000" strike="noStrike" u="none">
              <a:solidFill>
                <a:srgbClr val="000000"/>
              </a:solidFill>
              <a:effectLst/>
              <a:uFillTx/>
              <a:latin typeface="Arial"/>
            </a:endParaRPr>
          </a:p>
        </p:txBody>
      </p:sp>
      <p:sp>
        <p:nvSpPr>
          <p:cNvPr id="16" name="PlaceHolder 2"/>
          <p:cNvSpPr>
            <a:spLocks noGrp="1"/>
          </p:cNvSpPr>
          <p:nvPr>
            <p:ph type="dt" idx="10"/>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17" name="PlaceHolder 3"/>
          <p:cNvSpPr>
            <a:spLocks noGrp="1"/>
          </p:cNvSpPr>
          <p:nvPr>
            <p:ph type="ftr" idx="1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4"/>
          <p:cNvSpPr>
            <a:spLocks noGrp="1"/>
          </p:cNvSpPr>
          <p:nvPr>
            <p:ph type="sldNum" idx="1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75F4BCB0-3677-4DF1-96FD-57C3377F48D8}"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olo e testo verticale">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it-IT" sz="4400" strike="noStrike" u="none">
                <a:solidFill>
                  <a:schemeClr val="dk1"/>
                </a:solidFill>
                <a:effectLst/>
                <a:uFillTx/>
                <a:latin typeface="Calibri Light"/>
              </a:rPr>
              <a:t>Fare clic per modificare lo stile del titolo dello schema</a:t>
            </a:r>
            <a:endParaRPr b="0" lang="en-US" sz="4400" strike="noStrike" u="none">
              <a:solidFill>
                <a:srgbClr val="000000"/>
              </a:solidFill>
              <a:effectLst/>
              <a:uFillTx/>
              <a:latin typeface="Arial"/>
            </a:endParaRPr>
          </a:p>
        </p:txBody>
      </p:sp>
      <p:sp>
        <p:nvSpPr>
          <p:cNvPr id="20" name="PlaceHolder 2"/>
          <p:cNvSpPr>
            <a:spLocks noGrp="1"/>
          </p:cNvSpPr>
          <p:nvPr>
            <p:ph type="body"/>
          </p:nvPr>
        </p:nvSpPr>
        <p:spPr>
          <a:xfrm>
            <a:off x="838080" y="1825560"/>
            <a:ext cx="10514880" cy="435060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21" name="PlaceHolder 3"/>
          <p:cNvSpPr>
            <a:spLocks noGrp="1"/>
          </p:cNvSpPr>
          <p:nvPr>
            <p:ph type="dt" idx="13"/>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2" name="PlaceHolder 4"/>
          <p:cNvSpPr>
            <a:spLocks noGrp="1"/>
          </p:cNvSpPr>
          <p:nvPr>
            <p:ph type="ftr" idx="1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 name="PlaceHolder 5"/>
          <p:cNvSpPr>
            <a:spLocks noGrp="1"/>
          </p:cNvSpPr>
          <p:nvPr>
            <p:ph type="sldNum" idx="1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066DC1C4-3DFA-41BA-B89F-996D66A3B916}"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1_Titolo e testo verticale">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724960" y="365040"/>
            <a:ext cx="2628360" cy="5811120"/>
          </a:xfrm>
          <a:prstGeom prst="rect">
            <a:avLst/>
          </a:prstGeom>
          <a:noFill/>
          <a:ln w="0">
            <a:noFill/>
          </a:ln>
        </p:spPr>
        <p:txBody>
          <a:bodyPr lIns="91440" rIns="91440" tIns="45720" bIns="45720" anchor="ctr" vert="eaVert">
            <a:noAutofit/>
          </a:bodyPr>
          <a:p>
            <a:pPr indent="0" defTabSz="914400">
              <a:lnSpc>
                <a:spcPct val="90000"/>
              </a:lnSpc>
              <a:buNone/>
              <a:tabLst>
                <a:tab algn="l" pos="0"/>
              </a:tabLst>
            </a:pPr>
            <a:r>
              <a:rPr b="0" lang="it-IT" sz="4400" strike="noStrike" u="none">
                <a:solidFill>
                  <a:schemeClr val="dk1"/>
                </a:solidFill>
                <a:effectLst/>
                <a:uFillTx/>
                <a:latin typeface="Calibri Light"/>
              </a:rPr>
              <a:t>Fare clic per modificare lo stile del titolo dello schema</a:t>
            </a:r>
            <a:endParaRPr b="0" lang="en-US" sz="4400" strike="noStrike" u="none">
              <a:solidFill>
                <a:srgbClr val="000000"/>
              </a:solidFill>
              <a:effectLst/>
              <a:uFillTx/>
              <a:latin typeface="Arial"/>
            </a:endParaRPr>
          </a:p>
        </p:txBody>
      </p:sp>
      <p:sp>
        <p:nvSpPr>
          <p:cNvPr id="25" name="PlaceHolder 2"/>
          <p:cNvSpPr>
            <a:spLocks noGrp="1"/>
          </p:cNvSpPr>
          <p:nvPr>
            <p:ph type="body"/>
          </p:nvPr>
        </p:nvSpPr>
        <p:spPr>
          <a:xfrm>
            <a:off x="838080" y="365040"/>
            <a:ext cx="7733520" cy="581112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26" name="PlaceHolder 3"/>
          <p:cNvSpPr>
            <a:spLocks noGrp="1"/>
          </p:cNvSpPr>
          <p:nvPr>
            <p:ph type="dt" idx="16"/>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27" name="PlaceHolder 4"/>
          <p:cNvSpPr>
            <a:spLocks noGrp="1"/>
          </p:cNvSpPr>
          <p:nvPr>
            <p:ph type="ftr" idx="1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8" name="PlaceHolder 5"/>
          <p:cNvSpPr>
            <a:spLocks noGrp="1"/>
          </p:cNvSpPr>
          <p:nvPr>
            <p:ph type="sldNum" idx="1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0CFF4AB8-F0FC-446F-BC96-D4E68E26E205}"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olo e contenuto">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it-IT" sz="4400" strike="noStrike" u="none">
                <a:solidFill>
                  <a:schemeClr val="dk1"/>
                </a:solidFill>
                <a:effectLst/>
                <a:uFillTx/>
                <a:latin typeface="Calibri Light"/>
              </a:rPr>
              <a:t>Fare clic per modificare lo stile del titolo dello schema</a:t>
            </a:r>
            <a:endParaRPr b="0" lang="en-US" sz="4400" strike="noStrike" u="none">
              <a:solidFill>
                <a:srgbClr val="000000"/>
              </a:solidFill>
              <a:effectLst/>
              <a:uFillTx/>
              <a:latin typeface="Arial"/>
            </a:endParaRPr>
          </a:p>
        </p:txBody>
      </p:sp>
      <p:sp>
        <p:nvSpPr>
          <p:cNvPr id="30" name="PlaceHolder 2"/>
          <p:cNvSpPr>
            <a:spLocks noGrp="1"/>
          </p:cNvSpPr>
          <p:nvPr>
            <p:ph type="body"/>
          </p:nvPr>
        </p:nvSpPr>
        <p:spPr>
          <a:xfrm>
            <a:off x="838080" y="1825560"/>
            <a:ext cx="1051488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31" name="PlaceHolder 3"/>
          <p:cNvSpPr>
            <a:spLocks noGrp="1"/>
          </p:cNvSpPr>
          <p:nvPr>
            <p:ph type="dt" idx="19"/>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2" name="PlaceHolder 4"/>
          <p:cNvSpPr>
            <a:spLocks noGrp="1"/>
          </p:cNvSpPr>
          <p:nvPr>
            <p:ph type="ftr" idx="2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3" name="PlaceHolder 5"/>
          <p:cNvSpPr>
            <a:spLocks noGrp="1"/>
          </p:cNvSpPr>
          <p:nvPr>
            <p:ph type="sldNum" idx="2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C200CE41-6B18-4E4E-AEF3-881BD7F2705E}"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Intestazione sezione">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831960" y="1709640"/>
            <a:ext cx="10514880" cy="2851920"/>
          </a:xfrm>
          <a:prstGeom prst="rect">
            <a:avLst/>
          </a:prstGeom>
          <a:noFill/>
          <a:ln w="0">
            <a:noFill/>
          </a:ln>
        </p:spPr>
        <p:txBody>
          <a:bodyPr lIns="91440" rIns="91440" tIns="45720" bIns="45720" anchor="b">
            <a:noAutofit/>
          </a:bodyPr>
          <a:p>
            <a:pPr indent="0" defTabSz="914400">
              <a:lnSpc>
                <a:spcPct val="90000"/>
              </a:lnSpc>
              <a:buNone/>
              <a:tabLst>
                <a:tab algn="l" pos="0"/>
              </a:tabLst>
            </a:pPr>
            <a:r>
              <a:rPr b="0" lang="it-IT" sz="6000" strike="noStrike" u="none">
                <a:solidFill>
                  <a:schemeClr val="dk1"/>
                </a:solidFill>
                <a:effectLst/>
                <a:uFillTx/>
                <a:latin typeface="Calibri Light"/>
              </a:rPr>
              <a:t>Fare clic per modificare lo stile del titolo dello schema</a:t>
            </a:r>
            <a:endParaRPr b="0" lang="en-US" sz="6000" strike="noStrike" u="none">
              <a:solidFill>
                <a:srgbClr val="000000"/>
              </a:solidFill>
              <a:effectLst/>
              <a:uFillTx/>
              <a:latin typeface="Arial"/>
            </a:endParaRPr>
          </a:p>
        </p:txBody>
      </p:sp>
      <p:sp>
        <p:nvSpPr>
          <p:cNvPr id="35" name="PlaceHolder 2"/>
          <p:cNvSpPr>
            <a:spLocks noGrp="1"/>
          </p:cNvSpPr>
          <p:nvPr>
            <p:ph type="body"/>
          </p:nvPr>
        </p:nvSpPr>
        <p:spPr>
          <a:xfrm>
            <a:off x="831960" y="4589640"/>
            <a:ext cx="10514880" cy="149940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it-IT" sz="2400" strike="noStrike" u="none">
                <a:solidFill>
                  <a:schemeClr val="dk1">
                    <a:tint val="75000"/>
                  </a:schemeClr>
                </a:solidFill>
                <a:effectLst/>
                <a:uFillTx/>
                <a:latin typeface="Calibri"/>
              </a:rPr>
              <a:t>Fare clic per modificare gli stili del testo dello schema</a:t>
            </a:r>
            <a:endParaRPr b="0" lang="en-US" sz="2400" strike="noStrike" u="none">
              <a:solidFill>
                <a:srgbClr val="000000"/>
              </a:solidFill>
              <a:effectLst/>
              <a:uFillTx/>
              <a:latin typeface="Arial"/>
            </a:endParaRPr>
          </a:p>
        </p:txBody>
      </p:sp>
      <p:sp>
        <p:nvSpPr>
          <p:cNvPr id="36" name="PlaceHolder 3"/>
          <p:cNvSpPr>
            <a:spLocks noGrp="1"/>
          </p:cNvSpPr>
          <p:nvPr>
            <p:ph type="dt" idx="22"/>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37" name="PlaceHolder 4"/>
          <p:cNvSpPr>
            <a:spLocks noGrp="1"/>
          </p:cNvSpPr>
          <p:nvPr>
            <p:ph type="ftr" idx="23"/>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8" name="PlaceHolder 5"/>
          <p:cNvSpPr>
            <a:spLocks noGrp="1"/>
          </p:cNvSpPr>
          <p:nvPr>
            <p:ph type="sldNum" idx="24"/>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CDA15733-B9CF-44C3-B26D-02D402EE8078}"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ue contenuti">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838080" y="365040"/>
            <a:ext cx="10514880" cy="1324800"/>
          </a:xfrm>
          <a:prstGeom prst="rect">
            <a:avLst/>
          </a:prstGeom>
          <a:noFill/>
          <a:ln w="0">
            <a:noFill/>
          </a:ln>
        </p:spPr>
        <p:txBody>
          <a:bodyPr lIns="91440" rIns="91440" tIns="45720" bIns="45720" anchor="ctr">
            <a:noAutofit/>
          </a:bodyPr>
          <a:p>
            <a:pPr indent="0" defTabSz="914400">
              <a:lnSpc>
                <a:spcPct val="90000"/>
              </a:lnSpc>
              <a:buNone/>
              <a:tabLst>
                <a:tab algn="l" pos="0"/>
              </a:tabLst>
            </a:pPr>
            <a:r>
              <a:rPr b="0" lang="it-IT" sz="4400" strike="noStrike" u="none">
                <a:solidFill>
                  <a:schemeClr val="dk1"/>
                </a:solidFill>
                <a:effectLst/>
                <a:uFillTx/>
                <a:latin typeface="Calibri Light"/>
              </a:rPr>
              <a:t>Fare clic per modificare lo stile del titolo dello schema</a:t>
            </a:r>
            <a:endParaRPr b="0" lang="en-US" sz="4400" strike="noStrike" u="none">
              <a:solidFill>
                <a:srgbClr val="000000"/>
              </a:solidFill>
              <a:effectLst/>
              <a:uFillTx/>
              <a:latin typeface="Arial"/>
            </a:endParaRPr>
          </a:p>
        </p:txBody>
      </p:sp>
      <p:sp>
        <p:nvSpPr>
          <p:cNvPr id="40" name="PlaceHolder 2"/>
          <p:cNvSpPr>
            <a:spLocks noGrp="1"/>
          </p:cNvSpPr>
          <p:nvPr>
            <p:ph type="body"/>
          </p:nvPr>
        </p:nvSpPr>
        <p:spPr>
          <a:xfrm>
            <a:off x="838080" y="1825560"/>
            <a:ext cx="518076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41" name="PlaceHolder 3"/>
          <p:cNvSpPr>
            <a:spLocks noGrp="1"/>
          </p:cNvSpPr>
          <p:nvPr>
            <p:ph type="body"/>
          </p:nvPr>
        </p:nvSpPr>
        <p:spPr>
          <a:xfrm>
            <a:off x="6172200" y="1825560"/>
            <a:ext cx="5180760" cy="435060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it-IT" sz="2800" strike="noStrike" u="none">
                <a:solidFill>
                  <a:schemeClr val="dk1"/>
                </a:solidFill>
                <a:effectLst/>
                <a:uFillTx/>
                <a:latin typeface="Calibri"/>
              </a:rPr>
              <a:t>Fare clic per modificare gli stili del testo dello schema</a:t>
            </a:r>
            <a:endParaRPr b="0" lang="en-US" sz="2800" strike="noStrike" u="none">
              <a:solidFill>
                <a:srgbClr val="000000"/>
              </a:solidFill>
              <a:effectLst/>
              <a:uFillTx/>
              <a:latin typeface="Arial"/>
            </a:endParaRPr>
          </a:p>
          <a:p>
            <a:pPr lvl="1" marL="685800" indent="-228600" defTabSz="914400">
              <a:lnSpc>
                <a:spcPct val="90000"/>
              </a:lnSpc>
              <a:spcBef>
                <a:spcPts val="499"/>
              </a:spcBef>
              <a:buClr>
                <a:srgbClr val="000000"/>
              </a:buClr>
              <a:buFont typeface="Arial"/>
              <a:buChar char="•"/>
            </a:pPr>
            <a:r>
              <a:rPr b="0" lang="it-IT" sz="2400" strike="noStrike" u="none">
                <a:solidFill>
                  <a:schemeClr val="dk1"/>
                </a:solidFill>
                <a:effectLst/>
                <a:uFillTx/>
                <a:latin typeface="Calibri"/>
              </a:rPr>
              <a:t>Secondo livello</a:t>
            </a:r>
            <a:endParaRPr b="0" lang="en-US" sz="2400" strike="noStrike" u="none">
              <a:solidFill>
                <a:srgbClr val="000000"/>
              </a:solidFill>
              <a:effectLst/>
              <a:uFillTx/>
              <a:latin typeface="Arial"/>
            </a:endParaRPr>
          </a:p>
          <a:p>
            <a:pPr lvl="2" marL="1143000" indent="-228600" defTabSz="914400">
              <a:lnSpc>
                <a:spcPct val="90000"/>
              </a:lnSpc>
              <a:spcBef>
                <a:spcPts val="499"/>
              </a:spcBef>
              <a:buClr>
                <a:srgbClr val="000000"/>
              </a:buClr>
              <a:buFont typeface="Arial"/>
              <a:buChar char="•"/>
            </a:pPr>
            <a:r>
              <a:rPr b="0" lang="it-IT" sz="2000" strike="noStrike" u="none">
                <a:solidFill>
                  <a:schemeClr val="dk1"/>
                </a:solidFill>
                <a:effectLst/>
                <a:uFillTx/>
                <a:latin typeface="Calibri"/>
              </a:rPr>
              <a:t>Terzo livello</a:t>
            </a:r>
            <a:endParaRPr b="0" lang="en-US" sz="2000" strike="noStrike" u="none">
              <a:solidFill>
                <a:srgbClr val="000000"/>
              </a:solidFill>
              <a:effectLst/>
              <a:uFillTx/>
              <a:latin typeface="Arial"/>
            </a:endParaRPr>
          </a:p>
          <a:p>
            <a:pPr lvl="3" marL="16002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Quarto livello</a:t>
            </a:r>
            <a:endParaRPr b="0" lang="en-US" sz="1800" strike="noStrike" u="none">
              <a:solidFill>
                <a:srgbClr val="000000"/>
              </a:solidFill>
              <a:effectLst/>
              <a:uFillTx/>
              <a:latin typeface="Arial"/>
            </a:endParaRPr>
          </a:p>
          <a:p>
            <a:pPr lvl="4" marL="2057400" indent="-228600" defTabSz="914400">
              <a:lnSpc>
                <a:spcPct val="90000"/>
              </a:lnSpc>
              <a:spcBef>
                <a:spcPts val="499"/>
              </a:spcBef>
              <a:buClr>
                <a:srgbClr val="000000"/>
              </a:buClr>
              <a:buFont typeface="Arial"/>
              <a:buChar char="•"/>
            </a:pPr>
            <a:r>
              <a:rPr b="0" lang="it-IT" sz="1800" strike="noStrike" u="none">
                <a:solidFill>
                  <a:schemeClr val="dk1"/>
                </a:solidFill>
                <a:effectLst/>
                <a:uFillTx/>
                <a:latin typeface="Calibri"/>
              </a:rPr>
              <a:t>Quinto livello</a:t>
            </a:r>
            <a:endParaRPr b="0" lang="en-US" sz="1800" strike="noStrike" u="none">
              <a:solidFill>
                <a:srgbClr val="000000"/>
              </a:solidFill>
              <a:effectLst/>
              <a:uFillTx/>
              <a:latin typeface="Arial"/>
            </a:endParaRPr>
          </a:p>
        </p:txBody>
      </p:sp>
      <p:sp>
        <p:nvSpPr>
          <p:cNvPr id="42" name="PlaceHolder 4"/>
          <p:cNvSpPr>
            <a:spLocks noGrp="1"/>
          </p:cNvSpPr>
          <p:nvPr>
            <p:ph type="dt" idx="25"/>
          </p:nvPr>
        </p:nvSpPr>
        <p:spPr>
          <a:xfrm>
            <a:off x="838080" y="6356520"/>
            <a:ext cx="2742480" cy="364320"/>
          </a:xfrm>
          <a:prstGeom prst="rect">
            <a:avLst/>
          </a:prstGeom>
          <a:noFill/>
          <a:ln w="0">
            <a:noFill/>
          </a:ln>
        </p:spPr>
        <p:txBody>
          <a:bodyPr lIns="91440" rIns="91440" tIns="45720" bIns="45720" anchor="ctr">
            <a:noAutofit/>
          </a:bodyPr>
          <a:lstStyle>
            <a:lvl1pPr indent="0"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defTabSz="914400">
              <a:lnSpc>
                <a:spcPct val="100000"/>
              </a:lnSpc>
              <a:buNone/>
              <a:tabLst>
                <a:tab algn="l" pos="0"/>
              </a:tabLst>
            </a:pPr>
            <a:r>
              <a:rPr b="0" lang="it-IT" sz="1200" strike="noStrike" u="none">
                <a:solidFill>
                  <a:schemeClr val="dk1">
                    <a:tint val="75000"/>
                  </a:schemeClr>
                </a:solidFill>
                <a:effectLst/>
                <a:uFillTx/>
                <a:latin typeface="Calibri"/>
              </a:rPr>
              <a:t>&lt;date/time&gt;</a:t>
            </a:r>
            <a:endParaRPr b="0" lang="en-US" sz="1200" strike="noStrike" u="none">
              <a:solidFill>
                <a:srgbClr val="000000"/>
              </a:solidFill>
              <a:effectLst/>
              <a:uFillTx/>
              <a:latin typeface="Times New Roman"/>
            </a:endParaRPr>
          </a:p>
        </p:txBody>
      </p:sp>
      <p:sp>
        <p:nvSpPr>
          <p:cNvPr id="43" name="PlaceHolder 5"/>
          <p:cNvSpPr>
            <a:spLocks noGrp="1"/>
          </p:cNvSpPr>
          <p:nvPr>
            <p:ph type="ftr" idx="26"/>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4" name="PlaceHolder 6"/>
          <p:cNvSpPr>
            <a:spLocks noGrp="1"/>
          </p:cNvSpPr>
          <p:nvPr>
            <p:ph type="sldNum" idx="27"/>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it-IT" sz="1200" strike="noStrike" u="none">
                <a:solidFill>
                  <a:schemeClr val="dk1">
                    <a:tint val="75000"/>
                  </a:schemeClr>
                </a:solidFill>
                <a:effectLst/>
                <a:uFillTx/>
                <a:latin typeface="Calibri"/>
              </a:defRPr>
            </a:lvl1pPr>
          </a:lstStyle>
          <a:p>
            <a:pPr indent="0" algn="r" defTabSz="914400">
              <a:lnSpc>
                <a:spcPct val="100000"/>
              </a:lnSpc>
              <a:buNone/>
              <a:tabLst>
                <a:tab algn="l" pos="0"/>
              </a:tabLst>
            </a:pPr>
            <a:fld id="{9F45DB6B-F26A-4668-813F-3EA154F686E2}" type="slidenum">
              <a:rPr b="0" lang="it-IT" sz="1200" strike="noStrike" u="none">
                <a:solidFill>
                  <a:schemeClr val="dk1">
                    <a:tint val="75000"/>
                  </a:schemeClr>
                </a:solidFill>
                <a:effectLst/>
                <a:uFillTx/>
                <a:latin typeface="Calibri"/>
              </a:rPr>
              <a:t>&lt;number&gt;</a:t>
            </a:fld>
            <a:endParaRPr b="0" lang="en-US" sz="12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1.wdp"/><Relationship Id="rId3"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8.png"/><Relationship Id="rId3" Type="http://schemas.openxmlformats.org/officeDocument/2006/relationships/image" Target="../media/image7.png"/><Relationship Id="rId4" Type="http://schemas.openxmlformats.org/officeDocument/2006/relationships/slideLayout" Target="../slideLayouts/slideLayout7.xml"/><Relationship Id="rId5"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6.png"/><Relationship Id="rId4" Type="http://schemas.openxmlformats.org/officeDocument/2006/relationships/slideLayout" Target="../slideLayouts/slideLayout7.xml"/><Relationship Id="rId5"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7.xml"/><Relationship Id="rId5"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7.xml"/><Relationship Id="rId5"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4.png"/><Relationship Id="rId3" Type="http://schemas.openxmlformats.org/officeDocument/2006/relationships/image" Target="../media/image9.png"/><Relationship Id="rId4"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5.png"/><Relationship Id="rId3"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microsoft.com/office/2007/relationships/hdphoto" Target="../media/hdphoto2.wdp"/><Relationship Id="rId3"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7.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slideLayout" Target="../slideLayouts/slideLayout7.xml"/><Relationship Id="rId5"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63" name="CasellaDiTesto 2"/>
          <p:cNvSpPr/>
          <p:nvPr/>
        </p:nvSpPr>
        <p:spPr>
          <a:xfrm>
            <a:off x="2394360" y="2296800"/>
            <a:ext cx="7748640" cy="3169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20000" strike="noStrike" u="none">
                <a:solidFill>
                  <a:srgbClr val="0f3878"/>
                </a:solidFill>
                <a:effectLst/>
                <a:uFillTx/>
                <a:latin typeface="Retro Harmony"/>
              </a:rPr>
              <a:t>UNET</a:t>
            </a:r>
            <a:endParaRPr b="0" lang="en-US" sz="20000" strike="noStrike" u="none">
              <a:solidFill>
                <a:srgbClr val="ffffff"/>
              </a:solidFill>
              <a:effectLst/>
              <a:uFillTx/>
              <a:latin typeface="Arial"/>
            </a:endParaRPr>
          </a:p>
        </p:txBody>
      </p:sp>
      <p:sp>
        <p:nvSpPr>
          <p:cNvPr id="64" name="CasellaDiTesto 1"/>
          <p:cNvSpPr/>
          <p:nvPr/>
        </p:nvSpPr>
        <p:spPr>
          <a:xfrm>
            <a:off x="5340960" y="4213440"/>
            <a:ext cx="6105240" cy="522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it-IT" sz="2800" strike="noStrike" u="none">
                <a:solidFill>
                  <a:schemeClr val="lt1"/>
                </a:solidFill>
                <a:effectLst/>
                <a:uFillTx/>
                <a:latin typeface="Mionic"/>
              </a:rPr>
              <a:t>for Image Segmentation </a:t>
            </a:r>
            <a:endParaRPr b="0" lang="en-US" sz="2800" strike="noStrike" u="none">
              <a:solidFill>
                <a:srgbClr val="ffffff"/>
              </a:solidFill>
              <a:effectLst/>
              <a:uFillTx/>
              <a:latin typeface="Arial"/>
            </a:endParaRPr>
          </a:p>
        </p:txBody>
      </p:sp>
      <p:pic>
        <p:nvPicPr>
          <p:cNvPr id="65" name="Picture 2" descr=""/>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p:blipFill>
        <p:spPr>
          <a:xfrm>
            <a:off x="8139240" y="8127360"/>
            <a:ext cx="3548160" cy="4354560"/>
          </a:xfrm>
          <a:prstGeom prst="rect">
            <a:avLst/>
          </a:prstGeom>
          <a:noFill/>
          <a:ln w="0">
            <a:noFill/>
          </a:ln>
        </p:spPr>
      </p:pic>
      <p:sp>
        <p:nvSpPr>
          <p:cNvPr id="66" name="CasellaDiTesto 11"/>
          <p:cNvSpPr/>
          <p:nvPr/>
        </p:nvSpPr>
        <p:spPr>
          <a:xfrm>
            <a:off x="1669320" y="9259920"/>
            <a:ext cx="4134240" cy="30463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Medical semantic image segmentation is a technique in medical imaging that uses artificial intelligence to precisely delineate different anatomical structures or pathological areas within an image. By assigning a label to each pixel, it helps doctors and researchers analyze medical scans more effectively, aiding in diagnosis, treatment planning, and research.</a:t>
            </a:r>
            <a:endParaRPr b="0" lang="en-US" sz="1600" strike="noStrike" u="none">
              <a:solidFill>
                <a:srgbClr val="ffffff"/>
              </a:solidFill>
              <a:effectLst/>
              <a:uFillTx/>
              <a:latin typeface="Arial"/>
            </a:endParaRPr>
          </a:p>
          <a:p>
            <a:pPr algn="just" defTabSz="914400">
              <a:lnSpc>
                <a:spcPct val="100000"/>
              </a:lnSpc>
            </a:pPr>
            <a:endParaRPr b="0" lang="en-US" sz="1600" strike="noStrike" u="none">
              <a:solidFill>
                <a:srgbClr val="ffffff"/>
              </a:solidFill>
              <a:effectLst/>
              <a:uFillTx/>
              <a:latin typeface="Arial"/>
            </a:endParaRPr>
          </a:p>
        </p:txBody>
      </p:sp>
      <p:sp>
        <p:nvSpPr>
          <p:cNvPr id="67" name="CasellaDiTesto 12"/>
          <p:cNvSpPr/>
          <p:nvPr/>
        </p:nvSpPr>
        <p:spPr>
          <a:xfrm>
            <a:off x="504000" y="7448760"/>
            <a:ext cx="6465240" cy="1630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chemeClr val="dk1"/>
                </a:solidFill>
                <a:effectLst/>
                <a:uFillTx/>
                <a:latin typeface="Retro Harmony"/>
              </a:rPr>
              <a:t>An Introduction</a:t>
            </a:r>
            <a:endParaRPr b="0" lang="en-US" sz="100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5" name="Immagine 7" descr=""/>
          <p:cNvPicPr/>
          <p:nvPr/>
        </p:nvPicPr>
        <p:blipFill>
          <a:blip r:embed="rId1"/>
          <a:stretch/>
        </p:blipFill>
        <p:spPr>
          <a:xfrm>
            <a:off x="792360" y="-978120"/>
            <a:ext cx="2460240" cy="1971000"/>
          </a:xfrm>
          <a:prstGeom prst="rect">
            <a:avLst/>
          </a:prstGeom>
          <a:noFill/>
          <a:ln w="0">
            <a:noFill/>
          </a:ln>
        </p:spPr>
      </p:pic>
      <p:pic>
        <p:nvPicPr>
          <p:cNvPr id="106" name="Picture 2" descr="The Essential Guide to Data Augmentation in Deep Learning"/>
          <p:cNvPicPr/>
          <p:nvPr/>
        </p:nvPicPr>
        <p:blipFill>
          <a:blip r:embed="rId2"/>
          <a:stretch/>
        </p:blipFill>
        <p:spPr>
          <a:xfrm>
            <a:off x="792360" y="-4216680"/>
            <a:ext cx="2460240" cy="1971000"/>
          </a:xfrm>
          <a:prstGeom prst="rect">
            <a:avLst/>
          </a:prstGeom>
          <a:noFill/>
          <a:ln w="0">
            <a:noFill/>
          </a:ln>
        </p:spPr>
      </p:pic>
      <p:pic>
        <p:nvPicPr>
          <p:cNvPr id="107" name="Immagine 1" descr=""/>
          <p:cNvPicPr/>
          <p:nvPr/>
        </p:nvPicPr>
        <p:blipFill>
          <a:blip r:embed="rId3"/>
          <a:stretch/>
        </p:blipFill>
        <p:spPr>
          <a:xfrm>
            <a:off x="792360" y="1689120"/>
            <a:ext cx="4342320" cy="3479040"/>
          </a:xfrm>
          <a:prstGeom prst="rect">
            <a:avLst/>
          </a:prstGeom>
          <a:noFill/>
          <a:ln w="0">
            <a:noFill/>
          </a:ln>
        </p:spPr>
      </p:pic>
      <p:sp>
        <p:nvSpPr>
          <p:cNvPr id="108" name="CasellaDiTesto 4"/>
          <p:cNvSpPr/>
          <p:nvPr/>
        </p:nvSpPr>
        <p:spPr>
          <a:xfrm>
            <a:off x="6369480" y="730800"/>
            <a:ext cx="5486400" cy="5354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800" strike="noStrike" u="none">
                <a:solidFill>
                  <a:schemeClr val="lt1"/>
                </a:solidFill>
                <a:effectLst/>
                <a:uFillTx/>
                <a:latin typeface="Bahnschrift Light"/>
              </a:rPr>
              <a:t>The encoder part takes the image to its</a:t>
            </a:r>
            <a:r>
              <a:rPr b="1" lang="en-US" sz="1800" strike="noStrike" u="none">
                <a:solidFill>
                  <a:schemeClr val="lt1"/>
                </a:solidFill>
                <a:effectLst/>
                <a:uFillTx/>
                <a:latin typeface="Bahnschrift Light"/>
              </a:rPr>
              <a:t> latent space </a:t>
            </a:r>
            <a:r>
              <a:rPr b="0" lang="en-US" sz="1800" strike="noStrike" u="none">
                <a:solidFill>
                  <a:schemeClr val="lt1"/>
                </a:solidFill>
                <a:effectLst/>
                <a:uFillTx/>
                <a:latin typeface="Bahnschrift Light"/>
              </a:rPr>
              <a:t>version. That is a space where a compressed version of the image is represented, indicating which data points are closest together. The decoder network takes the latent space representation of the image and takes it to its original form (in pixels).</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1" lang="en-US" sz="1800" strike="noStrike" u="none">
                <a:solidFill>
                  <a:schemeClr val="lt1"/>
                </a:solidFill>
                <a:effectLst/>
                <a:uFillTx/>
                <a:latin typeface="Bahnschrift Light"/>
              </a:rPr>
              <a:t>Skip connections</a:t>
            </a:r>
            <a:r>
              <a:rPr b="0" lang="en-US" sz="1800" strike="noStrike" u="none">
                <a:solidFill>
                  <a:schemeClr val="lt1"/>
                </a:solidFill>
                <a:effectLst/>
                <a:uFillTx/>
                <a:latin typeface="Bahnschrift Light"/>
              </a:rPr>
              <a:t> are a critical part of U-Net architecture. Semantic image segmentation is a compound problem, every pixel of the input image has to be labelled: to a local classification problem another spatial positional problem is added. Skip connections from an encoder layer to a same-depth decoder layer help to join deep level local information to spatial information. A main problem of deep CNN is this: the deeper the network, the more spatial information are lost.</a:t>
            </a:r>
            <a:endParaRPr b="0" lang="en-US" sz="1800" strike="noStrike" u="none">
              <a:solidFill>
                <a:srgbClr val="ffffff"/>
              </a:solidFill>
              <a:effectLst/>
              <a:uFillTx/>
              <a:latin typeface="Arial"/>
            </a:endParaRPr>
          </a:p>
        </p:txBody>
      </p:sp>
    </p:spTree>
  </p:cSld>
  <p:transition spd="slow">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9" name="Immagine 3" descr=""/>
          <p:cNvPicPr/>
          <p:nvPr/>
        </p:nvPicPr>
        <p:blipFill>
          <a:blip r:embed="rId1"/>
          <a:stretch/>
        </p:blipFill>
        <p:spPr>
          <a:xfrm>
            <a:off x="792360" y="5765400"/>
            <a:ext cx="2460240" cy="1971000"/>
          </a:xfrm>
          <a:prstGeom prst="rect">
            <a:avLst/>
          </a:prstGeom>
          <a:noFill/>
          <a:ln w="0">
            <a:noFill/>
          </a:ln>
        </p:spPr>
      </p:pic>
      <p:pic>
        <p:nvPicPr>
          <p:cNvPr id="110" name="Picture 2" descr="The Essential Guide to Data Augmentation in Deep Learning"/>
          <p:cNvPicPr/>
          <p:nvPr/>
        </p:nvPicPr>
        <p:blipFill>
          <a:blip r:embed="rId2"/>
          <a:stretch/>
        </p:blipFill>
        <p:spPr>
          <a:xfrm>
            <a:off x="792360" y="-711720"/>
            <a:ext cx="2460240" cy="1971000"/>
          </a:xfrm>
          <a:prstGeom prst="rect">
            <a:avLst/>
          </a:prstGeom>
          <a:noFill/>
          <a:ln w="0">
            <a:noFill/>
          </a:ln>
        </p:spPr>
      </p:pic>
      <p:pic>
        <p:nvPicPr>
          <p:cNvPr id="111" name="Immagine 1" descr=""/>
          <p:cNvPicPr/>
          <p:nvPr/>
        </p:nvPicPr>
        <p:blipFill>
          <a:blip r:embed="rId3"/>
          <a:stretch/>
        </p:blipFill>
        <p:spPr>
          <a:xfrm>
            <a:off x="792360" y="1773000"/>
            <a:ext cx="4342320" cy="3479040"/>
          </a:xfrm>
          <a:prstGeom prst="rect">
            <a:avLst/>
          </a:prstGeom>
          <a:noFill/>
          <a:ln w="0">
            <a:noFill/>
          </a:ln>
        </p:spPr>
      </p:pic>
      <p:sp>
        <p:nvSpPr>
          <p:cNvPr id="112" name="CasellaDiTesto 2"/>
          <p:cNvSpPr/>
          <p:nvPr/>
        </p:nvSpPr>
        <p:spPr>
          <a:xfrm>
            <a:off x="6369480" y="730800"/>
            <a:ext cx="5486400" cy="5354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800" strike="noStrike" u="none">
                <a:solidFill>
                  <a:schemeClr val="lt1"/>
                </a:solidFill>
                <a:effectLst/>
                <a:uFillTx/>
                <a:latin typeface="Bahnschrift Light"/>
              </a:rPr>
              <a:t>For the researchers the core advantage causing U-Net popularity in the field is its s</a:t>
            </a:r>
            <a:r>
              <a:rPr b="1" lang="en-US" sz="1800" strike="noStrike" u="none">
                <a:solidFill>
                  <a:schemeClr val="lt1"/>
                </a:solidFill>
                <a:effectLst/>
                <a:uFillTx/>
                <a:latin typeface="Bahnschrift Light"/>
              </a:rPr>
              <a:t>ymmetric nature</a:t>
            </a:r>
            <a:r>
              <a:rPr b="0" lang="en-US" sz="1800" strike="noStrike" u="none">
                <a:solidFill>
                  <a:schemeClr val="lt1"/>
                </a:solidFill>
                <a:effectLst/>
                <a:uFillTx/>
                <a:latin typeface="Bahnschrift Light"/>
              </a:rPr>
              <a:t>, which enables broad modifications to its architecture. This can lead to increases in network performance for specific use cases.</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0" lang="en-US" sz="1800" strike="noStrike" u="none">
                <a:solidFill>
                  <a:schemeClr val="lt1"/>
                </a:solidFill>
                <a:effectLst/>
                <a:uFillTx/>
                <a:latin typeface="Bahnschrift Light"/>
              </a:rPr>
              <a:t>Brain strokes are of two different kinds, with different treatments but same initial diagnosis, through MRI or CT. A stroke can be caused by: an oxygen deficiency to the brain (ischemic stroke) or because of a vein explosion which spreads blood in its neighborhood (hemorrhage stroke). The second one, even if it is more rare, is more lethal, being of greater interest for researchers (35-52% mortality rate).</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0" lang="en-US" sz="1800" strike="noStrike" u="none">
                <a:solidFill>
                  <a:schemeClr val="lt1"/>
                </a:solidFill>
                <a:effectLst/>
                <a:uFillTx/>
                <a:latin typeface="Bahnschrift Light"/>
              </a:rPr>
              <a:t>During CoVID19 the shortage of competent health figures showed itself, underlining the improved necessity for this kind of models</a:t>
            </a:r>
            <a:endParaRPr b="0" lang="en-US" sz="1800" strike="noStrike" u="none">
              <a:solidFill>
                <a:srgbClr val="ffffff"/>
              </a:solidFill>
              <a:effectLst/>
              <a:uFillTx/>
              <a:latin typeface="Arial"/>
            </a:endParaRPr>
          </a:p>
        </p:txBody>
      </p:sp>
    </p:spTree>
  </p:cSld>
  <p:transition spd="slow">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3" name="Immagine 7" descr=""/>
          <p:cNvPicPr/>
          <p:nvPr/>
        </p:nvPicPr>
        <p:blipFill>
          <a:blip r:embed="rId1"/>
          <a:stretch/>
        </p:blipFill>
        <p:spPr>
          <a:xfrm>
            <a:off x="792360" y="5955840"/>
            <a:ext cx="2460240" cy="1971000"/>
          </a:xfrm>
          <a:prstGeom prst="rect">
            <a:avLst/>
          </a:prstGeom>
          <a:noFill/>
          <a:ln w="0">
            <a:noFill/>
          </a:ln>
        </p:spPr>
      </p:pic>
      <p:pic>
        <p:nvPicPr>
          <p:cNvPr id="114" name="Immagine 3" descr=""/>
          <p:cNvPicPr/>
          <p:nvPr/>
        </p:nvPicPr>
        <p:blipFill>
          <a:blip r:embed="rId2"/>
          <a:stretch/>
        </p:blipFill>
        <p:spPr>
          <a:xfrm>
            <a:off x="792360" y="9194400"/>
            <a:ext cx="2460240" cy="1971000"/>
          </a:xfrm>
          <a:prstGeom prst="rect">
            <a:avLst/>
          </a:prstGeom>
          <a:noFill/>
          <a:ln w="0">
            <a:noFill/>
          </a:ln>
        </p:spPr>
      </p:pic>
      <p:pic>
        <p:nvPicPr>
          <p:cNvPr id="115" name="Picture 2" descr="The Essential Guide to Data Augmentation in Deep Learning"/>
          <p:cNvPicPr/>
          <p:nvPr/>
        </p:nvPicPr>
        <p:blipFill>
          <a:blip r:embed="rId3"/>
          <a:stretch/>
        </p:blipFill>
        <p:spPr>
          <a:xfrm>
            <a:off x="792360" y="1689120"/>
            <a:ext cx="4342320" cy="3479040"/>
          </a:xfrm>
          <a:prstGeom prst="rect">
            <a:avLst/>
          </a:prstGeom>
          <a:noFill/>
          <a:ln w="0">
            <a:noFill/>
          </a:ln>
        </p:spPr>
      </p:pic>
      <p:sp>
        <p:nvSpPr>
          <p:cNvPr id="116" name="CasellaDiTesto 5"/>
          <p:cNvSpPr/>
          <p:nvPr/>
        </p:nvSpPr>
        <p:spPr>
          <a:xfrm>
            <a:off x="6369480" y="2773080"/>
            <a:ext cx="5486400" cy="11995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800" strike="noStrike" u="none">
                <a:solidFill>
                  <a:schemeClr val="lt1"/>
                </a:solidFill>
                <a:effectLst/>
                <a:uFillTx/>
                <a:latin typeface="Bahnschrift Light"/>
              </a:rPr>
              <a:t>Extensive data augmentation techniques are used in order to improve network invariance to shift, rotation and deformation. In fact these are the most common deformation seen in medical images.</a:t>
            </a:r>
            <a:endParaRPr b="0" lang="en-US" sz="1800" strike="noStrike" u="none">
              <a:solidFill>
                <a:srgbClr val="ffffff"/>
              </a:solidFill>
              <a:effectLst/>
              <a:uFillTx/>
              <a:latin typeface="Arial"/>
            </a:endParaRPr>
          </a:p>
        </p:txBody>
      </p:sp>
    </p:spTree>
  </p:cSld>
  <p:transition spd="slow">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17" name="Immagine 7" descr=""/>
          <p:cNvPicPr/>
          <p:nvPr/>
        </p:nvPicPr>
        <p:blipFill>
          <a:blip r:embed="rId1"/>
          <a:stretch/>
        </p:blipFill>
        <p:spPr>
          <a:xfrm>
            <a:off x="792360" y="11137680"/>
            <a:ext cx="2460240" cy="1971000"/>
          </a:xfrm>
          <a:prstGeom prst="rect">
            <a:avLst/>
          </a:prstGeom>
          <a:noFill/>
          <a:ln w="0">
            <a:noFill/>
          </a:ln>
        </p:spPr>
      </p:pic>
      <p:pic>
        <p:nvPicPr>
          <p:cNvPr id="118" name="Immagine 3" descr=""/>
          <p:cNvPicPr/>
          <p:nvPr/>
        </p:nvPicPr>
        <p:blipFill>
          <a:blip r:embed="rId2"/>
          <a:stretch/>
        </p:blipFill>
        <p:spPr>
          <a:xfrm>
            <a:off x="792360" y="14375880"/>
            <a:ext cx="2460240" cy="1971000"/>
          </a:xfrm>
          <a:prstGeom prst="rect">
            <a:avLst/>
          </a:prstGeom>
          <a:noFill/>
          <a:ln w="0">
            <a:noFill/>
          </a:ln>
        </p:spPr>
      </p:pic>
      <p:pic>
        <p:nvPicPr>
          <p:cNvPr id="119" name="Picture 2" descr="The Essential Guide to Data Augmentation in Deep Learning"/>
          <p:cNvPicPr/>
          <p:nvPr/>
        </p:nvPicPr>
        <p:blipFill>
          <a:blip r:embed="rId3"/>
          <a:stretch/>
        </p:blipFill>
        <p:spPr>
          <a:xfrm>
            <a:off x="792360" y="7899120"/>
            <a:ext cx="2460240" cy="1971000"/>
          </a:xfrm>
          <a:prstGeom prst="rect">
            <a:avLst/>
          </a:prstGeom>
          <a:noFill/>
          <a:ln w="0">
            <a:noFill/>
          </a:ln>
        </p:spPr>
      </p:pic>
    </p:spTree>
  </p:cSld>
  <p:transition spd="slow">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120" name="CasellaDiTesto 3"/>
          <p:cNvSpPr/>
          <p:nvPr/>
        </p:nvSpPr>
        <p:spPr>
          <a:xfrm>
            <a:off x="504000" y="499320"/>
            <a:ext cx="6465240" cy="1630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Training</a:t>
            </a:r>
            <a:endParaRPr b="0" lang="en-US" sz="10000" strike="noStrike" u="none">
              <a:solidFill>
                <a:srgbClr val="ffffff"/>
              </a:solidFill>
              <a:effectLst/>
              <a:uFillTx/>
              <a:latin typeface="Arial"/>
            </a:endParaRPr>
          </a:p>
        </p:txBody>
      </p:sp>
      <p:sp>
        <p:nvSpPr>
          <p:cNvPr id="121" name="CasellaDiTesto 4"/>
          <p:cNvSpPr/>
          <p:nvPr/>
        </p:nvSpPr>
        <p:spPr>
          <a:xfrm>
            <a:off x="877680" y="1931760"/>
            <a:ext cx="5757120" cy="4739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Training a U-Net for medical image segmentation presents several challenges: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scarcity</a:t>
            </a:r>
            <a:r>
              <a:rPr b="0" lang="en-US" sz="1400" strike="noStrike" u="none">
                <a:solidFill>
                  <a:schemeClr val="lt1"/>
                </a:solidFill>
                <a:effectLst/>
                <a:uFillTx/>
                <a:latin typeface="Mionic"/>
              </a:rPr>
              <a:t>: Medical datasets are often limited due to privacy concerns and the cost of acquiring labeled images. Training a deep model with small datasets can lead to overfitting.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Class imbalance</a:t>
            </a:r>
            <a:r>
              <a:rPr b="0" lang="en-US" sz="1400" strike="noStrike" u="none">
                <a:solidFill>
                  <a:schemeClr val="lt1"/>
                </a:solidFill>
                <a:effectLst/>
                <a:uFillTx/>
                <a:latin typeface="Mionic"/>
              </a:rPr>
              <a:t>: In segmentation tasks, pathological regions (like tumors) are often much smaller than the surrounding healthy tissue. This imbalance can make the model biased toward background pixels.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computational cost</a:t>
            </a:r>
            <a:r>
              <a:rPr b="0" lang="en-US" sz="1400" strike="noStrike" u="none">
                <a:solidFill>
                  <a:schemeClr val="lt1"/>
                </a:solidFill>
                <a:effectLst/>
                <a:uFillTx/>
                <a:latin typeface="Mionic"/>
              </a:rPr>
              <a:t>: U-Nets require significant computational power, especially for high-resolution medical images. Training them efficiently demands optimized hardware and techniques like mixed precision training.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Variability in medical images</a:t>
            </a:r>
            <a:r>
              <a:rPr b="0" lang="en-US" sz="1400" strike="noStrike" u="none">
                <a:solidFill>
                  <a:schemeClr val="lt1"/>
                </a:solidFill>
                <a:effectLst/>
                <a:uFillTx/>
                <a:latin typeface="Mionic"/>
              </a:rPr>
              <a:t>: Different imaging modalities (MRI, CT, X-ray) introduce variations in contrast, resolution, and noise levels, making it difficult to develop a universally robust model.</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Annotation complexity</a:t>
            </a:r>
            <a:r>
              <a:rPr b="0" lang="en-US" sz="1400" strike="noStrike" u="none">
                <a:solidFill>
                  <a:schemeClr val="lt1"/>
                </a:solidFill>
                <a:effectLst/>
                <a:uFillTx/>
                <a:latin typeface="Mionic"/>
              </a:rPr>
              <a:t>: Manual segmentation by experts is time-consuming and sometimes subjective, leading to noisy labels that can affect model performance.</a:t>
            </a:r>
            <a:endParaRPr b="0" lang="en-US" sz="1400" strike="noStrike" u="none">
              <a:solidFill>
                <a:srgbClr val="ffffff"/>
              </a:solidFill>
              <a:effectLst/>
              <a:uFillTx/>
              <a:latin typeface="Arial"/>
            </a:endParaRPr>
          </a:p>
        </p:txBody>
      </p:sp>
      <p:pic>
        <p:nvPicPr>
          <p:cNvPr id="122" name="Picture 2" descr=""/>
          <p:cNvPicPr/>
          <p:nvPr/>
        </p:nvPicPr>
        <p:blipFill>
          <a:blip r:embed="rId1"/>
          <a:stretch/>
        </p:blipFill>
        <p:spPr>
          <a:xfrm>
            <a:off x="7470720" y="1447200"/>
            <a:ext cx="4216680" cy="4171320"/>
          </a:xfrm>
          <a:prstGeom prst="rect">
            <a:avLst/>
          </a:prstGeom>
          <a:noFill/>
          <a:ln w="0">
            <a:noFill/>
          </a:ln>
        </p:spPr>
      </p:pic>
      <p:sp>
        <p:nvSpPr>
          <p:cNvPr id="123" name="CasellaDiTesto 6"/>
          <p:cNvSpPr/>
          <p:nvPr/>
        </p:nvSpPr>
        <p:spPr>
          <a:xfrm>
            <a:off x="504000" y="-7303680"/>
            <a:ext cx="6465240" cy="1630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
        <p:nvSpPr>
          <p:cNvPr id="124" name="CasellaDiTesto 7"/>
          <p:cNvSpPr/>
          <p:nvPr/>
        </p:nvSpPr>
        <p:spPr>
          <a:xfrm>
            <a:off x="857880" y="-5572800"/>
            <a:ext cx="5757120" cy="34462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U-Nets are well-suited for medical semantic image segmentation because:</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Preservation of Spatial Information</a:t>
            </a:r>
            <a:r>
              <a:rPr b="0" lang="en-US" sz="1400" strike="noStrike" u="none">
                <a:solidFill>
                  <a:schemeClr val="lt1"/>
                </a:solidFill>
                <a:effectLst/>
                <a:uFillTx/>
                <a:latin typeface="Mionic"/>
              </a:rPr>
              <a:t>: Unlike standard CNNs that lose spatial resolution due to pooling, U-Net uses skip connections to retain fine details, which is essential for tasks like tumor boundary detection</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Efficiency</a:t>
            </a:r>
            <a:r>
              <a:rPr b="0" lang="en-US" sz="1600" strike="noStrike" u="none">
                <a:solidFill>
                  <a:schemeClr val="lt1"/>
                </a:solidFill>
                <a:effectLst/>
                <a:uFillTx/>
                <a:latin typeface="Mionic"/>
              </a:rPr>
              <a:t>: Medical</a:t>
            </a:r>
            <a:r>
              <a:rPr b="0" lang="en-US" sz="1400" strike="noStrike" u="none">
                <a:solidFill>
                  <a:schemeClr val="lt1"/>
                </a:solidFill>
                <a:effectLst/>
                <a:uFillTx/>
                <a:latin typeface="Mionic"/>
              </a:rPr>
              <a:t> imaging datasets are often limited. U-Net's architecture enables good performance even with relatively few training samples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Robustness to Image Variations:</a:t>
            </a:r>
            <a:r>
              <a:rPr b="0" lang="en-US" sz="1400" strike="noStrike" u="none">
                <a:solidFill>
                  <a:schemeClr val="lt1"/>
                </a:solidFill>
                <a:effectLst/>
                <a:uFillTx/>
                <a:latin typeface="Mionic"/>
              </a:rPr>
              <a:t> Given the complex nature of medical scans (MRI, CT, X-ray), U-Net can effectively handle different imaging modalities and structures.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Accuracy in Segmenting Irregular Shapes</a:t>
            </a:r>
            <a:r>
              <a:rPr b="0" lang="en-US" sz="1600" strike="noStrike" u="none">
                <a:solidFill>
                  <a:schemeClr val="lt1"/>
                </a:solidFill>
                <a:effectLst/>
                <a:uFillTx/>
                <a:latin typeface="Mionic"/>
              </a:rPr>
              <a:t>:</a:t>
            </a:r>
            <a:r>
              <a:rPr b="0" lang="en-US" sz="1400" strike="noStrike" u="none">
                <a:solidFill>
                  <a:schemeClr val="lt1"/>
                </a:solidFill>
                <a:effectLst/>
                <a:uFillTx/>
                <a:latin typeface="Mionic"/>
              </a:rPr>
              <a:t> Medical abnormalities often have unpredictable shapes, and U-Net's design ensures precise segmentation even in such cases</a:t>
            </a:r>
            <a:endParaRPr b="0" lang="en-US" sz="1400" strike="noStrike" u="none">
              <a:solidFill>
                <a:srgbClr val="ffffff"/>
              </a:solidFill>
              <a:effectLst/>
              <a:uFillTx/>
              <a:latin typeface="Arial"/>
            </a:endParaRPr>
          </a:p>
        </p:txBody>
      </p:sp>
      <p:sp>
        <p:nvSpPr>
          <p:cNvPr id="125" name="Picture 2" descr="U-Net: Convolutional Networks for Biomedical Image Segmentation"/>
          <p:cNvSpPr/>
          <p:nvPr/>
        </p:nvSpPr>
        <p:spPr>
          <a:xfrm>
            <a:off x="7323840" y="7702200"/>
            <a:ext cx="4464000" cy="2973960"/>
          </a:xfrm>
          <a:prstGeom prst="roundRect">
            <a:avLst>
              <a:gd name="adj" fmla="val 7444"/>
            </a:avLst>
          </a:prstGeom>
          <a:blipFill rotWithShape="0">
            <a:blip r:embed="rId2"/>
            <a:srcRect/>
            <a:stretch/>
          </a:blipFill>
          <a:ln w="0">
            <a:noFill/>
          </a:ln>
          <a:effectLst>
            <a:softEdge rad="12600"/>
          </a:effectLst>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126" name="Picture 2" descr=""/>
          <p:cNvPicPr/>
          <p:nvPr/>
        </p:nvPicPr>
        <p:blipFill>
          <a:blip r:embed="rId3"/>
          <a:stretch/>
        </p:blipFill>
        <p:spPr>
          <a:xfrm>
            <a:off x="7266600" y="-2319840"/>
            <a:ext cx="4650480" cy="1203840"/>
          </a:xfrm>
          <a:prstGeom prst="rect">
            <a:avLst/>
          </a:prstGeom>
          <a:noFill/>
          <a:ln w="0">
            <a:noFill/>
          </a:ln>
        </p:spPr>
      </p:pic>
      <p:sp>
        <p:nvSpPr>
          <p:cNvPr id="127" name="CasellaDiTesto 10"/>
          <p:cNvSpPr/>
          <p:nvPr/>
        </p:nvSpPr>
        <p:spPr>
          <a:xfrm>
            <a:off x="857880" y="8507160"/>
            <a:ext cx="5757120" cy="2246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I built U-net neural network using the keras high and low-level API. </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I used the high level functional API for building the network. It has an encoder with 5 layers and a decoder with the same number of layers.  It has about 31 million parameters to train.</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The low level API has been used for creating task-specific cost functions and metrics. For training purposes, I used the Dice coefficient. </a:t>
            </a:r>
            <a:endParaRPr b="0" lang="en-US" sz="1400" strike="noStrike" u="none">
              <a:solidFill>
                <a:srgbClr val="ffffff"/>
              </a:solidFill>
              <a:effectLst/>
              <a:uFillTx/>
              <a:latin typeface="Arial"/>
            </a:endParaRPr>
          </a:p>
        </p:txBody>
      </p:sp>
    </p:spTree>
  </p:cSld>
  <mc:AlternateContent>
    <mc:Choice Requires="p14">
      <p:transition p14:dur="100"/>
    </mc:Choice>
    <mc:Fallback>
      <p:transition/>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128" name="CasellaDiTesto 3"/>
          <p:cNvSpPr/>
          <p:nvPr/>
        </p:nvSpPr>
        <p:spPr>
          <a:xfrm>
            <a:off x="504000" y="499320"/>
            <a:ext cx="6465240" cy="1630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Training</a:t>
            </a:r>
            <a:endParaRPr b="0" lang="en-US" sz="10000" strike="noStrike" u="none">
              <a:solidFill>
                <a:srgbClr val="ffffff"/>
              </a:solidFill>
              <a:effectLst/>
              <a:uFillTx/>
              <a:latin typeface="Arial"/>
            </a:endParaRPr>
          </a:p>
        </p:txBody>
      </p:sp>
      <p:sp>
        <p:nvSpPr>
          <p:cNvPr id="129" name="CasellaDiTesto 4"/>
          <p:cNvSpPr/>
          <p:nvPr/>
        </p:nvSpPr>
        <p:spPr>
          <a:xfrm>
            <a:off x="857880" y="2458080"/>
            <a:ext cx="5757120" cy="2246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I built U-net neural network using the keras high and low-level API. </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I used the high level functional API for building the network. It has an encoder with 5 layers and a decoder with the same number of layers.  It has about 31 million parameters to train.</a:t>
            </a:r>
            <a:endParaRPr b="0" lang="en-US" sz="1400" strike="noStrike" u="none">
              <a:solidFill>
                <a:srgbClr val="ffffff"/>
              </a:solidFill>
              <a:effectLst/>
              <a:uFillTx/>
              <a:latin typeface="Arial"/>
            </a:endParaRPr>
          </a:p>
          <a:p>
            <a:pPr algn="just" defTabSz="914400">
              <a:lnSpc>
                <a:spcPct val="100000"/>
              </a:lnSpc>
            </a:pPr>
            <a:endParaRPr b="0" lang="en-US" sz="1400" strike="noStrike" u="none">
              <a:solidFill>
                <a:srgbClr val="ffffff"/>
              </a:solidFill>
              <a:effectLst/>
              <a:uFillTx/>
              <a:latin typeface="Arial"/>
            </a:endParaRPr>
          </a:p>
          <a:p>
            <a:pPr algn="just" defTabSz="914400">
              <a:lnSpc>
                <a:spcPct val="100000"/>
              </a:lnSpc>
            </a:pPr>
            <a:r>
              <a:rPr b="0" lang="en-US" sz="1400" strike="noStrike" u="none">
                <a:solidFill>
                  <a:schemeClr val="lt1"/>
                </a:solidFill>
                <a:effectLst/>
                <a:uFillTx/>
                <a:latin typeface="Mionic"/>
              </a:rPr>
              <a:t>The low level API has been used for creating task-specific cost functions and metrics. For training purposes, I used the Dice coefficient. </a:t>
            </a:r>
            <a:endParaRPr b="0" lang="en-US" sz="1400" strike="noStrike" u="none">
              <a:solidFill>
                <a:srgbClr val="ffffff"/>
              </a:solidFill>
              <a:effectLst/>
              <a:uFillTx/>
              <a:latin typeface="Arial"/>
            </a:endParaRPr>
          </a:p>
        </p:txBody>
      </p:sp>
      <p:pic>
        <p:nvPicPr>
          <p:cNvPr id="130" name="Picture 2" descr=""/>
          <p:cNvPicPr/>
          <p:nvPr/>
        </p:nvPicPr>
        <p:blipFill>
          <a:blip r:embed="rId1"/>
          <a:stretch/>
        </p:blipFill>
        <p:spPr>
          <a:xfrm>
            <a:off x="7266600" y="2979000"/>
            <a:ext cx="4650480" cy="1203840"/>
          </a:xfrm>
          <a:prstGeom prst="rect">
            <a:avLst/>
          </a:prstGeom>
          <a:noFill/>
          <a:ln w="0">
            <a:noFill/>
          </a:ln>
        </p:spPr>
      </p:pic>
      <p:pic>
        <p:nvPicPr>
          <p:cNvPr id="131" name="Picture 2" descr=""/>
          <p:cNvPicPr/>
          <p:nvPr/>
        </p:nvPicPr>
        <p:blipFill>
          <a:blip r:embed="rId2"/>
          <a:stretch/>
        </p:blipFill>
        <p:spPr>
          <a:xfrm>
            <a:off x="7470720" y="7683840"/>
            <a:ext cx="4216680" cy="4171320"/>
          </a:xfrm>
          <a:prstGeom prst="rect">
            <a:avLst/>
          </a:prstGeom>
          <a:noFill/>
          <a:ln w="0">
            <a:noFill/>
          </a:ln>
        </p:spPr>
      </p:pic>
    </p:spTree>
  </p:cSld>
  <p:transition spd="slow">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2" name="Picture 2" descr=""/>
          <p:cNvPicPr/>
          <p:nvPr/>
        </p:nvPicPr>
        <p:blipFill>
          <a:blip r:embed="rId1"/>
          <a:srcRect l="0" t="0" r="0" b="24991"/>
          <a:stretch/>
        </p:blipFill>
        <p:spPr>
          <a:xfrm>
            <a:off x="0" y="0"/>
            <a:ext cx="12191400" cy="6857280"/>
          </a:xfrm>
          <a:prstGeom prst="rect">
            <a:avLst/>
          </a:prstGeom>
          <a:noFill/>
          <a:ln w="0">
            <a:noFill/>
          </a:ln>
        </p:spPr>
      </p:pic>
      <p:sp>
        <p:nvSpPr>
          <p:cNvPr id="133" name="CasellaDiTesto 3"/>
          <p:cNvSpPr/>
          <p:nvPr/>
        </p:nvSpPr>
        <p:spPr>
          <a:xfrm>
            <a:off x="0" y="2280600"/>
            <a:ext cx="12191400" cy="30463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9600" strike="noStrike" u="none">
                <a:solidFill>
                  <a:schemeClr val="accent3">
                    <a:lumMod val="40000"/>
                    <a:lumOff val="60000"/>
                  </a:schemeClr>
                </a:solidFill>
                <a:effectLst/>
                <a:uFillTx/>
                <a:latin typeface="Some Time Later"/>
              </a:rPr>
              <a:t>52 Hours</a:t>
            </a:r>
            <a:endParaRPr b="0" lang="en-US" sz="9600" strike="noStrike" u="none">
              <a:solidFill>
                <a:srgbClr val="000000"/>
              </a:solidFill>
              <a:effectLst/>
              <a:uFillTx/>
              <a:latin typeface="Arial"/>
            </a:endParaRPr>
          </a:p>
          <a:p>
            <a:pPr algn="ctr" defTabSz="914400">
              <a:lnSpc>
                <a:spcPct val="100000"/>
              </a:lnSpc>
            </a:pPr>
            <a:r>
              <a:rPr b="0" lang="it-IT" sz="9600" strike="noStrike" u="none">
                <a:solidFill>
                  <a:schemeClr val="accent3">
                    <a:lumMod val="40000"/>
                    <a:lumOff val="60000"/>
                  </a:schemeClr>
                </a:solidFill>
                <a:effectLst/>
                <a:uFillTx/>
                <a:latin typeface="Some Time Later"/>
              </a:rPr>
              <a:t> Later…</a:t>
            </a:r>
            <a:endParaRPr b="0" lang="en-US" sz="9600" strike="noStrike" u="none">
              <a:solidFill>
                <a:srgbClr val="000000"/>
              </a:solidFill>
              <a:effectLst/>
              <a:uFillTx/>
              <a:latin typeface="Arial"/>
            </a:endParaRPr>
          </a:p>
        </p:txBody>
      </p:sp>
    </p:spTree>
  </p:cSld>
  <mc:AlternateContent>
    <mc:Choice Requires="p14">
      <p:transition p14:dur="100"/>
    </mc:Choice>
    <mc:Fallback>
      <p:transition/>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4" name="CasellaDiTesto 3"/>
          <p:cNvSpPr/>
          <p:nvPr/>
        </p:nvSpPr>
        <p:spPr>
          <a:xfrm>
            <a:off x="0" y="2384280"/>
            <a:ext cx="12191400" cy="2307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Result</a:t>
            </a:r>
            <a:endParaRPr b="0" lang="en-US" sz="14400" strike="noStrike" u="none">
              <a:solidFill>
                <a:srgbClr val="ffffff"/>
              </a:solidFill>
              <a:effectLst/>
              <a:uFillTx/>
              <a:latin typeface="Arial"/>
            </a:endParaRPr>
          </a:p>
        </p:txBody>
      </p:sp>
      <p:sp>
        <p:nvSpPr>
          <p:cNvPr id="135" name="CasellaDiTesto 1"/>
          <p:cNvSpPr/>
          <p:nvPr/>
        </p:nvSpPr>
        <p:spPr>
          <a:xfrm>
            <a:off x="1500480" y="9097200"/>
            <a:ext cx="9612360" cy="9226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800" strike="noStrike" u="none">
                <a:solidFill>
                  <a:schemeClr val="lt1"/>
                </a:solidFill>
                <a:effectLst/>
                <a:uFillTx/>
                <a:latin typeface="Calibri"/>
              </a:rPr>
              <a:t>Grafici della dice lossi di validazione e training </a:t>
            </a:r>
            <a:endParaRPr b="0" lang="en-US" sz="1800" strike="noStrike" u="none">
              <a:solidFill>
                <a:srgbClr val="ffffff"/>
              </a:solidFill>
              <a:effectLst/>
              <a:uFillTx/>
              <a:latin typeface="Arial"/>
            </a:endParaRPr>
          </a:p>
          <a:p>
            <a:pPr algn="ctr" defTabSz="914400">
              <a:lnSpc>
                <a:spcPct val="100000"/>
              </a:lnSpc>
            </a:pP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Loss: -0.834266</a:t>
            </a:r>
            <a:endParaRPr b="0" lang="en-US" sz="1800" strike="noStrike" u="none">
              <a:solidFill>
                <a:srgbClr val="ffffff"/>
              </a:solidFill>
              <a:effectLst/>
              <a:uFillTx/>
              <a:latin typeface="Arial"/>
            </a:endParaRPr>
          </a:p>
        </p:txBody>
      </p:sp>
      <p:sp>
        <p:nvSpPr>
          <p:cNvPr id="136" name="CasellaDiTesto 2"/>
          <p:cNvSpPr/>
          <p:nvPr/>
        </p:nvSpPr>
        <p:spPr>
          <a:xfrm>
            <a:off x="4068720" y="10797120"/>
            <a:ext cx="4377240" cy="64548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800" strike="noStrike" u="none">
                <a:solidFill>
                  <a:schemeClr val="lt1"/>
                </a:solidFill>
                <a:effectLst/>
                <a:uFillTx/>
                <a:latin typeface="Calibri"/>
              </a:rPr>
              <a:t>Test Loss: -0.834266</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Dice Coefficient: 0.69</a:t>
            </a:r>
            <a:endParaRPr b="0" lang="en-US" sz="1800" strike="noStrike" u="none">
              <a:solidFill>
                <a:srgbClr val="ffffff"/>
              </a:solidFill>
              <a:effectLst/>
              <a:uFillTx/>
              <a:latin typeface="Arial"/>
            </a:endParaRPr>
          </a:p>
        </p:txBody>
      </p:sp>
      <p:pic>
        <p:nvPicPr>
          <p:cNvPr id="137" name="Immagine 4" descr=""/>
          <p:cNvPicPr/>
          <p:nvPr/>
        </p:nvPicPr>
        <p:blipFill>
          <a:blip r:embed="rId1"/>
          <a:stretch/>
        </p:blipFill>
        <p:spPr>
          <a:xfrm>
            <a:off x="2609280" y="7391160"/>
            <a:ext cx="6991200" cy="3260160"/>
          </a:xfrm>
          <a:prstGeom prst="rect">
            <a:avLst/>
          </a:prstGeom>
          <a:noFill/>
          <a:ln w="0">
            <a:noFill/>
          </a:ln>
        </p:spPr>
      </p:pic>
    </p:spTree>
  </p:cSld>
  <mc:AlternateContent>
    <mc:Choice Requires="p14">
      <p:transition p14:dur="100"/>
    </mc:Choice>
    <mc:Fallback>
      <p:transition/>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8" name="CasellaDiTesto 3"/>
          <p:cNvSpPr/>
          <p:nvPr/>
        </p:nvSpPr>
        <p:spPr>
          <a:xfrm>
            <a:off x="0" y="-428400"/>
            <a:ext cx="12191400" cy="2307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Result</a:t>
            </a:r>
            <a:endParaRPr b="0" lang="en-US" sz="14400" strike="noStrike" u="none">
              <a:solidFill>
                <a:srgbClr val="ffffff"/>
              </a:solidFill>
              <a:effectLst/>
              <a:uFillTx/>
              <a:latin typeface="Arial"/>
            </a:endParaRPr>
          </a:p>
        </p:txBody>
      </p:sp>
      <p:sp>
        <p:nvSpPr>
          <p:cNvPr id="139" name="CasellaDiTesto 1"/>
          <p:cNvSpPr/>
          <p:nvPr/>
        </p:nvSpPr>
        <p:spPr>
          <a:xfrm>
            <a:off x="4059360" y="5449320"/>
            <a:ext cx="4377240" cy="118692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800" strike="noStrike" u="none">
                <a:solidFill>
                  <a:schemeClr val="lt1"/>
                </a:solidFill>
                <a:effectLst/>
                <a:uFillTx/>
                <a:latin typeface="Calibri"/>
              </a:rPr>
              <a:t>Test Loss (complete): -0.834266</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Dice Coefficient (complete): 0.69</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Loss (partial): -0.78678</a:t>
            </a:r>
            <a:endParaRPr b="0" lang="en-US" sz="1800" strike="noStrike" u="none">
              <a:solidFill>
                <a:srgbClr val="ffffff"/>
              </a:solidFill>
              <a:effectLst/>
              <a:uFillTx/>
              <a:latin typeface="Arial"/>
            </a:endParaRPr>
          </a:p>
          <a:p>
            <a:pPr algn="ctr" defTabSz="914400">
              <a:lnSpc>
                <a:spcPct val="100000"/>
              </a:lnSpc>
            </a:pPr>
            <a:r>
              <a:rPr b="0" lang="it-IT" sz="1800" strike="noStrike" u="none">
                <a:solidFill>
                  <a:schemeClr val="lt1"/>
                </a:solidFill>
                <a:effectLst/>
                <a:uFillTx/>
                <a:latin typeface="Calibri"/>
              </a:rPr>
              <a:t>Test Dice Coefficient (partial): 0.64</a:t>
            </a:r>
            <a:endParaRPr b="0" lang="en-US" sz="1800" strike="noStrike" u="none">
              <a:solidFill>
                <a:srgbClr val="ffffff"/>
              </a:solidFill>
              <a:effectLst/>
              <a:uFillTx/>
              <a:latin typeface="Arial"/>
            </a:endParaRPr>
          </a:p>
        </p:txBody>
      </p:sp>
      <p:sp>
        <p:nvSpPr>
          <p:cNvPr id="140" name="AutoShape 2"/>
          <p:cNvSpPr/>
          <p:nvPr/>
        </p:nvSpPr>
        <p:spPr>
          <a:xfrm>
            <a:off x="5943600" y="306432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it-IT" sz="1800" strike="noStrike" u="none">
              <a:solidFill>
                <a:schemeClr val="dk1"/>
              </a:solidFill>
              <a:effectLst/>
              <a:uFillTx/>
              <a:latin typeface="Calibri"/>
            </a:endParaRPr>
          </a:p>
        </p:txBody>
      </p:sp>
      <p:sp>
        <p:nvSpPr>
          <p:cNvPr id="141" name="AutoShape 4"/>
          <p:cNvSpPr/>
          <p:nvPr/>
        </p:nvSpPr>
        <p:spPr>
          <a:xfrm>
            <a:off x="6095880" y="321660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it-IT" sz="1800" strike="noStrike" u="none">
              <a:solidFill>
                <a:schemeClr val="dk1"/>
              </a:solidFill>
              <a:effectLst/>
              <a:uFillTx/>
              <a:latin typeface="Calibri"/>
            </a:endParaRPr>
          </a:p>
        </p:txBody>
      </p:sp>
      <p:sp>
        <p:nvSpPr>
          <p:cNvPr id="142" name="AutoShape 6"/>
          <p:cNvSpPr/>
          <p:nvPr/>
        </p:nvSpPr>
        <p:spPr>
          <a:xfrm>
            <a:off x="6248520" y="3368880"/>
            <a:ext cx="304200" cy="304200"/>
          </a:xfrm>
          <a:prstGeom prst="rect">
            <a:avLst/>
          </a:prstGeom>
          <a:noFill/>
          <a:ln w="0">
            <a:noFill/>
          </a:ln>
        </p:spPr>
        <p:style>
          <a:lnRef idx="0"/>
          <a:fillRef idx="0"/>
          <a:effectRef idx="0"/>
          <a:fontRef idx="minor"/>
        </p:style>
        <p:txBody>
          <a:bodyPr numCol="1" spcCol="0" lIns="90000" rIns="90000" tIns="45000" bIns="45000" anchor="t">
            <a:noAutofit/>
          </a:bodyPr>
          <a:p>
            <a:pPr defTabSz="914400">
              <a:lnSpc>
                <a:spcPct val="100000"/>
              </a:lnSpc>
            </a:pPr>
            <a:endParaRPr b="0" lang="it-IT" sz="1800" strike="noStrike" u="none">
              <a:solidFill>
                <a:schemeClr val="dk1"/>
              </a:solidFill>
              <a:effectLst/>
              <a:uFillTx/>
              <a:latin typeface="Calibri"/>
            </a:endParaRPr>
          </a:p>
        </p:txBody>
      </p:sp>
      <p:pic>
        <p:nvPicPr>
          <p:cNvPr id="143" name="Immagine 7" descr=""/>
          <p:cNvPicPr/>
          <p:nvPr/>
        </p:nvPicPr>
        <p:blipFill>
          <a:blip r:embed="rId1"/>
          <a:stretch/>
        </p:blipFill>
        <p:spPr>
          <a:xfrm>
            <a:off x="2599920" y="2043360"/>
            <a:ext cx="6991200" cy="3260160"/>
          </a:xfrm>
          <a:prstGeom prst="rect">
            <a:avLst/>
          </a:prstGeom>
          <a:noFill/>
          <a:ln w="0">
            <a:noFill/>
          </a:ln>
        </p:spPr>
      </p:pic>
    </p:spTree>
  </p:cSld>
  <p:transition spd="slow">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8080" y="685440"/>
            <a:ext cx="10514880" cy="4893120"/>
          </a:xfrm>
          <a:prstGeom prst="rect">
            <a:avLst/>
          </a:prstGeom>
          <a:noFill/>
          <a:ln w="0">
            <a:noFill/>
          </a:ln>
        </p:spPr>
        <p:txBody>
          <a:bodyPr lIns="0" rIns="0" tIns="0" bIns="0" anchor="ctr">
            <a:spAutoFit/>
          </a:bodyPr>
          <a:p>
            <a:pPr indent="0" algn="ctr">
              <a:lnSpc>
                <a:spcPct val="100000"/>
              </a:lnSpc>
              <a:spcBef>
                <a:spcPts val="1191"/>
              </a:spcBef>
              <a:spcAft>
                <a:spcPts val="992"/>
              </a:spcAft>
              <a:buNone/>
              <a:tabLst>
                <a:tab algn="l" pos="0"/>
              </a:tabLst>
            </a:pPr>
            <a:r>
              <a:rPr b="0" lang="it-IT" sz="1000" strike="noStrike" u="none">
                <a:solidFill>
                  <a:schemeClr val="dk1"/>
                </a:solidFill>
                <a:effectLst/>
                <a:uFillTx/>
                <a:latin typeface="Calibri"/>
              </a:rPr>
              <a:t>Author: Bianchi Carlo</a:t>
            </a:r>
            <a:br>
              <a:rPr sz="1000"/>
            </a:br>
            <a:br>
              <a:rPr sz="1000"/>
            </a:br>
            <a:r>
              <a:rPr b="0" lang="it-IT" sz="1000" strike="noStrike" u="none">
                <a:solidFill>
                  <a:schemeClr val="dk1"/>
                </a:solidFill>
                <a:effectLst/>
                <a:uFillTx/>
                <a:latin typeface="Calibri"/>
              </a:rPr>
              <a:t>Geron:  Hands on Machine Learning </a:t>
            </a:r>
            <a:br>
              <a:rPr sz="1000"/>
            </a:br>
            <a:r>
              <a:rPr b="0" lang="it-IT" sz="1000" strike="noStrike" u="none">
                <a:solidFill>
                  <a:schemeClr val="dk1"/>
                </a:solidFill>
                <a:effectLst/>
                <a:uFillTx/>
                <a:latin typeface="Calibri"/>
              </a:rPr>
              <a:t>Li et al. (2021): Deep Learning for Hemorrhagic Lesion Detection and Segmentation on Brain CT Images</a:t>
            </a:r>
            <a:br>
              <a:rPr sz="1000"/>
            </a:br>
            <a:r>
              <a:rPr b="0" lang="it-IT" sz="1000" strike="noStrike" u="none">
                <a:solidFill>
                  <a:schemeClr val="dk1"/>
                </a:solidFill>
                <a:effectLst/>
                <a:uFillTx/>
                <a:latin typeface="Calibri"/>
              </a:rPr>
              <a:t>Azed et al. (2022): Medical Image Segmentation Review: The Success of U-Net</a:t>
            </a:r>
            <a:br>
              <a:rPr sz="1000"/>
            </a:br>
            <a:r>
              <a:rPr b="0" lang="it-IT" sz="1000" strike="noStrike" u="none">
                <a:solidFill>
                  <a:schemeClr val="dk1"/>
                </a:solidFill>
                <a:effectLst/>
                <a:uFillTx/>
                <a:latin typeface="Calibri"/>
              </a:rPr>
              <a:t>Ronneberger et al. (2015): U-Net: Convolutional Networks for Biomedical Image Segmentation</a:t>
            </a:r>
            <a:br>
              <a:rPr sz="1000"/>
            </a:br>
            <a:r>
              <a:rPr b="0" lang="it-IT" sz="1000" strike="noStrike" u="none">
                <a:solidFill>
                  <a:schemeClr val="dk1"/>
                </a:solidFill>
                <a:effectLst/>
                <a:uFillTx/>
                <a:latin typeface="Calibri"/>
              </a:rPr>
              <a:t>Walsh er al. (2022): Using U-Net network for efficient brain tumor segmentation in MRI images</a:t>
            </a:r>
            <a:br>
              <a:rPr sz="1000"/>
            </a:br>
            <a:endParaRPr b="0" lang="en-US" sz="1000" strike="noStrike" u="none">
              <a:solidFill>
                <a:srgbClr val="000000"/>
              </a:solidFill>
              <a:effectLst/>
              <a:uFillTx/>
              <a:latin typeface="Arial"/>
            </a:endParaRPr>
          </a:p>
        </p:txBody>
      </p:sp>
    </p:spTree>
  </p:cSld>
  <p:transition spd="slow">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3"/>
        </a:solidFill>
      </p:bgPr>
    </p:bg>
    <p:spTree>
      <p:nvGrpSpPr>
        <p:cNvPr id="1" name=""/>
        <p:cNvGrpSpPr/>
        <p:nvPr/>
      </p:nvGrpSpPr>
      <p:grpSpPr>
        <a:xfrm>
          <a:off x="0" y="0"/>
          <a:ext cx="0" cy="0"/>
          <a:chOff x="0" y="0"/>
          <a:chExt cx="0" cy="0"/>
        </a:xfrm>
      </p:grpSpPr>
      <p:pic>
        <p:nvPicPr>
          <p:cNvPr id="68" name="Picture 2" descr=""/>
          <p:cNvPicPr/>
          <p:nvPr/>
        </p:nvPicPr>
        <p:blipFill>
          <a:blip r:embed="rId1">
            <a:extLst>
              <a:ext uri="{BEBA8EAE-BF5A-486C-A8C5-ECC9F3942E4B}">
                <a14:imgProps xmlns:a14="http://schemas.microsoft.com/office/drawing/2010/main">
                  <a14:imgLayer r:embed="rId2">
                    <a14:imgEffect>
                      <a14:saturation sat="0"/>
                    </a14:imgEffect>
                  </a14:imgLayer>
                </a14:imgProps>
              </a:ext>
            </a:extLst>
          </a:blip>
          <a:stretch/>
        </p:blipFill>
        <p:spPr>
          <a:xfrm>
            <a:off x="8139240" y="1259280"/>
            <a:ext cx="3548160" cy="4354560"/>
          </a:xfrm>
          <a:prstGeom prst="rect">
            <a:avLst/>
          </a:prstGeom>
          <a:noFill/>
          <a:ln w="0">
            <a:noFill/>
          </a:ln>
        </p:spPr>
      </p:pic>
      <p:sp>
        <p:nvSpPr>
          <p:cNvPr id="69" name="CasellaDiTesto 7"/>
          <p:cNvSpPr/>
          <p:nvPr/>
        </p:nvSpPr>
        <p:spPr>
          <a:xfrm>
            <a:off x="504000" y="575640"/>
            <a:ext cx="6465240" cy="1630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chemeClr val="dk1"/>
                </a:solidFill>
                <a:effectLst/>
                <a:uFillTx/>
                <a:latin typeface="Retro Harmony"/>
              </a:rPr>
              <a:t>An Introduction</a:t>
            </a:r>
            <a:endParaRPr b="0" lang="en-US" sz="10000" strike="noStrike" u="none">
              <a:solidFill>
                <a:srgbClr val="000000"/>
              </a:solidFill>
              <a:effectLst/>
              <a:uFillTx/>
              <a:latin typeface="Arial"/>
            </a:endParaRPr>
          </a:p>
        </p:txBody>
      </p:sp>
      <p:sp>
        <p:nvSpPr>
          <p:cNvPr id="70" name="CasellaDiTesto 8"/>
          <p:cNvSpPr/>
          <p:nvPr/>
        </p:nvSpPr>
        <p:spPr>
          <a:xfrm>
            <a:off x="1669320" y="2567520"/>
            <a:ext cx="4134240" cy="28000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Medical semantic image segmentation is a technique in medical imaging that uses artificial intelligence to precisely delineate different anatomical structures or pathological areas within an image. By assigning a label to each pixel, it helps doctors and researchers analyze medical scans more effectively, aiding in diagnosis, treatment planning, and research.</a:t>
            </a:r>
            <a:endParaRPr b="0" lang="en-US" sz="1600" strike="noStrike" u="none">
              <a:solidFill>
                <a:srgbClr val="000000"/>
              </a:solidFill>
              <a:effectLst/>
              <a:uFillTx/>
              <a:latin typeface="Arial"/>
            </a:endParaRPr>
          </a:p>
        </p:txBody>
      </p:sp>
      <p:sp>
        <p:nvSpPr>
          <p:cNvPr id="71" name="CasellaDiTesto 11"/>
          <p:cNvSpPr/>
          <p:nvPr/>
        </p:nvSpPr>
        <p:spPr>
          <a:xfrm>
            <a:off x="2394360" y="-3555360"/>
            <a:ext cx="7748640" cy="3169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20000" strike="noStrike" u="none">
                <a:solidFill>
                  <a:srgbClr val="0f3878"/>
                </a:solidFill>
                <a:effectLst/>
                <a:uFillTx/>
                <a:latin typeface="Retro Harmony"/>
              </a:rPr>
              <a:t>UNET</a:t>
            </a:r>
            <a:endParaRPr b="0" lang="en-US" sz="20000" strike="noStrike" u="none">
              <a:solidFill>
                <a:srgbClr val="000000"/>
              </a:solidFill>
              <a:effectLst/>
              <a:uFillTx/>
              <a:latin typeface="Arial"/>
            </a:endParaRPr>
          </a:p>
        </p:txBody>
      </p:sp>
      <p:sp>
        <p:nvSpPr>
          <p:cNvPr id="72" name="CasellaDiTesto 12"/>
          <p:cNvSpPr/>
          <p:nvPr/>
        </p:nvSpPr>
        <p:spPr>
          <a:xfrm>
            <a:off x="5340960" y="-1638720"/>
            <a:ext cx="6105240" cy="52236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1" lang="it-IT" sz="2800" strike="noStrike" u="none">
                <a:solidFill>
                  <a:schemeClr val="lt1"/>
                </a:solidFill>
                <a:effectLst/>
                <a:uFillTx/>
                <a:latin typeface="Mionic"/>
              </a:rPr>
              <a:t>for Image Segmentation </a:t>
            </a:r>
            <a:endParaRPr b="0" lang="en-US" sz="2800" strike="noStrike" u="none">
              <a:solidFill>
                <a:srgbClr val="000000"/>
              </a:solidFill>
              <a:effectLst/>
              <a:uFillTx/>
              <a:latin typeface="Arial"/>
            </a:endParaRPr>
          </a:p>
        </p:txBody>
      </p:sp>
      <p:sp>
        <p:nvSpPr>
          <p:cNvPr id="73" name="CasellaDiTesto 14"/>
          <p:cNvSpPr/>
          <p:nvPr/>
        </p:nvSpPr>
        <p:spPr>
          <a:xfrm>
            <a:off x="504000" y="7585920"/>
            <a:ext cx="6465240" cy="1630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rgbClr val="0f3878"/>
                </a:solidFill>
                <a:effectLst/>
                <a:uFillTx/>
                <a:latin typeface="Retro Harmony"/>
              </a:rPr>
              <a:t>An Introduction</a:t>
            </a:r>
            <a:endParaRPr b="0" lang="en-US" sz="10000" strike="noStrike" u="none">
              <a:solidFill>
                <a:srgbClr val="000000"/>
              </a:solidFill>
              <a:effectLst/>
              <a:uFillTx/>
              <a:latin typeface="Arial"/>
            </a:endParaRPr>
          </a:p>
        </p:txBody>
      </p:sp>
      <p:sp>
        <p:nvSpPr>
          <p:cNvPr id="74" name="CasellaDiTesto 15"/>
          <p:cNvSpPr/>
          <p:nvPr/>
        </p:nvSpPr>
        <p:spPr>
          <a:xfrm>
            <a:off x="1669320" y="9785520"/>
            <a:ext cx="4134240" cy="1322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Deep learning models, particularly convolutional neural networks (CNNs) and transformer-based architectures, play a significant role in improving segmentation accuracy.</a:t>
            </a:r>
            <a:endParaRPr b="0" lang="en-US" sz="1600" strike="noStrike" u="none">
              <a:solidFill>
                <a:srgbClr val="000000"/>
              </a:solidFill>
              <a:effectLst/>
              <a:uFillTx/>
              <a:latin typeface="Arial"/>
            </a:endParaRPr>
          </a:p>
        </p:txBody>
      </p:sp>
    </p:spTree>
  </p:cSld>
  <p:transition spd="slow">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pic>
        <p:nvPicPr>
          <p:cNvPr id="75" name="Picture 2" descr=""/>
          <p:cNvPicPr/>
          <p:nvPr/>
        </p:nvPicPr>
        <p:blipFill>
          <a:blip r:embed="rId1"/>
          <a:stretch/>
        </p:blipFill>
        <p:spPr>
          <a:xfrm>
            <a:off x="8135280" y="1259280"/>
            <a:ext cx="3548160" cy="4354560"/>
          </a:xfrm>
          <a:prstGeom prst="rect">
            <a:avLst/>
          </a:prstGeom>
          <a:noFill/>
          <a:ln w="0">
            <a:noFill/>
          </a:ln>
        </p:spPr>
      </p:pic>
      <p:sp>
        <p:nvSpPr>
          <p:cNvPr id="76" name="CasellaDiTesto 1"/>
          <p:cNvSpPr/>
          <p:nvPr/>
        </p:nvSpPr>
        <p:spPr>
          <a:xfrm>
            <a:off x="504000" y="575640"/>
            <a:ext cx="6465240" cy="1630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rgbClr val="0f3878"/>
                </a:solidFill>
                <a:effectLst/>
                <a:uFillTx/>
                <a:latin typeface="Retro Harmony"/>
              </a:rPr>
              <a:t>An Introduction</a:t>
            </a:r>
            <a:endParaRPr b="0" lang="en-US" sz="10000" strike="noStrike" u="none">
              <a:solidFill>
                <a:srgbClr val="ffffff"/>
              </a:solidFill>
              <a:effectLst/>
              <a:uFillTx/>
              <a:latin typeface="Arial"/>
            </a:endParaRPr>
          </a:p>
        </p:txBody>
      </p:sp>
      <p:sp>
        <p:nvSpPr>
          <p:cNvPr id="77" name="CasellaDiTesto 2"/>
          <p:cNvSpPr/>
          <p:nvPr/>
        </p:nvSpPr>
        <p:spPr>
          <a:xfrm>
            <a:off x="1669320" y="3145680"/>
            <a:ext cx="4134240" cy="1322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Deep learning models, particularly convolutional neural networks (CNNs) and transformer-based architectures, play a significant role in improving segmentation accuracy.</a:t>
            </a:r>
            <a:endParaRPr b="0" lang="en-US" sz="1600" strike="noStrike" u="none">
              <a:solidFill>
                <a:srgbClr val="ffffff"/>
              </a:solidFill>
              <a:effectLst/>
              <a:uFillTx/>
              <a:latin typeface="Arial"/>
            </a:endParaRPr>
          </a:p>
        </p:txBody>
      </p:sp>
      <p:sp>
        <p:nvSpPr>
          <p:cNvPr id="78" name="CasellaDiTesto 7"/>
          <p:cNvSpPr/>
          <p:nvPr/>
        </p:nvSpPr>
        <p:spPr>
          <a:xfrm>
            <a:off x="504000" y="-5794920"/>
            <a:ext cx="6465240" cy="1630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chemeClr val="dk1"/>
                </a:solidFill>
                <a:effectLst/>
                <a:uFillTx/>
                <a:latin typeface="Retro Harmony"/>
              </a:rPr>
              <a:t>An Introduction</a:t>
            </a:r>
            <a:endParaRPr b="0" lang="en-US" sz="10000" strike="noStrike" u="none">
              <a:solidFill>
                <a:srgbClr val="ffffff"/>
              </a:solidFill>
              <a:effectLst/>
              <a:uFillTx/>
              <a:latin typeface="Arial"/>
            </a:endParaRPr>
          </a:p>
        </p:txBody>
      </p:sp>
      <p:sp>
        <p:nvSpPr>
          <p:cNvPr id="79" name="CasellaDiTesto 8"/>
          <p:cNvSpPr/>
          <p:nvPr/>
        </p:nvSpPr>
        <p:spPr>
          <a:xfrm>
            <a:off x="1669320" y="-3978720"/>
            <a:ext cx="4134240" cy="30463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Medical semantic image segmentation is a technique in medical imaging that uses artificial intelligence to precisely delineate different anatomical structures or pathological areas within an image. By assigning a label to each pixel, it helps doctors and researchers analyze medical scans more effectively, aiding in diagnosis, treatment planning, and research.</a:t>
            </a:r>
            <a:endParaRPr b="0" lang="en-US" sz="1600" strike="noStrike" u="none">
              <a:solidFill>
                <a:srgbClr val="ffffff"/>
              </a:solidFill>
              <a:effectLst/>
              <a:uFillTx/>
              <a:latin typeface="Arial"/>
            </a:endParaRPr>
          </a:p>
          <a:p>
            <a:pPr algn="just" defTabSz="914400">
              <a:lnSpc>
                <a:spcPct val="100000"/>
              </a:lnSpc>
            </a:pPr>
            <a:endParaRPr b="0" lang="en-US" sz="1600" strike="noStrike" u="none">
              <a:solidFill>
                <a:srgbClr val="ffffff"/>
              </a:solidFill>
              <a:effectLst/>
              <a:uFillTx/>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0" name="CasellaDiTesto 3"/>
          <p:cNvSpPr/>
          <p:nvPr/>
        </p:nvSpPr>
        <p:spPr>
          <a:xfrm>
            <a:off x="0" y="2384280"/>
            <a:ext cx="12191400" cy="2307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An introduction</a:t>
            </a:r>
            <a:endParaRPr b="0" lang="en-US" sz="14400" strike="noStrike" u="none">
              <a:solidFill>
                <a:srgbClr val="ffffff"/>
              </a:solidFill>
              <a:effectLst/>
              <a:uFillTx/>
              <a:latin typeface="Arial"/>
            </a:endParaRPr>
          </a:p>
        </p:txBody>
      </p:sp>
      <p:sp>
        <p:nvSpPr>
          <p:cNvPr id="81" name="CasellaDiTesto 5"/>
          <p:cNvSpPr/>
          <p:nvPr/>
        </p:nvSpPr>
        <p:spPr>
          <a:xfrm>
            <a:off x="1412280" y="7967160"/>
            <a:ext cx="3529440" cy="39697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it-IT" sz="1800" strike="noStrike" u="none">
                <a:solidFill>
                  <a:schemeClr val="lt1"/>
                </a:solidFill>
                <a:effectLst/>
                <a:uFillTx/>
                <a:latin typeface="Bahnschrift Light"/>
              </a:rPr>
              <a:t>Semantic image segmentation is a compound problem. To a local  classification problem a spatial one is added. Every pixel of the input image has to be correctly classified.</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0" lang="it-IT" sz="1800" strike="noStrike" u="none">
                <a:solidFill>
                  <a:schemeClr val="lt1"/>
                </a:solidFill>
                <a:effectLst/>
                <a:uFillTx/>
                <a:latin typeface="Bahnschrift Light"/>
              </a:rPr>
              <a:t>There is a shortage in available training data.</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0" lang="it-IT" sz="1800" strike="noStrike" u="none">
                <a:solidFill>
                  <a:schemeClr val="lt1"/>
                </a:solidFill>
                <a:effectLst/>
                <a:uFillTx/>
                <a:latin typeface="Bahnschrift Light"/>
              </a:rPr>
              <a:t>It is difficult to biuld up model invariance to the most common modifications of medical images. </a:t>
            </a:r>
            <a:endParaRPr b="0" lang="en-US" sz="1800" strike="noStrike" u="none">
              <a:solidFill>
                <a:srgbClr val="ffffff"/>
              </a:solidFill>
              <a:effectLst/>
              <a:uFillTx/>
              <a:latin typeface="Arial"/>
            </a:endParaRPr>
          </a:p>
        </p:txBody>
      </p:sp>
      <p:pic>
        <p:nvPicPr>
          <p:cNvPr id="82" name="Immagine 6" descr="Walsh Et Al (2022): Using U-Net network for efficient brain tumor segmentation in MRI images"/>
          <p:cNvPicPr/>
          <p:nvPr/>
        </p:nvPicPr>
        <p:blipFill>
          <a:blip r:embed="rId1"/>
          <a:stretch/>
        </p:blipFill>
        <p:spPr>
          <a:xfrm>
            <a:off x="6095880" y="7967160"/>
            <a:ext cx="5486400" cy="2495160"/>
          </a:xfrm>
          <a:prstGeom prst="rect">
            <a:avLst/>
          </a:prstGeom>
          <a:noFill/>
          <a:ln w="0">
            <a:noFill/>
          </a:ln>
        </p:spPr>
      </p:pic>
      <p:sp>
        <p:nvSpPr>
          <p:cNvPr id="83" name="CasellaDiTesto 7"/>
          <p:cNvSpPr/>
          <p:nvPr/>
        </p:nvSpPr>
        <p:spPr>
          <a:xfrm>
            <a:off x="6095880" y="10648080"/>
            <a:ext cx="5486400" cy="922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it-IT" sz="1800" strike="noStrike" u="none">
                <a:solidFill>
                  <a:schemeClr val="lt1"/>
                </a:solidFill>
                <a:effectLst/>
                <a:uFillTx/>
                <a:latin typeface="Bahnschrift Light"/>
              </a:rPr>
              <a:t>Medical images are 3D. They can be thought as stacks of slices of the organ along three different axes.</a:t>
            </a:r>
            <a:endParaRPr b="0" lang="en-US" sz="1800" strike="noStrike" u="none">
              <a:solidFill>
                <a:srgbClr val="ffffff"/>
              </a:solidFill>
              <a:effectLst/>
              <a:uFillTx/>
              <a:latin typeface="Arial"/>
            </a:endParaRPr>
          </a:p>
        </p:txBody>
      </p:sp>
    </p:spTree>
  </p:cSld>
  <mc:AlternateContent>
    <mc:Choice Requires="p14">
      <p:transition p14:dur="100"/>
    </mc:Choice>
    <mc:Fallback>
      <p:transition/>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4" name="CasellaDiTesto 1"/>
          <p:cNvSpPr/>
          <p:nvPr/>
        </p:nvSpPr>
        <p:spPr>
          <a:xfrm>
            <a:off x="1412280" y="2225880"/>
            <a:ext cx="3529440" cy="396972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it-IT" sz="1800" strike="noStrike" u="none">
                <a:solidFill>
                  <a:schemeClr val="lt1"/>
                </a:solidFill>
                <a:effectLst/>
                <a:uFillTx/>
                <a:latin typeface="Bahnschrift Light"/>
              </a:rPr>
              <a:t>Semantic image segmentation is a compound problem. To a local  classification problem a spatial one is added. Every pixel of the input image has to be correctly classified.</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0" lang="it-IT" sz="1800" strike="noStrike" u="none">
                <a:solidFill>
                  <a:schemeClr val="lt1"/>
                </a:solidFill>
                <a:effectLst/>
                <a:uFillTx/>
                <a:latin typeface="Bahnschrift Light"/>
              </a:rPr>
              <a:t>There is a shortage in available training data.</a:t>
            </a:r>
            <a:endParaRPr b="0" lang="en-US" sz="1800" strike="noStrike" u="none">
              <a:solidFill>
                <a:srgbClr val="ffffff"/>
              </a:solidFill>
              <a:effectLst/>
              <a:uFillTx/>
              <a:latin typeface="Arial"/>
            </a:endParaRPr>
          </a:p>
          <a:p>
            <a:pPr algn="just" defTabSz="914400">
              <a:lnSpc>
                <a:spcPct val="100000"/>
              </a:lnSpc>
            </a:pPr>
            <a:endParaRPr b="0" lang="en-US" sz="1800" strike="noStrike" u="none">
              <a:solidFill>
                <a:srgbClr val="ffffff"/>
              </a:solidFill>
              <a:effectLst/>
              <a:uFillTx/>
              <a:latin typeface="Arial"/>
            </a:endParaRPr>
          </a:p>
          <a:p>
            <a:pPr algn="just" defTabSz="914400">
              <a:lnSpc>
                <a:spcPct val="100000"/>
              </a:lnSpc>
            </a:pPr>
            <a:r>
              <a:rPr b="0" lang="it-IT" sz="1800" strike="noStrike" u="none">
                <a:solidFill>
                  <a:schemeClr val="lt1"/>
                </a:solidFill>
                <a:effectLst/>
                <a:uFillTx/>
                <a:latin typeface="Bahnschrift Light"/>
              </a:rPr>
              <a:t>It is difficult to biuld up model invariance to the most common modifications of medical images. </a:t>
            </a:r>
            <a:endParaRPr b="0" lang="en-US" sz="1800" strike="noStrike" u="none">
              <a:solidFill>
                <a:srgbClr val="ffffff"/>
              </a:solidFill>
              <a:effectLst/>
              <a:uFillTx/>
              <a:latin typeface="Arial"/>
            </a:endParaRPr>
          </a:p>
        </p:txBody>
      </p:sp>
      <p:pic>
        <p:nvPicPr>
          <p:cNvPr id="85" name="Immagine 4" descr="Walsh Et Al (2022): Using U-Net network for efficient brain tumor segmentation in MRI images"/>
          <p:cNvPicPr/>
          <p:nvPr/>
        </p:nvPicPr>
        <p:blipFill>
          <a:blip r:embed="rId1"/>
          <a:stretch/>
        </p:blipFill>
        <p:spPr>
          <a:xfrm>
            <a:off x="6095880" y="2225880"/>
            <a:ext cx="5486400" cy="2495160"/>
          </a:xfrm>
          <a:prstGeom prst="rect">
            <a:avLst/>
          </a:prstGeom>
          <a:noFill/>
          <a:ln w="0">
            <a:noFill/>
          </a:ln>
        </p:spPr>
      </p:pic>
      <p:sp>
        <p:nvSpPr>
          <p:cNvPr id="86" name="CasellaDiTesto 5"/>
          <p:cNvSpPr/>
          <p:nvPr/>
        </p:nvSpPr>
        <p:spPr>
          <a:xfrm>
            <a:off x="6095880" y="4907160"/>
            <a:ext cx="5486400" cy="9226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it-IT" sz="1800" strike="noStrike" u="none">
                <a:solidFill>
                  <a:schemeClr val="lt1"/>
                </a:solidFill>
                <a:effectLst/>
                <a:uFillTx/>
                <a:latin typeface="Bahnschrift Light"/>
              </a:rPr>
              <a:t>Medical images are 3D. They can be thought as stacks of slices of the organ along three different axes.</a:t>
            </a:r>
            <a:endParaRPr b="0" lang="en-US" sz="1800" strike="noStrike" u="none">
              <a:solidFill>
                <a:srgbClr val="ffffff"/>
              </a:solidFill>
              <a:effectLst/>
              <a:uFillTx/>
              <a:latin typeface="Arial"/>
            </a:endParaRPr>
          </a:p>
        </p:txBody>
      </p:sp>
      <p:sp>
        <p:nvSpPr>
          <p:cNvPr id="87" name="CasellaDiTesto 6"/>
          <p:cNvSpPr/>
          <p:nvPr/>
        </p:nvSpPr>
        <p:spPr>
          <a:xfrm>
            <a:off x="0" y="-267480"/>
            <a:ext cx="12191400" cy="2307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An introduction</a:t>
            </a:r>
            <a:endParaRPr b="0" lang="en-US" sz="14400" strike="noStrike" u="none">
              <a:solidFill>
                <a:srgbClr val="ffffff"/>
              </a:solidFill>
              <a:effectLst/>
              <a:uFillTx/>
              <a:latin typeface="Arial"/>
            </a:endParaRPr>
          </a:p>
        </p:txBody>
      </p:sp>
    </p:spTree>
  </p:cSld>
  <p:transition spd="slow">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88" name="CasellaDiTesto 1"/>
          <p:cNvSpPr/>
          <p:nvPr/>
        </p:nvSpPr>
        <p:spPr>
          <a:xfrm>
            <a:off x="504000" y="-5555880"/>
            <a:ext cx="6465240" cy="163044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it-IT" sz="10000" strike="noStrike" u="none">
                <a:solidFill>
                  <a:srgbClr val="0f3878"/>
                </a:solidFill>
                <a:effectLst/>
                <a:uFillTx/>
                <a:latin typeface="Retro Harmony"/>
              </a:rPr>
              <a:t>An Introduction</a:t>
            </a:r>
            <a:endParaRPr b="0" lang="en-US" sz="10000" strike="noStrike" u="none">
              <a:solidFill>
                <a:srgbClr val="ffffff"/>
              </a:solidFill>
              <a:effectLst/>
              <a:uFillTx/>
              <a:latin typeface="Arial"/>
            </a:endParaRPr>
          </a:p>
        </p:txBody>
      </p:sp>
      <p:sp>
        <p:nvSpPr>
          <p:cNvPr id="89" name="CasellaDiTesto 2"/>
          <p:cNvSpPr/>
          <p:nvPr/>
        </p:nvSpPr>
        <p:spPr>
          <a:xfrm>
            <a:off x="1669320" y="-2985840"/>
            <a:ext cx="4134240" cy="13226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Deep learning models, particularly convolutional neural networks (CNNs) and transformer-based architectures, play a significant role in improving segmentation accuracy.</a:t>
            </a:r>
            <a:endParaRPr b="0" lang="en-US" sz="1600" strike="noStrike" u="none">
              <a:solidFill>
                <a:srgbClr val="ffffff"/>
              </a:solidFill>
              <a:effectLst/>
              <a:uFillTx/>
              <a:latin typeface="Arial"/>
            </a:endParaRPr>
          </a:p>
        </p:txBody>
      </p:sp>
      <p:sp>
        <p:nvSpPr>
          <p:cNvPr id="90" name="CasellaDiTesto 3"/>
          <p:cNvSpPr/>
          <p:nvPr/>
        </p:nvSpPr>
        <p:spPr>
          <a:xfrm>
            <a:off x="504000" y="499320"/>
            <a:ext cx="6465240" cy="1630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
        <p:nvSpPr>
          <p:cNvPr id="91" name="CasellaDiTesto 4"/>
          <p:cNvSpPr/>
          <p:nvPr/>
        </p:nvSpPr>
        <p:spPr>
          <a:xfrm>
            <a:off x="857880" y="2500920"/>
            <a:ext cx="5757120" cy="28000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1" lang="en-US" sz="1600" strike="noStrike" u="none">
                <a:solidFill>
                  <a:schemeClr val="lt1"/>
                </a:solidFill>
                <a:effectLst/>
                <a:uFillTx/>
                <a:latin typeface="Mionic"/>
              </a:rPr>
              <a:t>U-Net is a deep learning architecture specifically designed for image segmentation, and it has had a significant impact on medical image analysis. It was introduced in 2015 by Olaf Ronneberger, Philipp Fischer, and Thomas Brox, primarily for biomedical image segmentation. Its key innovation is the combination of a contracting path (encoder) and an expansive path (decoder), allowing it to capture both low-level features and high-resolution spatial details. This makes it particularly effective for segmenting medical images where precision is crucial.</a:t>
            </a:r>
            <a:endParaRPr b="0" lang="en-US" sz="1600" strike="noStrike" u="none">
              <a:solidFill>
                <a:srgbClr val="ffffff"/>
              </a:solidFill>
              <a:effectLst/>
              <a:uFillTx/>
              <a:latin typeface="Arial"/>
            </a:endParaRPr>
          </a:p>
        </p:txBody>
      </p:sp>
      <p:sp>
        <p:nvSpPr>
          <p:cNvPr id="92" name="Picture 2" descr="U-Net: Convolutional Networks for Biomedical Image Segmentation"/>
          <p:cNvSpPr/>
          <p:nvPr/>
        </p:nvSpPr>
        <p:spPr>
          <a:xfrm>
            <a:off x="7323840" y="2337840"/>
            <a:ext cx="4464000" cy="2973960"/>
          </a:xfrm>
          <a:prstGeom prst="roundRect">
            <a:avLst>
              <a:gd name="adj" fmla="val 7444"/>
            </a:avLst>
          </a:prstGeom>
          <a:blipFill rotWithShape="0">
            <a:blip r:embed="rId1"/>
            <a:srcRect/>
            <a:stretch/>
          </a:blipFill>
          <a:ln w="0">
            <a:noFill/>
          </a:ln>
          <a:effectLst>
            <a:softEdge rad="12600"/>
          </a:effectLst>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93" name="Picture 2" descr=""/>
          <p:cNvPicPr/>
          <p:nvPr/>
        </p:nvPicPr>
        <p:blipFill>
          <a:blip r:embed="rId2"/>
          <a:stretch/>
        </p:blipFill>
        <p:spPr>
          <a:xfrm>
            <a:off x="8135280" y="8513280"/>
            <a:ext cx="3548160" cy="4354560"/>
          </a:xfrm>
          <a:prstGeom prst="rect">
            <a:avLst/>
          </a:prstGeom>
          <a:noFill/>
          <a:ln w="0">
            <a:noFill/>
          </a:ln>
        </p:spPr>
      </p:pic>
      <p:sp>
        <p:nvSpPr>
          <p:cNvPr id="94" name="CasellaDiTesto 12"/>
          <p:cNvSpPr/>
          <p:nvPr/>
        </p:nvSpPr>
        <p:spPr>
          <a:xfrm>
            <a:off x="857880" y="6958080"/>
            <a:ext cx="5757120" cy="34462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U-Nets are well-suited for medical semantic image segmentation because:</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Preservation of Spatial Information</a:t>
            </a:r>
            <a:r>
              <a:rPr b="0" lang="en-US" sz="1400" strike="noStrike" u="none">
                <a:solidFill>
                  <a:schemeClr val="lt1"/>
                </a:solidFill>
                <a:effectLst/>
                <a:uFillTx/>
                <a:latin typeface="Mionic"/>
              </a:rPr>
              <a:t>: Unlike standard CNNs that lose spatial resolution due to pooling, U-Net uses skip connections to retain fine details, which is essential for tasks like tumor boundary detection</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Efficiency</a:t>
            </a:r>
            <a:r>
              <a:rPr b="0" lang="en-US" sz="1600" strike="noStrike" u="none">
                <a:solidFill>
                  <a:schemeClr val="lt1"/>
                </a:solidFill>
                <a:effectLst/>
                <a:uFillTx/>
                <a:latin typeface="Mionic"/>
              </a:rPr>
              <a:t>: Medical</a:t>
            </a:r>
            <a:r>
              <a:rPr b="0" lang="en-US" sz="1400" strike="noStrike" u="none">
                <a:solidFill>
                  <a:schemeClr val="lt1"/>
                </a:solidFill>
                <a:effectLst/>
                <a:uFillTx/>
                <a:latin typeface="Mionic"/>
              </a:rPr>
              <a:t> imaging datasets are often limited. U-Net's architecture enables good performance even with relatively few training samples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Robustness to Image Variations:</a:t>
            </a:r>
            <a:r>
              <a:rPr b="0" lang="en-US" sz="1400" strike="noStrike" u="none">
                <a:solidFill>
                  <a:schemeClr val="lt1"/>
                </a:solidFill>
                <a:effectLst/>
                <a:uFillTx/>
                <a:latin typeface="Mionic"/>
              </a:rPr>
              <a:t> Given the complex nature of medical scans (MRI, CT, X-ray), U-Net can effectively handle different imaging modalities and structures.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Accuracy in Segmenting Irregular Shapes</a:t>
            </a:r>
            <a:r>
              <a:rPr b="0" lang="en-US" sz="1600" strike="noStrike" u="none">
                <a:solidFill>
                  <a:schemeClr val="lt1"/>
                </a:solidFill>
                <a:effectLst/>
                <a:uFillTx/>
                <a:latin typeface="Mionic"/>
              </a:rPr>
              <a:t>:</a:t>
            </a:r>
            <a:r>
              <a:rPr b="0" lang="en-US" sz="1400" strike="noStrike" u="none">
                <a:solidFill>
                  <a:schemeClr val="lt1"/>
                </a:solidFill>
                <a:effectLst/>
                <a:uFillTx/>
                <a:latin typeface="Mionic"/>
              </a:rPr>
              <a:t> Medical abnormalities often have unpredictable shapes, and U-Net's design ensures precise segmentation even in such cases</a:t>
            </a:r>
            <a:endParaRPr b="0" lang="en-US" sz="1400" strike="noStrike" u="none">
              <a:solidFill>
                <a:srgbClr val="ffffff"/>
              </a:solidFill>
              <a:effectLst/>
              <a:uFillTx/>
              <a:latin typeface="Arial"/>
            </a:endParaRPr>
          </a:p>
        </p:txBody>
      </p:sp>
    </p:spTree>
  </p:cSld>
  <mc:AlternateContent>
    <mc:Choice Requires="p14">
      <p:transition p14:dur="100"/>
    </mc:Choice>
    <mc:Fallback>
      <p:transition/>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2"/>
        </a:solidFill>
      </p:bgPr>
    </p:bg>
    <p:spTree>
      <p:nvGrpSpPr>
        <p:cNvPr id="1" name=""/>
        <p:cNvGrpSpPr/>
        <p:nvPr/>
      </p:nvGrpSpPr>
      <p:grpSpPr>
        <a:xfrm>
          <a:off x="0" y="0"/>
          <a:ext cx="0" cy="0"/>
          <a:chOff x="0" y="0"/>
          <a:chExt cx="0" cy="0"/>
        </a:xfrm>
      </p:grpSpPr>
      <p:sp>
        <p:nvSpPr>
          <p:cNvPr id="95" name="CasellaDiTesto 3"/>
          <p:cNvSpPr/>
          <p:nvPr/>
        </p:nvSpPr>
        <p:spPr>
          <a:xfrm>
            <a:off x="504000" y="499320"/>
            <a:ext cx="6465240" cy="1630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The Tool</a:t>
            </a:r>
            <a:endParaRPr b="0" lang="en-US" sz="10000" strike="noStrike" u="none">
              <a:solidFill>
                <a:srgbClr val="ffffff"/>
              </a:solidFill>
              <a:effectLst/>
              <a:uFillTx/>
              <a:latin typeface="Arial"/>
            </a:endParaRPr>
          </a:p>
        </p:txBody>
      </p:sp>
      <p:sp>
        <p:nvSpPr>
          <p:cNvPr id="96" name="CasellaDiTesto 4"/>
          <p:cNvSpPr/>
          <p:nvPr/>
        </p:nvSpPr>
        <p:spPr>
          <a:xfrm>
            <a:off x="857880" y="2229840"/>
            <a:ext cx="5757120" cy="344628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U-Nets are well-suited for medical semantic image segmentation because:</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Preservation of Spatial Information</a:t>
            </a:r>
            <a:r>
              <a:rPr b="0" lang="en-US" sz="1400" strike="noStrike" u="none">
                <a:solidFill>
                  <a:schemeClr val="lt1"/>
                </a:solidFill>
                <a:effectLst/>
                <a:uFillTx/>
                <a:latin typeface="Mionic"/>
              </a:rPr>
              <a:t>: Unlike standard CNNs that lose spatial resolution due to pooling, U-Net uses skip connections to retain fine details, which is essential for tasks like tumor boundary detection</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Efficiency</a:t>
            </a:r>
            <a:r>
              <a:rPr b="0" lang="en-US" sz="1600" strike="noStrike" u="none">
                <a:solidFill>
                  <a:schemeClr val="lt1"/>
                </a:solidFill>
                <a:effectLst/>
                <a:uFillTx/>
                <a:latin typeface="Mionic"/>
              </a:rPr>
              <a:t>: Medical</a:t>
            </a:r>
            <a:r>
              <a:rPr b="0" lang="en-US" sz="1400" strike="noStrike" u="none">
                <a:solidFill>
                  <a:schemeClr val="lt1"/>
                </a:solidFill>
                <a:effectLst/>
                <a:uFillTx/>
                <a:latin typeface="Mionic"/>
              </a:rPr>
              <a:t> imaging datasets are often limited. U-Net's architecture enables good performance even with relatively few training samples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Robustness to Image Variations:</a:t>
            </a:r>
            <a:r>
              <a:rPr b="0" lang="en-US" sz="1400" strike="noStrike" u="none">
                <a:solidFill>
                  <a:schemeClr val="lt1"/>
                </a:solidFill>
                <a:effectLst/>
                <a:uFillTx/>
                <a:latin typeface="Mionic"/>
              </a:rPr>
              <a:t> Given the complex nature of medical scans (MRI, CT, X-ray), U-Net can effectively handle different imaging modalities and structures.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Accuracy in Segmenting Irregular Shapes</a:t>
            </a:r>
            <a:r>
              <a:rPr b="0" lang="en-US" sz="1600" strike="noStrike" u="none">
                <a:solidFill>
                  <a:schemeClr val="lt1"/>
                </a:solidFill>
                <a:effectLst/>
                <a:uFillTx/>
                <a:latin typeface="Mionic"/>
              </a:rPr>
              <a:t>:</a:t>
            </a:r>
            <a:r>
              <a:rPr b="0" lang="en-US" sz="1400" strike="noStrike" u="none">
                <a:solidFill>
                  <a:schemeClr val="lt1"/>
                </a:solidFill>
                <a:effectLst/>
                <a:uFillTx/>
                <a:latin typeface="Mionic"/>
              </a:rPr>
              <a:t> Medical abnormalities often have unpredictable shapes, and U-Net's design ensures precise segmentation even in such cases</a:t>
            </a:r>
            <a:endParaRPr b="0" lang="en-US" sz="1400" strike="noStrike" u="none">
              <a:solidFill>
                <a:srgbClr val="ffffff"/>
              </a:solidFill>
              <a:effectLst/>
              <a:uFillTx/>
              <a:latin typeface="Arial"/>
            </a:endParaRPr>
          </a:p>
        </p:txBody>
      </p:sp>
      <p:sp>
        <p:nvSpPr>
          <p:cNvPr id="97" name="Picture 2" descr="U-Net: Convolutional Networks for Biomedical Image Segmentation"/>
          <p:cNvSpPr/>
          <p:nvPr/>
        </p:nvSpPr>
        <p:spPr>
          <a:xfrm>
            <a:off x="7323840" y="2337840"/>
            <a:ext cx="4464000" cy="2973960"/>
          </a:xfrm>
          <a:prstGeom prst="roundRect">
            <a:avLst>
              <a:gd name="adj" fmla="val 7444"/>
            </a:avLst>
          </a:prstGeom>
          <a:blipFill rotWithShape="0">
            <a:blip r:embed="rId1"/>
            <a:srcRect/>
            <a:stretch/>
          </a:blipFill>
          <a:ln w="0">
            <a:noFill/>
          </a:ln>
          <a:effectLst>
            <a:softEdge rad="12600"/>
          </a:effectLst>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effectLst/>
              <a:uFillTx/>
              <a:latin typeface="Arial"/>
            </a:endParaRPr>
          </a:p>
        </p:txBody>
      </p:sp>
      <p:pic>
        <p:nvPicPr>
          <p:cNvPr id="98" name="Picture 2" descr=""/>
          <p:cNvPicPr/>
          <p:nvPr/>
        </p:nvPicPr>
        <p:blipFill>
          <a:blip r:embed="rId2"/>
          <a:stretch/>
        </p:blipFill>
        <p:spPr>
          <a:xfrm>
            <a:off x="7470720" y="-4320720"/>
            <a:ext cx="4216680" cy="4171320"/>
          </a:xfrm>
          <a:prstGeom prst="rect">
            <a:avLst/>
          </a:prstGeom>
          <a:noFill/>
          <a:ln w="0">
            <a:noFill/>
          </a:ln>
        </p:spPr>
      </p:pic>
      <p:sp>
        <p:nvSpPr>
          <p:cNvPr id="99" name="CasellaDiTesto 6"/>
          <p:cNvSpPr/>
          <p:nvPr/>
        </p:nvSpPr>
        <p:spPr>
          <a:xfrm>
            <a:off x="504000" y="7296480"/>
            <a:ext cx="6465240" cy="163044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0000" strike="noStrike" u="none">
                <a:solidFill>
                  <a:srgbClr val="0f3878"/>
                </a:solidFill>
                <a:effectLst/>
                <a:uFillTx/>
                <a:latin typeface="Retro Harmony"/>
              </a:rPr>
              <a:t>Training</a:t>
            </a:r>
            <a:endParaRPr b="0" lang="en-US" sz="10000" strike="noStrike" u="none">
              <a:solidFill>
                <a:srgbClr val="ffffff"/>
              </a:solidFill>
              <a:effectLst/>
              <a:uFillTx/>
              <a:latin typeface="Arial"/>
            </a:endParaRPr>
          </a:p>
        </p:txBody>
      </p:sp>
      <p:sp>
        <p:nvSpPr>
          <p:cNvPr id="100" name="CasellaDiTesto 7"/>
          <p:cNvSpPr/>
          <p:nvPr/>
        </p:nvSpPr>
        <p:spPr>
          <a:xfrm>
            <a:off x="877680" y="8728920"/>
            <a:ext cx="5757120" cy="4739040"/>
          </a:xfrm>
          <a:prstGeom prst="rect">
            <a:avLst/>
          </a:prstGeom>
          <a:noFill/>
          <a:ln w="0">
            <a:noFill/>
          </a:ln>
        </p:spPr>
        <p:style>
          <a:lnRef idx="0"/>
          <a:fillRef idx="0"/>
          <a:effectRef idx="0"/>
          <a:fontRef idx="minor"/>
        </p:style>
        <p:txBody>
          <a:bodyPr lIns="90000" rIns="90000" tIns="45000" bIns="45000" anchor="t">
            <a:spAutoFit/>
          </a:bodyPr>
          <a:p>
            <a:pPr algn="just" defTabSz="914400">
              <a:lnSpc>
                <a:spcPct val="100000"/>
              </a:lnSpc>
            </a:pPr>
            <a:r>
              <a:rPr b="0" lang="en-US" sz="1400" strike="noStrike" u="none">
                <a:solidFill>
                  <a:schemeClr val="lt1"/>
                </a:solidFill>
                <a:effectLst/>
                <a:uFillTx/>
                <a:latin typeface="Mionic"/>
              </a:rPr>
              <a:t>Training a U-Net for medical image segmentation presents several challenges: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Data scarcity</a:t>
            </a:r>
            <a:r>
              <a:rPr b="0" lang="en-US" sz="1400" strike="noStrike" u="none">
                <a:solidFill>
                  <a:schemeClr val="lt1"/>
                </a:solidFill>
                <a:effectLst/>
                <a:uFillTx/>
                <a:latin typeface="Mionic"/>
              </a:rPr>
              <a:t>: Medical datasets are often limited due to privacy concerns and the cost of acquiring labeled images. Training a deep model with small datasets can lead to overfitting.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Class imbalance</a:t>
            </a:r>
            <a:r>
              <a:rPr b="0" lang="en-US" sz="1400" strike="noStrike" u="none">
                <a:solidFill>
                  <a:schemeClr val="lt1"/>
                </a:solidFill>
                <a:effectLst/>
                <a:uFillTx/>
                <a:latin typeface="Mionic"/>
              </a:rPr>
              <a:t>: In segmentation tasks, pathological regions (like tumors) are often much smaller than the surrounding healthy tissue. This imbalance can make the model biased toward background pixels.</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High computational cost</a:t>
            </a:r>
            <a:r>
              <a:rPr b="0" lang="en-US" sz="1400" strike="noStrike" u="none">
                <a:solidFill>
                  <a:schemeClr val="lt1"/>
                </a:solidFill>
                <a:effectLst/>
                <a:uFillTx/>
                <a:latin typeface="Mionic"/>
              </a:rPr>
              <a:t>: U-Nets require significant computational power, especially for high-resolution medical images. Training them efficiently demands optimized hardware and techniques like mixed precision training.</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Variability in medical images</a:t>
            </a:r>
            <a:r>
              <a:rPr b="0" lang="en-US" sz="1400" strike="noStrike" u="none">
                <a:solidFill>
                  <a:schemeClr val="lt1"/>
                </a:solidFill>
                <a:effectLst/>
                <a:uFillTx/>
                <a:latin typeface="Mionic"/>
              </a:rPr>
              <a:t>: Different imaging modalities (MRI, CT, X-ray) introduce variations in contrast, resolution, and noise levels, making it difficult to develop a universally robust model.</a:t>
            </a:r>
            <a:endParaRPr b="0" lang="en-US" sz="1400" strike="noStrike" u="none">
              <a:solidFill>
                <a:srgbClr val="ffffff"/>
              </a:solidFill>
              <a:effectLst/>
              <a:uFillTx/>
              <a:latin typeface="Arial"/>
            </a:endParaRPr>
          </a:p>
          <a:p>
            <a:pPr algn="just" defTabSz="914400">
              <a:lnSpc>
                <a:spcPct val="100000"/>
              </a:lnSpc>
            </a:pPr>
            <a:r>
              <a:rPr b="1" lang="en-US" sz="1600" strike="noStrike" u="none">
                <a:solidFill>
                  <a:schemeClr val="lt1"/>
                </a:solidFill>
                <a:effectLst/>
                <a:uFillTx/>
                <a:latin typeface="Mionic"/>
              </a:rPr>
              <a:t>Annotation complexity</a:t>
            </a:r>
            <a:r>
              <a:rPr b="0" lang="en-US" sz="1400" strike="noStrike" u="none">
                <a:solidFill>
                  <a:schemeClr val="lt1"/>
                </a:solidFill>
                <a:effectLst/>
                <a:uFillTx/>
                <a:latin typeface="Mionic"/>
              </a:rPr>
              <a:t>: Manual segmentation by experts is time-consuming and sometimes subjective, leading to noisy labels that can affect model performance.</a:t>
            </a:r>
            <a:endParaRPr b="0" lang="en-US" sz="1400" strike="noStrike" u="none">
              <a:solidFill>
                <a:srgbClr val="ffffff"/>
              </a:solidFill>
              <a:effectLst/>
              <a:uFillTx/>
              <a:latin typeface="Arial"/>
            </a:endParaRPr>
          </a:p>
        </p:txBody>
      </p:sp>
    </p:spTree>
  </p:cSld>
  <p:transition spd="slow">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1" name="CasellaDiTesto 6"/>
          <p:cNvSpPr/>
          <p:nvPr/>
        </p:nvSpPr>
        <p:spPr>
          <a:xfrm>
            <a:off x="0" y="2185920"/>
            <a:ext cx="12191400" cy="2307600"/>
          </a:xfrm>
          <a:prstGeom prst="rect">
            <a:avLst/>
          </a:prstGeom>
          <a:noFill/>
          <a:ln w="0">
            <a:noFill/>
          </a:ln>
        </p:spPr>
        <p:style>
          <a:lnRef idx="0"/>
          <a:fillRef idx="0"/>
          <a:effectRef idx="0"/>
          <a:fontRef idx="minor"/>
        </p:style>
        <p:txBody>
          <a:bodyPr lIns="90000" rIns="90000" tIns="45000" bIns="45000" anchor="t">
            <a:spAutoFit/>
          </a:bodyPr>
          <a:p>
            <a:pPr algn="ctr" defTabSz="914400">
              <a:lnSpc>
                <a:spcPct val="100000"/>
              </a:lnSpc>
            </a:pPr>
            <a:r>
              <a:rPr b="0" lang="it-IT" sz="14400" strike="noStrike" u="none">
                <a:solidFill>
                  <a:schemeClr val="lt1"/>
                </a:solidFill>
                <a:effectLst/>
                <a:uFillTx/>
                <a:latin typeface="K-COMPRESS-CAP-L"/>
              </a:rPr>
              <a:t>The Tool</a:t>
            </a:r>
            <a:endParaRPr b="0" lang="en-US" sz="14400" strike="noStrike" u="none">
              <a:solidFill>
                <a:srgbClr val="ffffff"/>
              </a:solidFill>
              <a:effectLst/>
              <a:uFillTx/>
              <a:latin typeface="Arial"/>
            </a:endParaRPr>
          </a:p>
        </p:txBody>
      </p:sp>
    </p:spTree>
  </p:cSld>
  <mc:AlternateContent>
    <mc:Choice Requires="p14">
      <p:transition p14:dur="100"/>
    </mc:Choice>
    <mc:Fallback>
      <p:transition/>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pic>
        <p:nvPicPr>
          <p:cNvPr id="102" name="Immagine 7" descr=""/>
          <p:cNvPicPr/>
          <p:nvPr/>
        </p:nvPicPr>
        <p:blipFill>
          <a:blip r:embed="rId1"/>
          <a:stretch/>
        </p:blipFill>
        <p:spPr>
          <a:xfrm>
            <a:off x="792360" y="-978120"/>
            <a:ext cx="2460240" cy="1971000"/>
          </a:xfrm>
          <a:prstGeom prst="rect">
            <a:avLst/>
          </a:prstGeom>
          <a:noFill/>
          <a:ln w="0">
            <a:noFill/>
          </a:ln>
        </p:spPr>
      </p:pic>
      <p:pic>
        <p:nvPicPr>
          <p:cNvPr id="103" name="Immagine 3" descr=""/>
          <p:cNvPicPr/>
          <p:nvPr/>
        </p:nvPicPr>
        <p:blipFill>
          <a:blip r:embed="rId2"/>
          <a:stretch/>
        </p:blipFill>
        <p:spPr>
          <a:xfrm>
            <a:off x="792360" y="2260080"/>
            <a:ext cx="2460240" cy="1971000"/>
          </a:xfrm>
          <a:prstGeom prst="rect">
            <a:avLst/>
          </a:prstGeom>
          <a:noFill/>
          <a:ln w="0">
            <a:noFill/>
          </a:ln>
        </p:spPr>
      </p:pic>
      <p:pic>
        <p:nvPicPr>
          <p:cNvPr id="104" name="Picture 2" descr="The Essential Guide to Data Augmentation in Deep Learning"/>
          <p:cNvPicPr/>
          <p:nvPr/>
        </p:nvPicPr>
        <p:blipFill>
          <a:blip r:embed="rId3"/>
          <a:stretch/>
        </p:blipFill>
        <p:spPr>
          <a:xfrm>
            <a:off x="792360" y="-4216680"/>
            <a:ext cx="2460240" cy="1971000"/>
          </a:xfrm>
          <a:prstGeom prst="rect">
            <a:avLst/>
          </a:prstGeom>
          <a:noFill/>
          <a:ln w="0">
            <a:noFill/>
          </a:ln>
        </p:spPr>
      </p:pic>
    </p:spTree>
  </p:cSld>
  <mc:AlternateContent>
    <mc:Choice Requires="p14">
      <p:transition p14:dur="100"/>
    </mc:Choice>
    <mc:Fallback>
      <p:transition/>
    </mc:Fallback>
  </mc:AlternateContent>
</p:sld>
</file>

<file path=ppt/theme/theme1.xml><?xml version="1.0" encoding="utf-8"?>
<a:theme xmlns:a="http://schemas.openxmlformats.org/drawingml/2006/main" xmlns:r="http://schemas.openxmlformats.org/officeDocument/2006/relationships"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171</TotalTime>
  <Application>LibreOffice/25.2.3.2$Linux_X86_64 LibreOffice_project/520$Build-2</Application>
  <AppVersion>15.0000</AppVersion>
  <Words>1717</Words>
  <Paragraphs>103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2025-06-13T13:56:26Z</dcterms:created>
  <dc:creator>carlo bianchi</dc:creator>
  <dc:description/>
  <dc:language>en-US</dc:language>
  <cp:lastModifiedBy/>
  <dcterms:modified xsi:type="dcterms:W3CDTF">2025-06-16T12:00:00Z</dcterms:modified>
  <cp:revision>15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7</vt:i4>
  </property>
  <property fmtid="{D5CDD505-2E9C-101B-9397-08002B2CF9AE}" pid="3" name="PresentationFormat">
    <vt:lpwstr>Widescreen</vt:lpwstr>
  </property>
  <property fmtid="{D5CDD505-2E9C-101B-9397-08002B2CF9AE}" pid="4" name="Slides">
    <vt:i4>18</vt:i4>
  </property>
</Properties>
</file>