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2" r:id="rId6"/>
    <p:sldId id="273" r:id="rId7"/>
    <p:sldId id="261" r:id="rId8"/>
    <p:sldId id="263" r:id="rId9"/>
    <p:sldId id="265" r:id="rId10"/>
    <p:sldId id="264" r:id="rId11"/>
    <p:sldId id="277" r:id="rId12"/>
    <p:sldId id="275" r:id="rId13"/>
    <p:sldId id="266" r:id="rId14"/>
    <p:sldId id="267" r:id="rId15"/>
    <p:sldId id="271" r:id="rId16"/>
    <p:sldId id="270" r:id="rId17"/>
    <p:sldId id="268" r:id="rId18"/>
    <p:sldId id="269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hyperlink" Target="https://ru.wikipedia.org/wiki/%D0%9C%D0%B5%D0%B3%D0%B0%D0%B1%D0%B0%D0%B9%D1%82" TargetMode="External"/><Relationship Id="rId18" Type="http://schemas.openxmlformats.org/officeDocument/2006/relationships/hyperlink" Target="https://ru.wikipedia.org/wiki/%D0%93%D0%B8%D0%B3%D0%B0-" TargetMode="External"/><Relationship Id="rId26" Type="http://schemas.openxmlformats.org/officeDocument/2006/relationships/hyperlink" Target="https://ru.wikipedia.org/wiki/%D0%9F%D0%B5%D1%82%D0%B0-" TargetMode="External"/><Relationship Id="rId39" Type="http://schemas.openxmlformats.org/officeDocument/2006/relationships/hyperlink" Target="https://ru.wikipedia.org/wiki/%D0%A1%D0%B5%D0%BF%D1%82%D0%B8%D0%BB%D0%BB%D0%B8%D0%BE%D0%BD" TargetMode="External"/><Relationship Id="rId21" Type="http://schemas.openxmlformats.org/officeDocument/2006/relationships/hyperlink" Target="https://ru.wikipedia.org/wiki/%D0%A2%D0%B5%D1%80%D0%B0%D0%B1%D0%B0%D0%B9%D1%82" TargetMode="External"/><Relationship Id="rId34" Type="http://schemas.openxmlformats.org/officeDocument/2006/relationships/hyperlink" Target="https://ru.wikipedia.org/wiki/%D0%97%D0%B5%D1%82%D1%82%D0%B0-" TargetMode="External"/><Relationship Id="rId7" Type="http://schemas.openxmlformats.org/officeDocument/2006/relationships/hyperlink" Target="https://ru.wikipedia.org/wiki/%D0%9C%D0%B5%D0%B6%D0%B4%D1%83%D0%BD%D0%B0%D1%80%D0%BE%D0%B4%D0%BD%D0%B0%D1%8F_%D1%8D%D0%BB%D0%B5%D0%BA%D1%82%D1%80%D0%BE%D1%82%D0%B5%D1%85%D0%BD%D0%B8%D1%87%D0%B5%D1%81%D0%BA%D0%B0%D1%8F_%D0%BA%D0%BE%D0%BC%D0%B8%D1%81%D1%81%D0%B8%D1%8F" TargetMode="External"/><Relationship Id="rId12" Type="http://schemas.openxmlformats.org/officeDocument/2006/relationships/hyperlink" Target="https://ru.wikipedia.org/wiki/%D0%9A%D0%B8%D0%B1%D0%B8%D0%B1%D0%B0%D0%B9%D1%82" TargetMode="External"/><Relationship Id="rId17" Type="http://schemas.openxmlformats.org/officeDocument/2006/relationships/hyperlink" Target="https://ru.wikipedia.org/wiki/%D0%93%D0%B8%D0%B3%D0%B0%D0%B1%D0%B0%D0%B9%D1%82" TargetMode="External"/><Relationship Id="rId25" Type="http://schemas.openxmlformats.org/officeDocument/2006/relationships/hyperlink" Target="https://ru.wikipedia.org/wiki/%D0%9F%D0%B5%D1%82%D0%B0%D0%B1%D0%B0%D0%B9%D1%82" TargetMode="External"/><Relationship Id="rId33" Type="http://schemas.openxmlformats.org/officeDocument/2006/relationships/hyperlink" Target="https://ru.wikipedia.org/wiki/%D0%97%D0%B5%D1%82%D1%82%D0%B0%D0%B1%D0%B0%D0%B9%D1%82" TargetMode="External"/><Relationship Id="rId38" Type="http://schemas.openxmlformats.org/officeDocument/2006/relationships/hyperlink" Target="https://ru.wikipedia.org/wiki/%D0%99%D0%BE%D1%82%D1%82%D0%B0-" TargetMode="External"/><Relationship Id="rId2" Type="http://schemas.openxmlformats.org/officeDocument/2006/relationships/hyperlink" Target="https://ru.wikipedia.org/wiki/%D0%95%D0%B4%D0%B8%D0%BD%D0%B8%D1%86%D1%8B_%D0%B8%D0%B7%D0%BC%D0%B5%D1%80%D0%B5%D0%BD%D0%B8%D1%8F_%D0%B8%D0%BD%D1%84%D0%BE%D1%80%D0%BC%D0%B0%D1%86%D0%B8%D0%B8#%D0%91%D0%B0%D0%B9%D1%82" TargetMode="External"/><Relationship Id="rId16" Type="http://schemas.openxmlformats.org/officeDocument/2006/relationships/hyperlink" Target="https://ru.wikipedia.org/wiki/%D0%9C%D0%B5%D0%B1%D0%B8%D0%B1%D0%B0%D0%B9%D1%82" TargetMode="External"/><Relationship Id="rId20" Type="http://schemas.openxmlformats.org/officeDocument/2006/relationships/hyperlink" Target="https://ru.wikipedia.org/wiki/%D0%93%D0%B8%D0%B1%D0%B8%D0%B1%D0%B0%D0%B9%D1%82" TargetMode="External"/><Relationship Id="rId29" Type="http://schemas.openxmlformats.org/officeDocument/2006/relationships/hyperlink" Target="https://ru.wikipedia.org/wiki/%D0%AD%D0%BA%D1%81%D0%B0%D0%B1%D0%B0%D0%B9%D1%8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4%D0%B2%D0%BE%D0%B8%D1%87%D0%BD%D1%8B%D0%B5_%D0%BF%D1%80%D0%B8%D1%81%D1%82%D0%B0%D0%B2%D0%BA%D0%B8" TargetMode="External"/><Relationship Id="rId11" Type="http://schemas.openxmlformats.org/officeDocument/2006/relationships/hyperlink" Target="https://ru.wikipedia.org/wiki/%D0%A2%D1%8B%D1%81%D1%8F%D1%87%D0%B0" TargetMode="External"/><Relationship Id="rId24" Type="http://schemas.openxmlformats.org/officeDocument/2006/relationships/hyperlink" Target="https://ru.wikipedia.org/wiki/%D0%A2%D0%B5%D0%B1%D0%B8%D0%B1%D0%B0%D0%B9%D1%82" TargetMode="External"/><Relationship Id="rId32" Type="http://schemas.openxmlformats.org/officeDocument/2006/relationships/hyperlink" Target="https://ru.wikipedia.org/wiki/%D0%AD%D0%BA%D1%81%D0%B1%D0%B8%D0%B1%D0%B0%D0%B9%D1%82" TargetMode="External"/><Relationship Id="rId37" Type="http://schemas.openxmlformats.org/officeDocument/2006/relationships/hyperlink" Target="https://ru.wikipedia.org/wiki/%D0%99%D0%BE%D1%82%D1%82%D0%B0%D0%B1%D0%B0%D0%B9%D1%82" TargetMode="External"/><Relationship Id="rId40" Type="http://schemas.openxmlformats.org/officeDocument/2006/relationships/hyperlink" Target="https://ru.wikipedia.org/wiki/%D0%99%D0%BE%D0%B1%D0%B8%D0%B1%D0%B0%D0%B9%D1%82" TargetMode="External"/><Relationship Id="rId5" Type="http://schemas.openxmlformats.org/officeDocument/2006/relationships/hyperlink" Target="https://ru.wikipedia.org/wiki/%D0%9C%D0%B5%D0%B6%D0%B4%D1%83%D0%BD%D0%B0%D1%80%D0%BE%D0%B4%D0%BD%D0%B0%D1%8F_%D1%81%D0%B8%D1%81%D1%82%D0%B5%D0%BC%D0%B0_%D0%B5%D0%B4%D0%B8%D0%BD%D0%B8%D1%86" TargetMode="External"/><Relationship Id="rId15" Type="http://schemas.openxmlformats.org/officeDocument/2006/relationships/hyperlink" Target="https://ru.wikipedia.org/wiki/%D0%9C%D0%B8%D0%BB%D0%BB%D0%B8%D0%BE%D0%BD" TargetMode="External"/><Relationship Id="rId23" Type="http://schemas.openxmlformats.org/officeDocument/2006/relationships/hyperlink" Target="https://ru.wikipedia.org/wiki/%D0%A2%D1%80%D0%B8%D0%BB%D0%BB%D0%B8%D0%BE%D0%BD" TargetMode="External"/><Relationship Id="rId28" Type="http://schemas.openxmlformats.org/officeDocument/2006/relationships/hyperlink" Target="https://ru.wikipedia.org/wiki/%D0%9F%D0%B5%D0%B1%D0%B8%D0%B1%D0%B0%D0%B9%D1%82" TargetMode="External"/><Relationship Id="rId36" Type="http://schemas.openxmlformats.org/officeDocument/2006/relationships/hyperlink" Target="https://ru.wikipedia.org/wiki/%D0%97%D0%B5%D0%B1%D0%B8%D0%B1%D0%B0%D0%B9%D1%82" TargetMode="External"/><Relationship Id="rId10" Type="http://schemas.openxmlformats.org/officeDocument/2006/relationships/hyperlink" Target="https://ru.wikipedia.org/wiki/%D0%9A%D0%B8%D0%BB%D0%BE-" TargetMode="External"/><Relationship Id="rId19" Type="http://schemas.openxmlformats.org/officeDocument/2006/relationships/hyperlink" Target="https://ru.wikipedia.org/wiki/%D0%9C%D0%B8%D0%BB%D0%BB%D0%B8%D0%B0%D1%80%D0%B4" TargetMode="External"/><Relationship Id="rId31" Type="http://schemas.openxmlformats.org/officeDocument/2006/relationships/hyperlink" Target="https://ru.wikipedia.org/wiki/%D0%9A%D0%B2%D0%B8%D0%BD%D1%82%D0%B8%D0%BB%D0%BB%D0%B8%D0%BE%D0%BD" TargetMode="External"/><Relationship Id="rId4" Type="http://schemas.openxmlformats.org/officeDocument/2006/relationships/hyperlink" Target="https://ru.wikipedia.org/wiki/%D0%9F%D1%80%D0%B8%D1%81%D1%82%D0%B0%D0%B2%D0%BA%D0%B8_%D0%A1%D0%98" TargetMode="External"/><Relationship Id="rId9" Type="http://schemas.openxmlformats.org/officeDocument/2006/relationships/hyperlink" Target="https://ru.wikipedia.org/wiki/1_(%D1%87%D0%B8%D1%81%D0%BB%D0%BE)" TargetMode="External"/><Relationship Id="rId14" Type="http://schemas.openxmlformats.org/officeDocument/2006/relationships/hyperlink" Target="https://ru.wikipedia.org/wiki/%D0%9C%D0%B5%D0%B3%D0%B0-" TargetMode="External"/><Relationship Id="rId22" Type="http://schemas.openxmlformats.org/officeDocument/2006/relationships/hyperlink" Target="https://ru.wikipedia.org/wiki/%D0%A2%D0%B5%D1%80%D0%B0-" TargetMode="External"/><Relationship Id="rId27" Type="http://schemas.openxmlformats.org/officeDocument/2006/relationships/hyperlink" Target="https://ru.wikipedia.org/wiki/%D0%9A%D0%B2%D0%B0%D0%B4%D1%80%D0%B8%D0%BB%D0%BB%D0%B8%D0%BE%D0%BD" TargetMode="External"/><Relationship Id="rId30" Type="http://schemas.openxmlformats.org/officeDocument/2006/relationships/hyperlink" Target="https://ru.wikipedia.org/wiki/%D0%AD%D0%BA%D1%81%D0%B0-" TargetMode="External"/><Relationship Id="rId35" Type="http://schemas.openxmlformats.org/officeDocument/2006/relationships/hyperlink" Target="https://ru.wikipedia.org/wiki/%D0%A1%D0%B5%D0%BA%D1%81%D1%82%D0%B8%D0%BB%D0%BB%D0%B8%D0%BE%D0%BD" TargetMode="External"/><Relationship Id="rId8" Type="http://schemas.openxmlformats.org/officeDocument/2006/relationships/hyperlink" Target="https://ru.wikipedia.org/wiki/%D0%91%D0%B0%D0%B9%D1%82" TargetMode="External"/><Relationship Id="rId3" Type="http://schemas.openxmlformats.org/officeDocument/2006/relationships/hyperlink" Target="https://ru.wikipedia.org/wiki/%D0%93%D0%9E%D0%A1%D0%A2_8.41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1. 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E01879-4FA8-49A6-A814-E8BE7F9C8D35}"/>
              </a:ext>
            </a:extLst>
          </p:cNvPr>
          <p:cNvSpPr/>
          <p:nvPr/>
        </p:nvSpPr>
        <p:spPr>
          <a:xfrm>
            <a:off x="310598" y="247461"/>
            <a:ext cx="26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Умножение Карацубы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A8C091-8642-40B7-BD09-EF93914885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6829" y="839675"/>
            <a:ext cx="2695298" cy="174198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C5AF91-88AE-46ED-BDE4-134852C615F3}"/>
              </a:ext>
            </a:extLst>
          </p:cNvPr>
          <p:cNvSpPr/>
          <p:nvPr/>
        </p:nvSpPr>
        <p:spPr>
          <a:xfrm>
            <a:off x="310598" y="937509"/>
            <a:ext cx="4572000" cy="9596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1: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Вычислить произведение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c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= 56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12, которое составляет 672 (можете проверить сами).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E100F24-0CDF-49B5-89BF-AA5FD718B7B2}"/>
              </a:ext>
            </a:extLst>
          </p:cNvPr>
          <p:cNvSpPr/>
          <p:nvPr/>
        </p:nvSpPr>
        <p:spPr>
          <a:xfrm>
            <a:off x="310598" y="2217847"/>
            <a:ext cx="4467890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2: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b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d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= 78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34 = 2652.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073B3B-5C09-4AF8-B52A-23A485996C8F}"/>
              </a:ext>
            </a:extLst>
          </p:cNvPr>
          <p:cNvSpPr/>
          <p:nvPr/>
        </p:nvSpPr>
        <p:spPr>
          <a:xfrm>
            <a:off x="310597" y="2905458"/>
            <a:ext cx="622588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3: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(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a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b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)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(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c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</a:t>
            </a:r>
            <a:r>
              <a:rPr lang="ro-RO" i="1" dirty="0">
                <a:latin typeface="Segoe UI" panose="020B0502040204020203" pitchFamily="34" charset="0"/>
                <a:ea typeface="Segoe UI" panose="020B0502040204020203" pitchFamily="34" charset="0"/>
              </a:rPr>
              <a:t>d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) = 134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46 = 6164.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B29F74-58FE-4165-8CB2-43570E2888FC}"/>
              </a:ext>
            </a:extLst>
          </p:cNvPr>
          <p:cNvSpPr/>
          <p:nvPr/>
        </p:nvSpPr>
        <p:spPr>
          <a:xfrm>
            <a:off x="310598" y="3585648"/>
            <a:ext cx="852073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4: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Вычесть результаты первых двух шагов из результата третьего шага: 6164 – 672 – 2652 = 2840.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8CA09D-2625-496F-BC5B-FF3BD1E14053}"/>
              </a:ext>
            </a:extLst>
          </p:cNvPr>
          <p:cNvSpPr/>
          <p:nvPr/>
        </p:nvSpPr>
        <p:spPr>
          <a:xfrm>
            <a:off x="310597" y="5465270"/>
            <a:ext cx="8379153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b="1" dirty="0">
                <a:solidFill>
                  <a:srgbClr val="2B579A"/>
                </a:solidFill>
                <a:latin typeface="Segoe UI" panose="020B0502040204020203" pitchFamily="34" charset="0"/>
                <a:ea typeface="MS Mincho" panose="02020609040205080304" pitchFamily="49" charset="-128"/>
                <a:cs typeface="Segoe UI" panose="020B0502040204020203" pitchFamily="34" charset="0"/>
              </a:rPr>
              <a:t>Шаг 5: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Вычислить 672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10</a:t>
            </a:r>
            <a:r>
              <a:rPr lang="ro-RO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4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+ 2840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*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10</a:t>
            </a:r>
            <a:r>
              <a:rPr lang="ro-RO" baseline="30000" dirty="0"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+ 2652 = 6 720 000 + 284 000 + 2652 = 70 066 552.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A8F1BD-4B55-4C1A-BC99-E9CB08C491CA}"/>
              </a:ext>
            </a:extLst>
          </p:cNvPr>
          <p:cNvSpPr/>
          <p:nvPr/>
        </p:nvSpPr>
        <p:spPr>
          <a:xfrm>
            <a:off x="310597" y="4438637"/>
            <a:ext cx="8320159" cy="86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sz="1600" i="1" dirty="0">
                <a:latin typeface="Segoe UI" panose="020B0502040204020203" pitchFamily="34" charset="0"/>
                <a:ea typeface="Segoe UI" panose="020B0502040204020203" pitchFamily="34" charset="0"/>
              </a:rPr>
              <a:t>Наконец, мы суммируем результаты шагов 1, 2 и 4, но только после добавления четырех конечных нулей к ответу на шаге 1 и двух конечных нулей к ответу на шаге 4.</a:t>
            </a:r>
            <a:endParaRPr lang="ru-RU" sz="1600" i="1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7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39C642-186D-4923-A8B3-3C92D38A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7" y="141644"/>
            <a:ext cx="2780017" cy="4999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B0CDAE-4F1F-4631-A119-A84A8557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8318"/>
            <a:ext cx="9144000" cy="29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0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A3F8C7-6C84-4A2E-99D2-37CD493BDD58}"/>
              </a:ext>
            </a:extLst>
          </p:cNvPr>
          <p:cNvSpPr/>
          <p:nvPr/>
        </p:nvSpPr>
        <p:spPr>
          <a:xfrm>
            <a:off x="310598" y="247461"/>
            <a:ext cx="268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Умножение Карацубы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F11DD0-42FC-420D-B3BA-086E3AE3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1" y="616793"/>
            <a:ext cx="5591742" cy="61634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7FF8E4-189D-434A-BFFA-318C91502E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8104" y="616793"/>
            <a:ext cx="2695298" cy="17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2CDADDC-D169-4056-9918-A7643A893FC3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8F73EB-12AF-44F4-B271-90B20ED8A5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1517" y="1021919"/>
            <a:ext cx="2901190" cy="450666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60AA04-2B57-468C-AAE4-819571A3F951}"/>
              </a:ext>
            </a:extLst>
          </p:cNvPr>
          <p:cNvSpPr/>
          <p:nvPr/>
        </p:nvSpPr>
        <p:spPr>
          <a:xfrm>
            <a:off x="3592707" y="2543954"/>
            <a:ext cx="5132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Вам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надо найти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фамилию человека в телефонной книге.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Фамилия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начинается с буквы «К».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74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3F6314-0A23-415F-9985-B08E9A3CFB83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1C204-C2D5-4628-B5B5-4B34037ED9B9}"/>
              </a:ext>
            </a:extLst>
          </p:cNvPr>
          <p:cNvSpPr/>
          <p:nvPr/>
        </p:nvSpPr>
        <p:spPr>
          <a:xfrm>
            <a:off x="461624" y="1437599"/>
            <a:ext cx="652173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Сыграем в простую игру: я загадал число от 1 до 100.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81544E-5285-4899-A6E4-8536249C94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076" y="2527721"/>
            <a:ext cx="3540940" cy="99357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8B1A96-E3FE-47DA-BFB2-74DE69274BAA}"/>
              </a:ext>
            </a:extLst>
          </p:cNvPr>
          <p:cNvSpPr/>
          <p:nvPr/>
        </p:nvSpPr>
        <p:spPr>
          <a:xfrm>
            <a:off x="461624" y="4611413"/>
            <a:ext cx="8220752" cy="106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Вы должны отгадать мое число, использовав как можно меньше попыток.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При каждой попытке я буду давать один из трех ответов: «мало», «много» или «угадал».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9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6C509E-B8DB-453D-9EEF-17F267D824D4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DC256-F258-4EC7-9605-DDE2930D1D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3497" y="740706"/>
            <a:ext cx="4811910" cy="14420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F6B683-8DED-4D12-87C5-3A3180761D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6039" y="2769516"/>
            <a:ext cx="4586817" cy="13189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5E167A-30F4-4E99-932F-8F8AEC616B2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15206" y="4675239"/>
            <a:ext cx="5288485" cy="14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57F0F9-01E7-45EA-94E5-8CD1207DCD15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BBB4FF-C48E-42D4-95D5-F0D2F1316D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0642" y="667324"/>
            <a:ext cx="6582716" cy="143489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D8B4A4-B5B3-409E-A8F7-B5ABDCF114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13865" y="2254837"/>
            <a:ext cx="3407258" cy="17036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B9D18B-D478-4041-AD8B-FE4CF94CD0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2098" y="4034774"/>
            <a:ext cx="5614760" cy="16454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67101D-316A-45E2-A69B-ED347F756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064" y="5756556"/>
            <a:ext cx="6401872" cy="9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D2D1D0-C985-46FD-A60D-967D63A8CE21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016D7F-0CE6-4B6C-B492-3E41E5827C78}"/>
              </a:ext>
            </a:extLst>
          </p:cNvPr>
          <p:cNvSpPr/>
          <p:nvPr/>
        </p:nvSpPr>
        <p:spPr>
          <a:xfrm>
            <a:off x="805262" y="1026447"/>
            <a:ext cx="773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В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словаре 240 ООО слов.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Как вы думаете, сколько попыток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для поиска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вам понадобится в худшем случае?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2956F6-29ED-4C76-AEEE-00444DF968C3}"/>
              </a:ext>
            </a:extLst>
          </p:cNvPr>
          <p:cNvSpPr/>
          <p:nvPr/>
        </p:nvSpPr>
        <p:spPr>
          <a:xfrm>
            <a:off x="1188911" y="1975972"/>
            <a:ext cx="177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Простой поиск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0B32FB-09C2-4DBC-88BE-299688B3CB75}"/>
              </a:ext>
            </a:extLst>
          </p:cNvPr>
          <p:cNvSpPr/>
          <p:nvPr/>
        </p:nvSpPr>
        <p:spPr>
          <a:xfrm>
            <a:off x="1188911" y="2648498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Бинарный поиск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E2A6ED-5041-4965-8E86-D13D013620EF}"/>
              </a:ext>
            </a:extLst>
          </p:cNvPr>
          <p:cNvSpPr/>
          <p:nvPr/>
        </p:nvSpPr>
        <p:spPr>
          <a:xfrm>
            <a:off x="2863669" y="1975972"/>
            <a:ext cx="175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240 </a:t>
            </a:r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000</a:t>
            </a:r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шагов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FCAC98-598E-47FE-9F25-E55855B97741}"/>
              </a:ext>
            </a:extLst>
          </p:cNvPr>
          <p:cNvSpPr/>
          <p:nvPr/>
        </p:nvSpPr>
        <p:spPr>
          <a:xfrm>
            <a:off x="3017052" y="2648498"/>
            <a:ext cx="115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</a:rPr>
              <a:t>18</a:t>
            </a:r>
            <a:r>
              <a:rPr lang="ro-RO" b="1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шагов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F0CADC-FC31-4536-B3E8-F846F3CDE7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9568" y="3321024"/>
            <a:ext cx="6304864" cy="227497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60564D4-E5DD-4921-8808-E502AEEC2159}"/>
              </a:ext>
            </a:extLst>
          </p:cNvPr>
          <p:cNvSpPr/>
          <p:nvPr/>
        </p:nvSpPr>
        <p:spPr>
          <a:xfrm>
            <a:off x="309716" y="5650397"/>
            <a:ext cx="8524567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Д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ля списка из </a:t>
            </a:r>
            <a:r>
              <a:rPr lang="en-US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элементов бинарный поиск выполняется за 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log</a:t>
            </a:r>
            <a:r>
              <a:rPr lang="ro-RO" b="1" baseline="-250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2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шагов, тогда как простой поиск будет выполнен за </a:t>
            </a:r>
            <a:r>
              <a:rPr lang="ro-RO" b="1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n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шагов.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06B509-E403-4AD2-AA2B-1948C74D9381}"/>
              </a:ext>
            </a:extLst>
          </p:cNvPr>
          <p:cNvSpPr/>
          <p:nvPr/>
        </p:nvSpPr>
        <p:spPr>
          <a:xfrm>
            <a:off x="295206" y="259261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D212BF4-785E-4A16-8842-CE1B63ED8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5371"/>
              </p:ext>
            </p:extLst>
          </p:nvPr>
        </p:nvGraphicFramePr>
        <p:xfrm>
          <a:off x="1342009" y="1990410"/>
          <a:ext cx="6096000" cy="46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732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25824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031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3819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2806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435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4139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3344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3537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5277146"/>
                    </a:ext>
                  </a:extLst>
                </a:gridCol>
              </a:tblGrid>
              <a:tr h="4671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98975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A76B7ED-CA2E-4264-8201-3AF9EBF25033}"/>
              </a:ext>
            </a:extLst>
          </p:cNvPr>
          <p:cNvCxnSpPr/>
          <p:nvPr/>
        </p:nvCxnSpPr>
        <p:spPr>
          <a:xfrm>
            <a:off x="1609540" y="1421745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EBF0A08-9C24-4202-877A-072F3F2149CE}"/>
              </a:ext>
            </a:extLst>
          </p:cNvPr>
          <p:cNvCxnSpPr/>
          <p:nvPr/>
        </p:nvCxnSpPr>
        <p:spPr>
          <a:xfrm>
            <a:off x="7094957" y="1421745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058BA3-D4B5-470C-AC61-00F6456299B8}"/>
              </a:ext>
            </a:extLst>
          </p:cNvPr>
          <p:cNvSpPr txBox="1"/>
          <p:nvPr/>
        </p:nvSpPr>
        <p:spPr>
          <a:xfrm>
            <a:off x="1325295" y="109650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E1189-F60E-4770-BFA4-7FFAFCC0CE31}"/>
              </a:ext>
            </a:extLst>
          </p:cNvPr>
          <p:cNvSpPr txBox="1"/>
          <p:nvPr/>
        </p:nvSpPr>
        <p:spPr>
          <a:xfrm>
            <a:off x="6785417" y="105241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10" name="Таблица 3">
            <a:extLst>
              <a:ext uri="{FF2B5EF4-FFF2-40B4-BE49-F238E27FC236}">
                <a16:creationId xmlns:a16="http://schemas.microsoft.com/office/drawing/2014/main" id="{E5E898D3-AC2C-42F0-8BB8-D5B2D68F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53700"/>
              </p:ext>
            </p:extLst>
          </p:nvPr>
        </p:nvGraphicFramePr>
        <p:xfrm>
          <a:off x="1413785" y="4874636"/>
          <a:ext cx="6096000" cy="46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7323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25824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40310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33819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2806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4435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41391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3344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35376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25277146"/>
                    </a:ext>
                  </a:extLst>
                </a:gridCol>
              </a:tblGrid>
              <a:tr h="4671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798975"/>
                  </a:ext>
                </a:extLst>
              </a:tr>
            </a:tbl>
          </a:graphicData>
        </a:graphic>
      </p:graphicFrame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AC27A93-C492-4DD3-8233-61F1147F5E34}"/>
              </a:ext>
            </a:extLst>
          </p:cNvPr>
          <p:cNvCxnSpPr/>
          <p:nvPr/>
        </p:nvCxnSpPr>
        <p:spPr>
          <a:xfrm>
            <a:off x="1681316" y="4305971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07CCDDE-3C46-4A77-96EE-3028F8F0C9A7}"/>
              </a:ext>
            </a:extLst>
          </p:cNvPr>
          <p:cNvCxnSpPr/>
          <p:nvPr/>
        </p:nvCxnSpPr>
        <p:spPr>
          <a:xfrm>
            <a:off x="4163962" y="4350060"/>
            <a:ext cx="0" cy="513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FAF002-36B2-47FA-8C2D-2BE69451B2D8}"/>
              </a:ext>
            </a:extLst>
          </p:cNvPr>
          <p:cNvSpPr txBox="1"/>
          <p:nvPr/>
        </p:nvSpPr>
        <p:spPr>
          <a:xfrm>
            <a:off x="1397071" y="398072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Low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038F3D-8949-407F-A51B-692DF1DC8182}"/>
              </a:ext>
            </a:extLst>
          </p:cNvPr>
          <p:cNvSpPr txBox="1"/>
          <p:nvPr/>
        </p:nvSpPr>
        <p:spPr>
          <a:xfrm>
            <a:off x="3830824" y="3429000"/>
            <a:ext cx="111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Новое значение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5" name="Знак умножения 14">
            <a:extLst>
              <a:ext uri="{FF2B5EF4-FFF2-40B4-BE49-F238E27FC236}">
                <a16:creationId xmlns:a16="http://schemas.microsoft.com/office/drawing/2014/main" id="{88D4948D-D087-46E4-99A2-A57E1FB50DBA}"/>
              </a:ext>
            </a:extLst>
          </p:cNvPr>
          <p:cNvSpPr/>
          <p:nvPr/>
        </p:nvSpPr>
        <p:spPr>
          <a:xfrm>
            <a:off x="4478499" y="4874636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умножения 15">
            <a:extLst>
              <a:ext uri="{FF2B5EF4-FFF2-40B4-BE49-F238E27FC236}">
                <a16:creationId xmlns:a16="http://schemas.microsoft.com/office/drawing/2014/main" id="{7CFFCE5C-0FBA-4253-9E45-083FD3B5C82B}"/>
              </a:ext>
            </a:extLst>
          </p:cNvPr>
          <p:cNvSpPr/>
          <p:nvPr/>
        </p:nvSpPr>
        <p:spPr>
          <a:xfrm>
            <a:off x="5114646" y="4874636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нак умножения 16">
            <a:extLst>
              <a:ext uri="{FF2B5EF4-FFF2-40B4-BE49-F238E27FC236}">
                <a16:creationId xmlns:a16="http://schemas.microsoft.com/office/drawing/2014/main" id="{C9A97E6B-6814-46C2-B35D-BBB97724EECC}"/>
              </a:ext>
            </a:extLst>
          </p:cNvPr>
          <p:cNvSpPr/>
          <p:nvPr/>
        </p:nvSpPr>
        <p:spPr>
          <a:xfrm>
            <a:off x="5687861" y="4885968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нак умножения 17">
            <a:extLst>
              <a:ext uri="{FF2B5EF4-FFF2-40B4-BE49-F238E27FC236}">
                <a16:creationId xmlns:a16="http://schemas.microsoft.com/office/drawing/2014/main" id="{815F655A-0800-4471-A464-02B6BEABC999}"/>
              </a:ext>
            </a:extLst>
          </p:cNvPr>
          <p:cNvSpPr/>
          <p:nvPr/>
        </p:nvSpPr>
        <p:spPr>
          <a:xfrm>
            <a:off x="6324008" y="4863304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5ED38F15-1AA1-435E-BAA8-20B94BEA4ED4}"/>
              </a:ext>
            </a:extLst>
          </p:cNvPr>
          <p:cNvSpPr/>
          <p:nvPr/>
        </p:nvSpPr>
        <p:spPr>
          <a:xfrm>
            <a:off x="6916896" y="4863304"/>
            <a:ext cx="547751" cy="467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7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972A2E-BF7F-47B3-A570-2C7B6A6C8BC7}"/>
              </a:ext>
            </a:extLst>
          </p:cNvPr>
          <p:cNvSpPr/>
          <p:nvPr/>
        </p:nvSpPr>
        <p:spPr>
          <a:xfrm>
            <a:off x="240348" y="164871"/>
            <a:ext cx="4671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  <a:ea typeface="Segoe UI" panose="020B0502040204020203" pitchFamily="34" charset="0"/>
              </a:rPr>
              <a:t>Толковый словарь исходных терминов</a:t>
            </a:r>
            <a:endParaRPr lang="ru-RU" b="1" i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9405A1-2FF5-4788-89E1-2BFFCC241BCE}"/>
              </a:ext>
            </a:extLst>
          </p:cNvPr>
          <p:cNvSpPr/>
          <p:nvPr/>
        </p:nvSpPr>
        <p:spPr>
          <a:xfrm>
            <a:off x="443926" y="1094829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Алгоритм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– это набор инструкций для выполнения некоторой задачи. 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86E595-1794-4831-BB58-EFBA3AF61619}"/>
              </a:ext>
            </a:extLst>
          </p:cNvPr>
          <p:cNvSpPr/>
          <p:nvPr/>
        </p:nvSpPr>
        <p:spPr>
          <a:xfrm>
            <a:off x="443926" y="1751363"/>
            <a:ext cx="8256148" cy="66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Алгоритм</a:t>
            </a:r>
            <a:r>
              <a:rPr lang="ro-RO" i="1" dirty="0">
                <a:solidFill>
                  <a:srgbClr val="879CBD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o-RO" dirty="0">
                <a:solidFill>
                  <a:srgbClr val="323232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– это конечная последовательность предписании, исполнение ко­торых позволяет получить решение некоторой задачи.</a:t>
            </a:r>
            <a:endParaRPr lang="ru-RU" sz="800" dirty="0">
              <a:solidFill>
                <a:srgbClr val="323232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014F18-E863-4756-BC5F-736AEAB13931}"/>
              </a:ext>
            </a:extLst>
          </p:cNvPr>
          <p:cNvSpPr/>
          <p:nvPr/>
        </p:nvSpPr>
        <p:spPr>
          <a:xfrm>
            <a:off x="443926" y="2704517"/>
            <a:ext cx="8256148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Структура данных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множество элементов данных, упорядоченных одним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и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з принятых способов.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2A784D3-2F82-4265-A140-A50E2B83004F}"/>
              </a:ext>
            </a:extLst>
          </p:cNvPr>
          <p:cNvSpPr/>
          <p:nvPr/>
        </p:nvSpPr>
        <p:spPr>
          <a:xfrm>
            <a:off x="443926" y="3657414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Файл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набор данных на логическом уровне рассмотрения.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FD929B-6BBD-4698-B28E-737890E73FA9}"/>
              </a:ext>
            </a:extLst>
          </p:cNvPr>
          <p:cNvSpPr/>
          <p:nvPr/>
        </p:nvSpPr>
        <p:spPr>
          <a:xfrm>
            <a:off x="443926" y="4222618"/>
            <a:ext cx="82561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Файл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u-RU" dirty="0">
                <a:latin typeface="Segoe UI" panose="020B0502040204020203" pitchFamily="34" charset="0"/>
              </a:rPr>
              <a:t>именованная область данных на носителе информации</a:t>
            </a:r>
            <a:r>
              <a:rPr lang="ro-RO" dirty="0">
                <a:latin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8C8A43-DB70-4B13-B998-C681FDF3F5F1}"/>
              </a:ext>
            </a:extLst>
          </p:cNvPr>
          <p:cNvSpPr/>
          <p:nvPr/>
        </p:nvSpPr>
        <p:spPr>
          <a:xfrm>
            <a:off x="443926" y="4879152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Переменная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D7A2C7-80F6-44B7-98C1-E89CC2A5CBC3}"/>
              </a:ext>
            </a:extLst>
          </p:cNvPr>
          <p:cNvSpPr/>
          <p:nvPr/>
        </p:nvSpPr>
        <p:spPr>
          <a:xfrm>
            <a:off x="443925" y="5168791"/>
            <a:ext cx="759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Переменная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b="1" i="1" dirty="0">
                <a:solidFill>
                  <a:srgbClr val="B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</a:rPr>
              <a:t>именованная область данных в оперативной памяти.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1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8C57AF-B0B7-4CDB-BAB5-DDBE6E5E4404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Информация и ее представление в памяти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84A3A3-FA9C-43D4-8FB7-0BF120E493D1}"/>
              </a:ext>
            </a:extLst>
          </p:cNvPr>
          <p:cNvSpPr/>
          <p:nvPr/>
        </p:nvSpPr>
        <p:spPr>
          <a:xfrm>
            <a:off x="498495" y="843838"/>
            <a:ext cx="82856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 цифровых вычислительных машинах можно выделить три основных ви­да запоминающих устройств: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сверхоперативная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память;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оперативная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память;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-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внешняя па­мять.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AFAE655-E870-4071-BE6F-56D066FC4CB6}"/>
              </a:ext>
            </a:extLst>
          </p:cNvPr>
          <p:cNvSpPr/>
          <p:nvPr/>
        </p:nvSpPr>
        <p:spPr>
          <a:xfrm>
            <a:off x="498493" y="2577355"/>
            <a:ext cx="7860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Обычно сверхоперативная память строится на регистрах.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Некоторые из наиболее важных </a:t>
            </a:r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регистров</a:t>
            </a:r>
            <a:r>
              <a:rPr lang="ro-RO" dirty="0"/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содержатся в центральном про­цессоре компьютера.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2780DA-3745-4DE5-8B00-A46CF828B046}"/>
              </a:ext>
            </a:extLst>
          </p:cNvPr>
          <p:cNvSpPr/>
          <p:nvPr/>
        </p:nvSpPr>
        <p:spPr>
          <a:xfrm>
            <a:off x="498493" y="3769336"/>
            <a:ext cx="8232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Оперативная память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предназначена для запоминания более постоянной по своей природе информации. Важнейшим свойством оперативной памяти явля­ется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адресуемость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.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8A49D2E-C62E-4E56-8497-91B0262819F1}"/>
              </a:ext>
            </a:extLst>
          </p:cNvPr>
          <p:cNvSpPr/>
          <p:nvPr/>
        </p:nvSpPr>
        <p:spPr>
          <a:xfrm>
            <a:off x="498496" y="4906221"/>
            <a:ext cx="8285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Внешняя память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служит прежде всего для долговременного хра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н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ения дан­ных. Характерным для данных на внешней памяти является то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,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что они могут сохраняться там даже после завершения создавшей их программы и могут быть впоследствии многократно использованы той же программой при повторных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</a:rPr>
              <a:t>е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е запусках или другими программами.</a:t>
            </a:r>
            <a:r>
              <a:rPr lang="ro-RO" dirty="0"/>
              <a:t> </a:t>
            </a:r>
            <a:r>
              <a:rPr lang="ru-RU" dirty="0"/>
              <a:t> </a:t>
            </a:r>
            <a:r>
              <a:rPr lang="ro-RO" dirty="0">
                <a:latin typeface="Segoe UI" panose="020B0502040204020203" pitchFamily="34" charset="0"/>
              </a:rPr>
              <a:t>внешняя память обладает свойством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</a:rPr>
              <a:t>адресуемости</a:t>
            </a:r>
            <a:r>
              <a:rPr lang="ru-RU" dirty="0">
                <a:latin typeface="Segoe UI" panose="020B0502040204020203" pitchFamily="34" charset="0"/>
              </a:rPr>
              <a:t>.</a:t>
            </a:r>
            <a:r>
              <a:rPr lang="ro-RO" dirty="0">
                <a:latin typeface="Segoe UI" panose="020B0502040204020203" pitchFamily="34" charset="0"/>
              </a:rPr>
              <a:t> </a:t>
            </a:r>
            <a:endParaRPr lang="ru-RU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A42C68-3890-4963-B8A0-CAF24B0B28B9}"/>
              </a:ext>
            </a:extLst>
          </p:cNvPr>
          <p:cNvSpPr/>
          <p:nvPr/>
        </p:nvSpPr>
        <p:spPr>
          <a:xfrm>
            <a:off x="209802" y="117676"/>
            <a:ext cx="4149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Классификация структур данных</a:t>
            </a:r>
          </a:p>
        </p:txBody>
      </p:sp>
      <p:grpSp>
        <p:nvGrpSpPr>
          <p:cNvPr id="3" name="Полотно 9">
            <a:extLst>
              <a:ext uri="{FF2B5EF4-FFF2-40B4-BE49-F238E27FC236}">
                <a16:creationId xmlns:a16="http://schemas.microsoft.com/office/drawing/2014/main" id="{74C351A6-C9F1-416C-A46E-FEF936452728}"/>
              </a:ext>
            </a:extLst>
          </p:cNvPr>
          <p:cNvGrpSpPr/>
          <p:nvPr/>
        </p:nvGrpSpPr>
        <p:grpSpPr>
          <a:xfrm>
            <a:off x="1088463" y="631868"/>
            <a:ext cx="6542386" cy="3842170"/>
            <a:chOff x="0" y="0"/>
            <a:chExt cx="5486400" cy="2790825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2CF3B3F-EF8E-425F-AB9D-862F6FB847CC}"/>
                </a:ext>
              </a:extLst>
            </p:cNvPr>
            <p:cNvSpPr/>
            <p:nvPr/>
          </p:nvSpPr>
          <p:spPr>
            <a:xfrm>
              <a:off x="0" y="0"/>
              <a:ext cx="5486400" cy="279082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B2602A9-4EF5-4F98-A9FE-F026681D0660}"/>
                </a:ext>
              </a:extLst>
            </p:cNvPr>
            <p:cNvSpPr/>
            <p:nvPr/>
          </p:nvSpPr>
          <p:spPr>
            <a:xfrm>
              <a:off x="1844308" y="105766"/>
              <a:ext cx="1929231" cy="3152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Структуры данных</a:t>
              </a:r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1A41DD7-893C-4D27-B92C-6CF7E706B956}"/>
                </a:ext>
              </a:extLst>
            </p:cNvPr>
            <p:cNvCxnSpPr/>
            <p:nvPr/>
          </p:nvCxnSpPr>
          <p:spPr>
            <a:xfrm>
              <a:off x="2819400" y="416178"/>
              <a:ext cx="0" cy="4410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8B90636-A0C6-48CD-9C44-5E19B0C74E9F}"/>
                </a:ext>
              </a:extLst>
            </p:cNvPr>
            <p:cNvCxnSpPr/>
            <p:nvPr/>
          </p:nvCxnSpPr>
          <p:spPr>
            <a:xfrm>
              <a:off x="581025" y="647700"/>
              <a:ext cx="42100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D159815-5575-4CAA-A9D2-F8C94F67164E}"/>
                </a:ext>
              </a:extLst>
            </p:cNvPr>
            <p:cNvSpPr/>
            <p:nvPr/>
          </p:nvSpPr>
          <p:spPr>
            <a:xfrm>
              <a:off x="31961" y="856615"/>
              <a:ext cx="865104" cy="687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Простые базовые структуры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A321C6D-E619-4914-A64D-E15329B96C31}"/>
                </a:ext>
              </a:extLst>
            </p:cNvPr>
            <p:cNvCxnSpPr/>
            <p:nvPr/>
          </p:nvCxnSpPr>
          <p:spPr>
            <a:xfrm>
              <a:off x="581025" y="647700"/>
              <a:ext cx="0" cy="20916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345BEA6-F15D-4B9C-AF07-B0775224098F}"/>
                </a:ext>
              </a:extLst>
            </p:cNvPr>
            <p:cNvCxnSpPr/>
            <p:nvPr/>
          </p:nvCxnSpPr>
          <p:spPr>
            <a:xfrm>
              <a:off x="1608750" y="648336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22BBEFB-A16E-4240-8853-4383BA674055}"/>
                </a:ext>
              </a:extLst>
            </p:cNvPr>
            <p:cNvCxnSpPr/>
            <p:nvPr/>
          </p:nvCxnSpPr>
          <p:spPr>
            <a:xfrm>
              <a:off x="3836330" y="647700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D0A29A2-9915-4637-BF0E-987F8CC6FAF1}"/>
                </a:ext>
              </a:extLst>
            </p:cNvPr>
            <p:cNvCxnSpPr/>
            <p:nvPr/>
          </p:nvCxnSpPr>
          <p:spPr>
            <a:xfrm>
              <a:off x="4791075" y="647700"/>
              <a:ext cx="0" cy="2089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D777AC6-AFE4-4168-BCDD-B46B1A550E75}"/>
                </a:ext>
              </a:extLst>
            </p:cNvPr>
            <p:cNvSpPr/>
            <p:nvPr/>
          </p:nvSpPr>
          <p:spPr>
            <a:xfrm>
              <a:off x="945088" y="858672"/>
              <a:ext cx="997037" cy="5061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Статические структуры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5950BF9-84D4-4205-8A88-D59D48457F7D}"/>
                </a:ext>
              </a:extLst>
            </p:cNvPr>
            <p:cNvSpPr/>
            <p:nvPr/>
          </p:nvSpPr>
          <p:spPr>
            <a:xfrm>
              <a:off x="1975442" y="860093"/>
              <a:ext cx="1318131" cy="5057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Полустатические структуры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37372FD-DE73-4B1A-9E2F-BCF9FF35440B}"/>
                </a:ext>
              </a:extLst>
            </p:cNvPr>
            <p:cNvSpPr/>
            <p:nvPr/>
          </p:nvSpPr>
          <p:spPr>
            <a:xfrm>
              <a:off x="3328216" y="861174"/>
              <a:ext cx="1161444" cy="5057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Динамические структуры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2E68BA1-A823-4205-BFA0-F6AE86FB045D}"/>
                </a:ext>
              </a:extLst>
            </p:cNvPr>
            <p:cNvSpPr/>
            <p:nvPr/>
          </p:nvSpPr>
          <p:spPr>
            <a:xfrm>
              <a:off x="4524034" y="861174"/>
              <a:ext cx="884361" cy="743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ea typeface="Segoe UI" panose="020B0502040204020203" pitchFamily="34" charset="0"/>
                </a:rPr>
                <a:t>Файловые структуры (файлы)</a:t>
              </a:r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0A82BEDB-4CF3-4258-A59A-40122CA7CF52}"/>
                </a:ext>
              </a:extLst>
            </p:cNvPr>
            <p:cNvCxnSpPr/>
            <p:nvPr/>
          </p:nvCxnSpPr>
          <p:spPr>
            <a:xfrm>
              <a:off x="119757" y="1546241"/>
              <a:ext cx="0" cy="10791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BD9C2748-3D6E-4A78-AE62-98A1C09FFC96}"/>
                </a:ext>
              </a:extLst>
            </p:cNvPr>
            <p:cNvCxnSpPr/>
            <p:nvPr/>
          </p:nvCxnSpPr>
          <p:spPr>
            <a:xfrm>
              <a:off x="1122076" y="1366973"/>
              <a:ext cx="0" cy="9063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907E749-362F-4C7C-898E-88E480FD8A88}"/>
                </a:ext>
              </a:extLst>
            </p:cNvPr>
            <p:cNvCxnSpPr/>
            <p:nvPr/>
          </p:nvCxnSpPr>
          <p:spPr>
            <a:xfrm>
              <a:off x="2128180" y="1366973"/>
              <a:ext cx="0" cy="78105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8E02BBCB-0F23-427E-8528-98BB434E61F9}"/>
                </a:ext>
              </a:extLst>
            </p:cNvPr>
            <p:cNvCxnSpPr/>
            <p:nvPr/>
          </p:nvCxnSpPr>
          <p:spPr>
            <a:xfrm>
              <a:off x="5334518" y="1604242"/>
              <a:ext cx="0" cy="107886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A04C838-006B-4CB4-ADDA-F7C90AD2A300}"/>
                </a:ext>
              </a:extLst>
            </p:cNvPr>
            <p:cNvCxnSpPr/>
            <p:nvPr/>
          </p:nvCxnSpPr>
          <p:spPr>
            <a:xfrm>
              <a:off x="4050013" y="1366973"/>
              <a:ext cx="0" cy="11476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Надпись 34">
              <a:extLst>
                <a:ext uri="{FF2B5EF4-FFF2-40B4-BE49-F238E27FC236}">
                  <a16:creationId xmlns:a16="http://schemas.microsoft.com/office/drawing/2014/main" id="{C97FC7F8-6828-4A7D-81A2-09CB4529CF1A}"/>
                </a:ext>
              </a:extLst>
            </p:cNvPr>
            <p:cNvSpPr txBox="1"/>
            <p:nvPr/>
          </p:nvSpPr>
          <p:spPr>
            <a:xfrm>
              <a:off x="51011" y="1497391"/>
              <a:ext cx="1066800" cy="116435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Числовые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Символьные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Логические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Перечисление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Интервал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Указатели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 </a:t>
              </a:r>
            </a:p>
          </p:txBody>
        </p:sp>
        <p:sp>
          <p:nvSpPr>
            <p:cNvPr id="23" name="Надпись 34">
              <a:extLst>
                <a:ext uri="{FF2B5EF4-FFF2-40B4-BE49-F238E27FC236}">
                  <a16:creationId xmlns:a16="http://schemas.microsoft.com/office/drawing/2014/main" id="{EBA561DE-57D8-4C71-BCF9-B0DC8C12774C}"/>
                </a:ext>
              </a:extLst>
            </p:cNvPr>
            <p:cNvSpPr txBox="1"/>
            <p:nvPr/>
          </p:nvSpPr>
          <p:spPr>
            <a:xfrm>
              <a:off x="1088642" y="1329893"/>
              <a:ext cx="886800" cy="9434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Вектор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Массивы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Множества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Записи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Таблицы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6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1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 </a:t>
              </a:r>
            </a:p>
          </p:txBody>
        </p:sp>
        <p:sp>
          <p:nvSpPr>
            <p:cNvPr id="24" name="Надпись 34">
              <a:extLst>
                <a:ext uri="{FF2B5EF4-FFF2-40B4-BE49-F238E27FC236}">
                  <a16:creationId xmlns:a16="http://schemas.microsoft.com/office/drawing/2014/main" id="{8CC11721-2474-47F1-84E9-6CE79B6E9399}"/>
                </a:ext>
              </a:extLst>
            </p:cNvPr>
            <p:cNvSpPr txBox="1"/>
            <p:nvPr/>
          </p:nvSpPr>
          <p:spPr>
            <a:xfrm>
              <a:off x="2091350" y="1350124"/>
              <a:ext cx="747100" cy="7979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Стеки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Очереди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Деки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Строки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25" name="Надпись 34">
              <a:extLst>
                <a:ext uri="{FF2B5EF4-FFF2-40B4-BE49-F238E27FC236}">
                  <a16:creationId xmlns:a16="http://schemas.microsoft.com/office/drawing/2014/main" id="{6C30062B-0EA3-430D-B216-3EE442901824}"/>
                </a:ext>
              </a:extLst>
            </p:cNvPr>
            <p:cNvSpPr txBox="1"/>
            <p:nvPr/>
          </p:nvSpPr>
          <p:spPr>
            <a:xfrm>
              <a:off x="4050013" y="1546241"/>
              <a:ext cx="1358382" cy="116654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Последовательные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Прямого доступа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Комбинированного  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    доступа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Организованные     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    разделами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26" name="Надпись 34">
              <a:extLst>
                <a:ext uri="{FF2B5EF4-FFF2-40B4-BE49-F238E27FC236}">
                  <a16:creationId xmlns:a16="http://schemas.microsoft.com/office/drawing/2014/main" id="{599D8AE6-615E-41EB-9346-09E1F79DB1D4}"/>
                </a:ext>
              </a:extLst>
            </p:cNvPr>
            <p:cNvSpPr txBox="1"/>
            <p:nvPr/>
          </p:nvSpPr>
          <p:spPr>
            <a:xfrm>
              <a:off x="2736850" y="1397033"/>
              <a:ext cx="1358265" cy="111756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Графы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Деревья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Линейные связные списки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  <a:p>
              <a:pPr algn="r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</a:pPr>
              <a:r>
                <a:rPr lang="ru-RU" sz="1000">
                  <a:solidFill>
                    <a:srgbClr val="40404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Разветвлённые связные списки</a:t>
              </a:r>
              <a:endParaRPr lang="ru-RU" sz="1100">
                <a:solidFill>
                  <a:srgbClr val="40404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7FA61B8B-DB2C-49DC-B2BA-1CE761A252A9}"/>
                </a:ext>
              </a:extLst>
            </p:cNvPr>
            <p:cNvCxnSpPr/>
            <p:nvPr/>
          </p:nvCxnSpPr>
          <p:spPr>
            <a:xfrm>
              <a:off x="1122076" y="2273301"/>
              <a:ext cx="77009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8AC56AA-194A-4A38-A3AC-5D2EA534F825}"/>
                </a:ext>
              </a:extLst>
            </p:cNvPr>
            <p:cNvCxnSpPr/>
            <p:nvPr/>
          </p:nvCxnSpPr>
          <p:spPr>
            <a:xfrm>
              <a:off x="2128180" y="2148024"/>
              <a:ext cx="6421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F076D9D9-BE17-40C8-8216-DBFF49FEA4F4}"/>
                </a:ext>
              </a:extLst>
            </p:cNvPr>
            <p:cNvCxnSpPr/>
            <p:nvPr/>
          </p:nvCxnSpPr>
          <p:spPr>
            <a:xfrm>
              <a:off x="119757" y="2625436"/>
              <a:ext cx="89423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F3EF7B82-1F5F-4AD4-9040-B15A1DDC7EFB}"/>
                </a:ext>
              </a:extLst>
            </p:cNvPr>
            <p:cNvCxnSpPr/>
            <p:nvPr/>
          </p:nvCxnSpPr>
          <p:spPr>
            <a:xfrm>
              <a:off x="2915216" y="2514601"/>
              <a:ext cx="113479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A8426E5F-9266-414F-9EAA-1B69737E78E5}"/>
                </a:ext>
              </a:extLst>
            </p:cNvPr>
            <p:cNvCxnSpPr/>
            <p:nvPr/>
          </p:nvCxnSpPr>
          <p:spPr>
            <a:xfrm>
              <a:off x="4199773" y="2683107"/>
              <a:ext cx="113474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5E213B18-7F2C-4CDE-8906-3BD0114C4B05}"/>
              </a:ext>
            </a:extLst>
          </p:cNvPr>
          <p:cNvSpPr/>
          <p:nvPr/>
        </p:nvSpPr>
        <p:spPr>
          <a:xfrm>
            <a:off x="124374" y="4487383"/>
            <a:ext cx="8836746" cy="2225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sz="1600" dirty="0">
                <a:latin typeface="Segoe UI" panose="020B0502040204020203" pitchFamily="34" charset="0"/>
                <a:ea typeface="Segoe UI" panose="020B0502040204020203" pitchFamily="34" charset="0"/>
              </a:rPr>
              <a:t>Информация по каждому типу однозначно определяет:</a:t>
            </a:r>
            <a:endParaRPr lang="ru-RU" sz="1600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структуру хранения данных указанного типа, т.е. выделение памяти и представление данных в ней, с одной стороны, и интерпретирование двоичного представления, </a:t>
            </a:r>
            <a:r>
              <a:rPr lang="ru-RU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</a:t>
            </a: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 другой;</a:t>
            </a:r>
            <a:endParaRPr lang="ru-RU" sz="1600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множество допустимых значений, которые может иметь тот или иной объект описываемого типа;</a:t>
            </a:r>
            <a:endParaRPr lang="ru-RU" sz="1600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множество допустимых операций, которые применимы к объекту опи­сываемого типа</a:t>
            </a:r>
            <a:r>
              <a:rPr lang="ru-RU" sz="1600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8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E1CDD63-BBCE-42BE-9213-255913138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6809"/>
              </p:ext>
            </p:extLst>
          </p:nvPr>
        </p:nvGraphicFramePr>
        <p:xfrm>
          <a:off x="477846" y="1052809"/>
          <a:ext cx="8188308" cy="4547872"/>
        </p:xfrm>
        <a:graphic>
          <a:graphicData uri="http://schemas.openxmlformats.org/drawingml/2006/table">
            <a:tbl>
              <a:tblPr/>
              <a:tblGrid>
                <a:gridCol w="909812">
                  <a:extLst>
                    <a:ext uri="{9D8B030D-6E8A-4147-A177-3AD203B41FA5}">
                      <a16:colId xmlns:a16="http://schemas.microsoft.com/office/drawing/2014/main" val="2769089706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562099457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674695799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3998409996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2319101304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033873227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249283118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492682785"/>
                    </a:ext>
                  </a:extLst>
                </a:gridCol>
                <a:gridCol w="909812">
                  <a:extLst>
                    <a:ext uri="{9D8B030D-6E8A-4147-A177-3AD203B41FA5}">
                      <a16:colId xmlns:a16="http://schemas.microsoft.com/office/drawing/2014/main" val="1280448749"/>
                    </a:ext>
                  </a:extLst>
                </a:gridCol>
              </a:tblGrid>
              <a:tr h="232071">
                <a:tc gridSpan="9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 dirty="0">
                          <a:solidFill>
                            <a:srgbClr val="0645AD"/>
                          </a:solidFill>
                          <a:effectLst/>
                          <a:hlinkClick r:id="rId2" tooltip="Единицы измерения информации"/>
                        </a:rPr>
                        <a:t>Измерения в байтах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7941"/>
                  </a:ext>
                </a:extLst>
              </a:tr>
              <a:tr h="232071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" tooltip="ГОСТ 8.417"/>
                        </a:rPr>
                        <a:t>ГОСТ 8.417</a:t>
                      </a:r>
                      <a:r>
                        <a:rPr lang="ru-RU" sz="1400">
                          <a:effectLst/>
                        </a:rPr>
                        <a:t>—2002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4" tooltip="Приставки СИ"/>
                        </a:rPr>
                        <a:t>Приставки</a:t>
                      </a:r>
                      <a:r>
                        <a:rPr lang="ru-RU" sz="1400">
                          <a:effectLst/>
                        </a:rPr>
                        <a:t> </a:t>
                      </a:r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5" tooltip="Международная система единиц"/>
                        </a:rPr>
                        <a:t>СИ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6" tooltip="Двоичные приставки"/>
                        </a:rPr>
                        <a:t>Приставки</a:t>
                      </a:r>
                      <a:r>
                        <a:rPr lang="ru-RU" sz="1400">
                          <a:effectLst/>
                        </a:rPr>
                        <a:t> </a:t>
                      </a:r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7" tooltip="Международная электротехническая комиссия"/>
                        </a:rPr>
                        <a:t>МЭК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6598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Название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Степень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79843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8" tooltip="Байт"/>
                        </a:rPr>
                        <a:t>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—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9" tooltip="1 (число)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9" tooltip="1 (число)"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8" tooltip="Байт"/>
                        </a:rPr>
                        <a:t>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5795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>
                          <a:effectLst/>
                        </a:rPr>
                        <a:t>килобайт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Кбайт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0" tooltip="Кило-"/>
                        </a:rPr>
                        <a:t>кило-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1" tooltip="Тысяча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1" tooltip="Тысяча"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2" tooltip="Кибибайт"/>
                        </a:rPr>
                        <a:t>кибибайт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KiB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КиБ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10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7015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3" tooltip="Мегабайт"/>
                        </a:rPr>
                        <a:t>мегабайт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Мбайт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6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4" tooltip="Мега-"/>
                        </a:rPr>
                        <a:t>мега-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5" tooltip="М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5" tooltip="Миллион"/>
                        </a:rPr>
                        <a:t>6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6" tooltip="Мебибайт"/>
                        </a:rPr>
                        <a:t>мебибайт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МиБ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20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2904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7" tooltip="Гигабайт"/>
                        </a:rPr>
                        <a:t>гигабайт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Гбайт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9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8" tooltip="Гига-"/>
                        </a:rPr>
                        <a:t>гига-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19" tooltip="Миллиард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19" tooltip="Миллиард"/>
                        </a:rPr>
                        <a:t>9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0" tooltip="Гибибайт"/>
                        </a:rPr>
                        <a:t>гибибайт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GiB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ГиБ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ru-RU" sz="1400" baseline="30000" dirty="0">
                          <a:effectLst/>
                        </a:rPr>
                        <a:t>30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4394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1" tooltip="Терабайт"/>
                        </a:rPr>
                        <a:t>терабайт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Тбайт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12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2" tooltip="Тера-"/>
                        </a:rPr>
                        <a:t>тера-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3" tooltip="Тр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23" tooltip="Триллион"/>
                        </a:rPr>
                        <a:t>12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4" tooltip="Тебибайт"/>
                        </a:rPr>
                        <a:t>тебибайт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ТиБ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40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16667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5" tooltip="Петабайт"/>
                        </a:rPr>
                        <a:t>петабайт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15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6" tooltip="Пета-"/>
                        </a:rPr>
                        <a:t>пета-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7" tooltip="Квадр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27" tooltip="Квадриллион"/>
                        </a:rPr>
                        <a:t>15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8" tooltip="Пебибайт"/>
                        </a:rPr>
                        <a:t>пебибайт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ПиБ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50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98110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29" tooltip="Эксабайт"/>
                        </a:rPr>
                        <a:t>эксабайт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Эбайт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18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0" tooltip="Экса-"/>
                        </a:rPr>
                        <a:t>экса-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1" tooltip="Квин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1" tooltip="Квинтиллион"/>
                        </a:rPr>
                        <a:t>18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2" tooltip="Эксбибайт"/>
                        </a:rPr>
                        <a:t>эксбибайт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ЭиБ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60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72872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3" tooltip="Зеттабайт"/>
                        </a:rPr>
                        <a:t>зеттабайт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Збайт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21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4" tooltip="Зетта-"/>
                        </a:rPr>
                        <a:t>зетта-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5" tooltip="Секс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5" tooltip="Секстиллион"/>
                        </a:rPr>
                        <a:t>21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6" tooltip="Зебибайт"/>
                        </a:rPr>
                        <a:t>зебибайт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ZiB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ЗиБ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70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6354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7" tooltip="Йоттабайт"/>
                        </a:rPr>
                        <a:t>йоттабайт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Ибайт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24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8" tooltip="Йотта-"/>
                        </a:rPr>
                        <a:t>йотта-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39" tooltip="Септиллион"/>
                        </a:rPr>
                        <a:t>10</a:t>
                      </a:r>
                      <a:r>
                        <a:rPr lang="ru-RU" sz="1400" u="none" strike="noStrike" baseline="30000">
                          <a:solidFill>
                            <a:srgbClr val="0645AD"/>
                          </a:solidFill>
                          <a:effectLst/>
                          <a:hlinkClick r:id="rId39" tooltip="Септиллион"/>
                        </a:rPr>
                        <a:t>24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solidFill>
                            <a:srgbClr val="0645AD"/>
                          </a:solidFill>
                          <a:effectLst/>
                          <a:hlinkClick r:id="rId40" tooltip="Йобибайт"/>
                        </a:rPr>
                        <a:t>йобибайт</a:t>
                      </a:r>
                      <a:endParaRPr lang="ru-RU" sz="140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YiB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effectLst/>
                        </a:rPr>
                        <a:t>ЙиБ</a:t>
                      </a: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effectLst/>
                        </a:rPr>
                        <a:t>2</a:t>
                      </a:r>
                      <a:r>
                        <a:rPr lang="ru-RU" sz="1400" baseline="30000" dirty="0">
                          <a:effectLst/>
                        </a:rPr>
                        <a:t>80</a:t>
                      </a:r>
                      <a:endParaRPr lang="ru-RU" sz="1400" dirty="0">
                        <a:effectLst/>
                      </a:endParaRPr>
                    </a:p>
                  </a:txBody>
                  <a:tcPr marL="58018" marR="58018" marT="29009" marB="29009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81985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2FC536-C332-4073-9F21-FC5197F27AEC}"/>
              </a:ext>
            </a:extLst>
          </p:cNvPr>
          <p:cNvSpPr/>
          <p:nvPr/>
        </p:nvSpPr>
        <p:spPr>
          <a:xfrm>
            <a:off x="266014" y="182569"/>
            <a:ext cx="266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Двоичные приставки</a:t>
            </a:r>
          </a:p>
        </p:txBody>
      </p:sp>
    </p:spTree>
    <p:extLst>
      <p:ext uri="{BB962C8B-B14F-4D97-AF65-F5344CB8AC3E}">
        <p14:creationId xmlns:p14="http://schemas.microsoft.com/office/powerpoint/2010/main" val="37213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BED9B96-3103-47B0-8CF3-96E28A75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88688"/>
              </p:ext>
            </p:extLst>
          </p:nvPr>
        </p:nvGraphicFramePr>
        <p:xfrm>
          <a:off x="309715" y="1271085"/>
          <a:ext cx="8524570" cy="4682617"/>
        </p:xfrm>
        <a:graphic>
          <a:graphicData uri="http://schemas.openxmlformats.org/drawingml/2006/table">
            <a:tbl>
              <a:tblPr/>
              <a:tblGrid>
                <a:gridCol w="772817">
                  <a:extLst>
                    <a:ext uri="{9D8B030D-6E8A-4147-A177-3AD203B41FA5}">
                      <a16:colId xmlns:a16="http://schemas.microsoft.com/office/drawing/2014/main" val="1740831851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2599621819"/>
                    </a:ext>
                  </a:extLst>
                </a:gridCol>
                <a:gridCol w="3156155">
                  <a:extLst>
                    <a:ext uri="{9D8B030D-6E8A-4147-A177-3AD203B41FA5}">
                      <a16:colId xmlns:a16="http://schemas.microsoft.com/office/drawing/2014/main" val="899619931"/>
                    </a:ext>
                  </a:extLst>
                </a:gridCol>
                <a:gridCol w="2516949">
                  <a:extLst>
                    <a:ext uri="{9D8B030D-6E8A-4147-A177-3AD203B41FA5}">
                      <a16:colId xmlns:a16="http://schemas.microsoft.com/office/drawing/2014/main" val="213774675"/>
                    </a:ext>
                  </a:extLst>
                </a:gridCol>
                <a:gridCol w="892879">
                  <a:extLst>
                    <a:ext uri="{9D8B030D-6E8A-4147-A177-3AD203B41FA5}">
                      <a16:colId xmlns:a16="http://schemas.microsoft.com/office/drawing/2014/main" val="2291754136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Приставка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Обозначение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Двоичные приставки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Десятичные приставки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Относит.</a:t>
                      </a:r>
                      <a:br>
                        <a:rPr lang="ru-RU" sz="1400">
                          <a:effectLst/>
                        </a:rPr>
                      </a:br>
                      <a:r>
                        <a:rPr lang="ru-RU" sz="1400">
                          <a:effectLst/>
                        </a:rPr>
                        <a:t>ошибка, %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46120"/>
                  </a:ext>
                </a:extLst>
              </a:tr>
              <a:tr h="232071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кило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к, </a:t>
                      </a:r>
                      <a:r>
                        <a:rPr lang="en-US" sz="1400">
                          <a:effectLst/>
                        </a:rPr>
                        <a:t>k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10</a:t>
                      </a:r>
                      <a:r>
                        <a:rPr lang="ru-RU" sz="1400">
                          <a:effectLst/>
                        </a:rPr>
                        <a:t> = 1024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3</a:t>
                      </a:r>
                      <a:r>
                        <a:rPr lang="ru-RU" sz="1400">
                          <a:effectLst/>
                        </a:rPr>
                        <a:t> = 1000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2,40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70058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мега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М, </a:t>
                      </a:r>
                      <a:r>
                        <a:rPr lang="en-US" sz="1400">
                          <a:effectLst/>
                        </a:rPr>
                        <a:t>M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20</a:t>
                      </a:r>
                      <a:r>
                        <a:rPr lang="ru-RU" sz="1400">
                          <a:effectLst/>
                        </a:rPr>
                        <a:t> = 1 048 576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6</a:t>
                      </a:r>
                      <a:r>
                        <a:rPr lang="ru-RU" sz="1400">
                          <a:effectLst/>
                        </a:rPr>
                        <a:t> = 1 000 000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4,86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631496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гига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Г, </a:t>
                      </a:r>
                      <a:r>
                        <a:rPr lang="en-US" sz="1400">
                          <a:effectLst/>
                        </a:rPr>
                        <a:t>G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30</a:t>
                      </a:r>
                      <a:r>
                        <a:rPr lang="ru-RU" sz="1400">
                          <a:effectLst/>
                        </a:rPr>
                        <a:t> = 1 073 741 824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9</a:t>
                      </a:r>
                      <a:r>
                        <a:rPr lang="ru-RU" sz="1400">
                          <a:effectLst/>
                        </a:rPr>
                        <a:t> = 1 000 000 000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7,37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04859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тера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Т, </a:t>
                      </a:r>
                      <a:r>
                        <a:rPr lang="en-US" sz="1400">
                          <a:effectLst/>
                        </a:rPr>
                        <a:t>T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40</a:t>
                      </a:r>
                      <a:r>
                        <a:rPr lang="ru-RU" sz="1400">
                          <a:effectLst/>
                        </a:rPr>
                        <a:t> = 1 099 511 627 776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12</a:t>
                      </a:r>
                      <a:r>
                        <a:rPr lang="ru-RU" sz="1400">
                          <a:effectLst/>
                        </a:rPr>
                        <a:t> = 1 000 000 000 000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9,95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45922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пета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П, </a:t>
                      </a:r>
                      <a:r>
                        <a:rPr lang="en-US" sz="1400">
                          <a:effectLst/>
                        </a:rPr>
                        <a:t>P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50</a:t>
                      </a:r>
                      <a:r>
                        <a:rPr lang="ru-RU" sz="1400">
                          <a:effectLst/>
                        </a:rPr>
                        <a:t> = 1 125 899 906 842 624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15</a:t>
                      </a:r>
                      <a:r>
                        <a:rPr lang="ru-RU" sz="1400">
                          <a:effectLst/>
                        </a:rPr>
                        <a:t> = 1 000 000 000 000 000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12,59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26153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экса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Э, </a:t>
                      </a:r>
                      <a:r>
                        <a:rPr lang="en-US" sz="1400">
                          <a:effectLst/>
                        </a:rPr>
                        <a:t>E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60</a:t>
                      </a:r>
                      <a:r>
                        <a:rPr lang="ru-RU" sz="1400">
                          <a:effectLst/>
                        </a:rPr>
                        <a:t> = 1 152 921 504 606 846 976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18</a:t>
                      </a:r>
                      <a:r>
                        <a:rPr lang="ru-RU" sz="1400">
                          <a:effectLst/>
                        </a:rPr>
                        <a:t> = 1 000 000 000 000 000 000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15,29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3594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зетта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З, </a:t>
                      </a:r>
                      <a:r>
                        <a:rPr lang="en-US" sz="1400">
                          <a:effectLst/>
                        </a:rPr>
                        <a:t>Z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70</a:t>
                      </a:r>
                      <a:r>
                        <a:rPr lang="ru-RU" sz="1400">
                          <a:effectLst/>
                        </a:rPr>
                        <a:t> = 1 180 591 620 717 411 303 424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21</a:t>
                      </a:r>
                      <a:r>
                        <a:rPr lang="ru-RU" sz="1400">
                          <a:effectLst/>
                        </a:rPr>
                        <a:t> = 1 000 000 000 000 000 000 000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>
                          <a:effectLst/>
                        </a:rPr>
                        <a:t>18,06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744048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йотта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Й, </a:t>
                      </a:r>
                      <a:r>
                        <a:rPr lang="en-US" sz="1400">
                          <a:effectLst/>
                        </a:rPr>
                        <a:t>Y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2</a:t>
                      </a:r>
                      <a:r>
                        <a:rPr lang="ru-RU" sz="1400" baseline="30000">
                          <a:effectLst/>
                        </a:rPr>
                        <a:t>80</a:t>
                      </a:r>
                      <a:r>
                        <a:rPr lang="ru-RU" sz="1400">
                          <a:effectLst/>
                        </a:rPr>
                        <a:t> = 1 208 925 819 614 629 174 706 176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10</a:t>
                      </a:r>
                      <a:r>
                        <a:rPr lang="ru-RU" sz="1400" baseline="30000">
                          <a:effectLst/>
                        </a:rPr>
                        <a:t>24</a:t>
                      </a:r>
                      <a:r>
                        <a:rPr lang="ru-RU" sz="1400">
                          <a:effectLst/>
                        </a:rPr>
                        <a:t> = 1 000 000 000 000 000 000 000 000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400" dirty="0">
                          <a:effectLst/>
                        </a:rPr>
                        <a:t>20,89</a:t>
                      </a:r>
                    </a:p>
                  </a:txBody>
                  <a:tcPr marL="58018" marR="58018" marT="29009" marB="29009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8711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FDCF422-51D2-432E-9824-E64CAF6E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C1B4C5-AC6D-4E55-A9D4-0DCB87ABB3FE}"/>
              </a:ext>
            </a:extLst>
          </p:cNvPr>
          <p:cNvSpPr/>
          <p:nvPr/>
        </p:nvSpPr>
        <p:spPr>
          <a:xfrm>
            <a:off x="266014" y="182569"/>
            <a:ext cx="2661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Двоичные приставки</a:t>
            </a:r>
          </a:p>
        </p:txBody>
      </p:sp>
    </p:spTree>
    <p:extLst>
      <p:ext uri="{BB962C8B-B14F-4D97-AF65-F5344CB8AC3E}">
        <p14:creationId xmlns:p14="http://schemas.microsoft.com/office/powerpoint/2010/main" val="56735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B98C7C-EF80-4CD5-9EAD-6888F250447F}"/>
              </a:ext>
            </a:extLst>
          </p:cNvPr>
          <p:cNvSpPr/>
          <p:nvPr/>
        </p:nvSpPr>
        <p:spPr>
          <a:xfrm>
            <a:off x="237614" y="200267"/>
            <a:ext cx="440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Операции над структурами данных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CBA666-10A8-4ECB-BA38-ACD33477B90A}"/>
              </a:ext>
            </a:extLst>
          </p:cNvPr>
          <p:cNvSpPr/>
          <p:nvPr/>
        </p:nvSpPr>
        <p:spPr>
          <a:xfrm>
            <a:off x="410004" y="1242779"/>
            <a:ext cx="8090965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ro-RO" b="1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Над любыми структурами данных</a:t>
            </a:r>
            <a:r>
              <a:rPr lang="ro-RO" dirty="0">
                <a:solidFill>
                  <a:srgbClr val="1F4E79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 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могут выполняться </a:t>
            </a:r>
            <a:r>
              <a:rPr lang="ro-RO" b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</a:rPr>
              <a:t>четыре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 общие операции: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создание,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уничтожение,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выбор (доступ), 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B579A"/>
              </a:buClr>
              <a:buSzPts val="1400"/>
              <a:buFont typeface="+mj-lt"/>
              <a:buAutoNum type="arabicPeriod"/>
            </a:pPr>
            <a:r>
              <a:rPr lang="ro-RO" dirty="0">
                <a:solidFill>
                  <a:srgbClr val="3B3838"/>
                </a:solidFill>
                <a:latin typeface="Segoe UI" panose="020B0502040204020203" pitchFamily="34" charset="0"/>
                <a:ea typeface="MS Mincho" panose="02020609040205080304" pitchFamily="49" charset="-128"/>
              </a:rPr>
              <a:t>обновление.</a:t>
            </a:r>
            <a:endParaRPr lang="ru-RU" dirty="0">
              <a:solidFill>
                <a:srgbClr val="3B3838"/>
              </a:solidFill>
              <a:latin typeface="Segoe UI" panose="020B0502040204020203" pitchFamily="34" charset="0"/>
              <a:ea typeface="MS Mincho" panose="02020609040205080304" pitchFamily="49" charset="-128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FB7F98-435E-48D2-A820-55F937BDEDE6}"/>
              </a:ext>
            </a:extLst>
          </p:cNvPr>
          <p:cNvSpPr/>
          <p:nvPr/>
        </p:nvSpPr>
        <p:spPr>
          <a:xfrm>
            <a:off x="408529" y="4175039"/>
            <a:ext cx="83269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2B579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Вышеуказанные четыре операции обязательны для всех структур и типов данных</a:t>
            </a:r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. 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</a:endParaRPr>
          </a:p>
          <a:p>
            <a:r>
              <a:rPr lang="ro-RO" dirty="0">
                <a:latin typeface="Segoe UI" panose="020B0502040204020203" pitchFamily="34" charset="0"/>
                <a:ea typeface="Segoe UI" panose="020B0502040204020203" pitchFamily="34" charset="0"/>
              </a:rPr>
              <a:t>Помимо этих общих операций для каждой структуры данных могут быть определены операции специфические, работающие только с данными данного типа (данной структуры).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17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1FD5E4-56C2-454A-B755-76AC95DA98B3}"/>
              </a:ext>
            </a:extLst>
          </p:cNvPr>
          <p:cNvSpPr/>
          <p:nvPr/>
        </p:nvSpPr>
        <p:spPr>
          <a:xfrm>
            <a:off x="310598" y="247461"/>
            <a:ext cx="327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Целочисленное умножение</a:t>
            </a:r>
            <a:endParaRPr lang="ru-RU" b="1" i="1" dirty="0">
              <a:latin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F947EA-C951-46EA-881E-82EC66B893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2230" y="1866636"/>
            <a:ext cx="5379540" cy="290393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45EC7C-B66D-4D58-BC4A-52F8B19AE2AF}"/>
              </a:ext>
            </a:extLst>
          </p:cNvPr>
          <p:cNvSpPr/>
          <p:nvPr/>
        </p:nvSpPr>
        <p:spPr>
          <a:xfrm>
            <a:off x="507906" y="4628765"/>
            <a:ext cx="262142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ro-RO" b="1" dirty="0">
                <a:solidFill>
                  <a:srgbClr val="1F4E79"/>
                </a:solidFill>
                <a:latin typeface="Segoe UI Light" panose="020B0502040204020203" pitchFamily="34" charset="0"/>
                <a:ea typeface="MS Gothic" panose="020B0609070205080204" pitchFamily="49" charset="-128"/>
              </a:rPr>
              <a:t>Анализ числа операций</a:t>
            </a:r>
            <a:endParaRPr lang="ru-RU" b="1" dirty="0">
              <a:solidFill>
                <a:srgbClr val="1F4E79"/>
              </a:solidFill>
              <a:latin typeface="Segoe UI Light" panose="020B0502040204020203" pitchFamily="34" charset="0"/>
              <a:ea typeface="MS Gothic" panose="020B0609070205080204" pitchFamily="49" charset="-128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E68A51-E445-4097-B626-7BEB736690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4091" y="4995660"/>
            <a:ext cx="5855817" cy="748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31E8B1-EB27-4EF0-8B25-D9197A2F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17" y="616793"/>
            <a:ext cx="7840091" cy="165499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9C0341-A572-4BF7-BC1B-F8A9F7463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622340"/>
            <a:ext cx="9144000" cy="13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5908C8-A3F6-493C-9B66-4EF455439B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85" y="1904047"/>
            <a:ext cx="1865630" cy="30499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B0A4C8-98E0-4F7D-A093-89A98FB3BB24}"/>
              </a:ext>
            </a:extLst>
          </p:cNvPr>
          <p:cNvSpPr/>
          <p:nvPr/>
        </p:nvSpPr>
        <p:spPr>
          <a:xfrm>
            <a:off x="310598" y="247461"/>
            <a:ext cx="327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latin typeface="Segoe UI" panose="020B0502040204020203" pitchFamily="34" charset="0"/>
              </a:rPr>
              <a:t>Целочисленное умножение</a:t>
            </a:r>
            <a:endParaRPr lang="ru-RU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65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950</Words>
  <Application>Microsoft Office PowerPoint</Application>
  <PresentationFormat>Экран (4:3)</PresentationFormat>
  <Paragraphs>241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21</cp:revision>
  <dcterms:created xsi:type="dcterms:W3CDTF">2022-02-16T17:35:29Z</dcterms:created>
  <dcterms:modified xsi:type="dcterms:W3CDTF">2023-02-13T10:20:19Z</dcterms:modified>
</cp:coreProperties>
</file>