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56" r:id="rId3"/>
    <p:sldId id="257" r:id="rId4"/>
    <p:sldId id="279" r:id="rId5"/>
    <p:sldId id="258" r:id="rId6"/>
    <p:sldId id="259" r:id="rId7"/>
    <p:sldId id="275" r:id="rId8"/>
    <p:sldId id="260" r:id="rId9"/>
    <p:sldId id="261" r:id="rId10"/>
    <p:sldId id="276" r:id="rId11"/>
    <p:sldId id="262" r:id="rId12"/>
    <p:sldId id="277"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8"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660"/>
  </p:normalViewPr>
  <p:slideViewPr>
    <p:cSldViewPr snapToGrid="0">
      <p:cViewPr varScale="1">
        <p:scale>
          <a:sx n="119" d="100"/>
          <a:sy n="119" d="100"/>
        </p:scale>
        <p:origin x="160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2866B679-C04D-45BD-8B87-C0AD9439CB6E}" type="datetimeFigureOut">
              <a:rPr lang="en-IN" smtClean="0"/>
              <a:t>12-12-2019</a:t>
            </a:fld>
            <a:endParaRPr lang="en-IN"/>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E2071A04-52B2-495D-8367-A9F54C21CF6C}" type="slidenum">
              <a:rPr lang="en-IN" smtClean="0"/>
              <a:t>‹#›</a:t>
            </a:fld>
            <a:endParaRPr lang="en-IN"/>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6791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66B679-C04D-45BD-8B87-C0AD9439CB6E}" type="datetimeFigureOut">
              <a:rPr lang="en-IN" smtClean="0"/>
              <a:t>12-12-2019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071A04-52B2-495D-8367-A9F54C21CF6C}" type="slidenum">
              <a:rPr lang="en-IN" smtClean="0"/>
              <a:t>‹#›</a:t>
            </a:fld>
            <a:endParaRPr lang="en-IN"/>
          </a:p>
        </p:txBody>
      </p:sp>
    </p:spTree>
    <p:extLst>
      <p:ext uri="{BB962C8B-B14F-4D97-AF65-F5344CB8AC3E}">
        <p14:creationId xmlns:p14="http://schemas.microsoft.com/office/powerpoint/2010/main" val="3501606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66B679-C04D-45BD-8B87-C0AD9439CB6E}" type="datetimeFigureOut">
              <a:rPr lang="en-IN" smtClean="0"/>
              <a:t>12-12-2019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071A04-52B2-495D-8367-A9F54C21CF6C}" type="slidenum">
              <a:rPr lang="en-IN" smtClean="0"/>
              <a:t>‹#›</a:t>
            </a:fld>
            <a:endParaRPr lang="en-IN"/>
          </a:p>
        </p:txBody>
      </p:sp>
    </p:spTree>
    <p:extLst>
      <p:ext uri="{BB962C8B-B14F-4D97-AF65-F5344CB8AC3E}">
        <p14:creationId xmlns:p14="http://schemas.microsoft.com/office/powerpoint/2010/main" val="1889776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2866B679-C04D-45BD-8B87-C0AD9439CB6E}" type="datetimeFigureOut">
              <a:rPr lang="en-IN" smtClean="0"/>
              <a:t>12-12-2019</a:t>
            </a:fld>
            <a:endParaRPr lang="en-IN"/>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E2071A04-52B2-495D-8367-A9F54C21CF6C}" type="slidenum">
              <a:rPr lang="en-IN" smtClean="0"/>
              <a:t>‹#›</a:t>
            </a:fld>
            <a:endParaRPr lang="en-IN"/>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807515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66B679-C04D-45BD-8B87-C0AD9439CB6E}" type="datetimeFigureOut">
              <a:rPr lang="en-IN" smtClean="0"/>
              <a:t>12-12-2019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071A04-52B2-495D-8367-A9F54C21CF6C}" type="slidenum">
              <a:rPr lang="en-IN" smtClean="0"/>
              <a:t>‹#›</a:t>
            </a:fld>
            <a:endParaRPr lang="en-IN"/>
          </a:p>
        </p:txBody>
      </p:sp>
    </p:spTree>
    <p:extLst>
      <p:ext uri="{BB962C8B-B14F-4D97-AF65-F5344CB8AC3E}">
        <p14:creationId xmlns:p14="http://schemas.microsoft.com/office/powerpoint/2010/main" val="4258679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2866B679-C04D-45BD-8B87-C0AD9439CB6E}" type="datetimeFigureOut">
              <a:rPr lang="en-IN" smtClean="0"/>
              <a:t>12-12-2019</a:t>
            </a:fld>
            <a:endParaRPr lang="en-IN"/>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E2071A04-52B2-495D-8367-A9F54C21CF6C}" type="slidenum">
              <a:rPr lang="en-IN" smtClean="0"/>
              <a:t>‹#›</a:t>
            </a:fld>
            <a:endParaRPr lang="en-IN"/>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257167835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66B679-C04D-45BD-8B87-C0AD9439CB6E}" type="datetimeFigureOut">
              <a:rPr lang="en-IN" smtClean="0"/>
              <a:t>12-12-2019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071A04-52B2-495D-8367-A9F54C21CF6C}" type="slidenum">
              <a:rPr lang="en-IN" smtClean="0"/>
              <a:t>‹#›</a:t>
            </a:fld>
            <a:endParaRPr lang="en-IN"/>
          </a:p>
        </p:txBody>
      </p:sp>
    </p:spTree>
    <p:extLst>
      <p:ext uri="{BB962C8B-B14F-4D97-AF65-F5344CB8AC3E}">
        <p14:creationId xmlns:p14="http://schemas.microsoft.com/office/powerpoint/2010/main" val="2878610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66B679-C04D-45BD-8B87-C0AD9439CB6E}" type="datetimeFigureOut">
              <a:rPr lang="en-IN" smtClean="0"/>
              <a:t>12-12-2019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071A04-52B2-495D-8367-A9F54C21CF6C}" type="slidenum">
              <a:rPr lang="en-IN" smtClean="0"/>
              <a:t>‹#›</a:t>
            </a:fld>
            <a:endParaRPr lang="en-IN"/>
          </a:p>
        </p:txBody>
      </p:sp>
    </p:spTree>
    <p:extLst>
      <p:ext uri="{BB962C8B-B14F-4D97-AF65-F5344CB8AC3E}">
        <p14:creationId xmlns:p14="http://schemas.microsoft.com/office/powerpoint/2010/main" val="1083617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66B679-C04D-45BD-8B87-C0AD9439CB6E}" type="datetimeFigureOut">
              <a:rPr lang="en-IN" smtClean="0"/>
              <a:t>12-12-2019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071A04-52B2-495D-8367-A9F54C21CF6C}" type="slidenum">
              <a:rPr lang="en-IN" smtClean="0"/>
              <a:t>‹#›</a:t>
            </a:fld>
            <a:endParaRPr lang="en-IN"/>
          </a:p>
        </p:txBody>
      </p:sp>
    </p:spTree>
    <p:extLst>
      <p:ext uri="{BB962C8B-B14F-4D97-AF65-F5344CB8AC3E}">
        <p14:creationId xmlns:p14="http://schemas.microsoft.com/office/powerpoint/2010/main" val="2957522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6B679-C04D-45BD-8B87-C0AD9439CB6E}" type="datetimeFigureOut">
              <a:rPr lang="en-IN" smtClean="0"/>
              <a:t>12-12-2019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071A04-52B2-495D-8367-A9F54C21CF6C}" type="slidenum">
              <a:rPr lang="en-IN" smtClean="0"/>
              <a:t>‹#›</a:t>
            </a:fld>
            <a:endParaRPr lang="en-IN"/>
          </a:p>
        </p:txBody>
      </p:sp>
    </p:spTree>
    <p:extLst>
      <p:ext uri="{BB962C8B-B14F-4D97-AF65-F5344CB8AC3E}">
        <p14:creationId xmlns:p14="http://schemas.microsoft.com/office/powerpoint/2010/main" val="40960233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2866B679-C04D-45BD-8B87-C0AD9439CB6E}" type="datetimeFigureOut">
              <a:rPr lang="en-IN" smtClean="0"/>
              <a:t>12-12-2019</a:t>
            </a:fld>
            <a:endParaRPr lang="en-IN"/>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E2071A04-52B2-495D-8367-A9F54C21CF6C}" type="slidenum">
              <a:rPr lang="en-IN" smtClean="0"/>
              <a:t>‹#›</a:t>
            </a:fld>
            <a:endParaRPr lang="en-IN"/>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388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66B679-C04D-45BD-8B87-C0AD9439CB6E}" type="datetimeFigureOut">
              <a:rPr lang="en-IN" smtClean="0"/>
              <a:t>12-12-2019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071A04-52B2-495D-8367-A9F54C21CF6C}" type="slidenum">
              <a:rPr lang="en-IN" smtClean="0"/>
              <a:t>‹#›</a:t>
            </a:fld>
            <a:endParaRPr lang="en-IN"/>
          </a:p>
        </p:txBody>
      </p:sp>
    </p:spTree>
    <p:extLst>
      <p:ext uri="{BB962C8B-B14F-4D97-AF65-F5344CB8AC3E}">
        <p14:creationId xmlns:p14="http://schemas.microsoft.com/office/powerpoint/2010/main" val="7537621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2866B679-C04D-45BD-8B87-C0AD9439CB6E}" type="datetimeFigureOut">
              <a:rPr lang="en-IN" smtClean="0"/>
              <a:t>12-12-2019</a:t>
            </a:fld>
            <a:endParaRPr lang="en-IN"/>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E2071A04-52B2-495D-8367-A9F54C21CF6C}" type="slidenum">
              <a:rPr lang="en-IN" smtClean="0"/>
              <a:t>‹#›</a:t>
            </a:fld>
            <a:endParaRPr lang="en-IN"/>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00739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66B679-C04D-45BD-8B87-C0AD9439CB6E}" type="datetimeFigureOut">
              <a:rPr lang="en-IN" smtClean="0"/>
              <a:t>12-12-2019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071A04-52B2-495D-8367-A9F54C21CF6C}" type="slidenum">
              <a:rPr lang="en-IN" smtClean="0"/>
              <a:t>‹#›</a:t>
            </a:fld>
            <a:endParaRPr lang="en-IN"/>
          </a:p>
        </p:txBody>
      </p:sp>
    </p:spTree>
    <p:extLst>
      <p:ext uri="{BB962C8B-B14F-4D97-AF65-F5344CB8AC3E}">
        <p14:creationId xmlns:p14="http://schemas.microsoft.com/office/powerpoint/2010/main" val="26591963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66B679-C04D-45BD-8B87-C0AD9439CB6E}" type="datetimeFigureOut">
              <a:rPr lang="en-IN" smtClean="0"/>
              <a:t>12-12-2019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071A04-52B2-495D-8367-A9F54C21CF6C}" type="slidenum">
              <a:rPr lang="en-IN" smtClean="0"/>
              <a:t>‹#›</a:t>
            </a:fld>
            <a:endParaRPr lang="en-IN"/>
          </a:p>
        </p:txBody>
      </p:sp>
    </p:spTree>
    <p:extLst>
      <p:ext uri="{BB962C8B-B14F-4D97-AF65-F5344CB8AC3E}">
        <p14:creationId xmlns:p14="http://schemas.microsoft.com/office/powerpoint/2010/main" val="1590851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2866B679-C04D-45BD-8B87-C0AD9439CB6E}" type="datetimeFigureOut">
              <a:rPr lang="en-IN" smtClean="0"/>
              <a:t>12-12-2019</a:t>
            </a:fld>
            <a:endParaRPr lang="en-IN"/>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E2071A04-52B2-495D-8367-A9F54C21CF6C}" type="slidenum">
              <a:rPr lang="en-IN" smtClean="0"/>
              <a:t>‹#›</a:t>
            </a:fld>
            <a:endParaRPr lang="en-IN"/>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644102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66B679-C04D-45BD-8B87-C0AD9439CB6E}" type="datetimeFigureOut">
              <a:rPr lang="en-IN" smtClean="0"/>
              <a:t>12-12-2019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071A04-52B2-495D-8367-A9F54C21CF6C}" type="slidenum">
              <a:rPr lang="en-IN" smtClean="0"/>
              <a:t>‹#›</a:t>
            </a:fld>
            <a:endParaRPr lang="en-IN"/>
          </a:p>
        </p:txBody>
      </p:sp>
    </p:spTree>
    <p:extLst>
      <p:ext uri="{BB962C8B-B14F-4D97-AF65-F5344CB8AC3E}">
        <p14:creationId xmlns:p14="http://schemas.microsoft.com/office/powerpoint/2010/main" val="3758567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66B679-C04D-45BD-8B87-C0AD9439CB6E}" type="datetimeFigureOut">
              <a:rPr lang="en-IN" smtClean="0"/>
              <a:t>12-12-2019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071A04-52B2-495D-8367-A9F54C21CF6C}" type="slidenum">
              <a:rPr lang="en-IN" smtClean="0"/>
              <a:t>‹#›</a:t>
            </a:fld>
            <a:endParaRPr lang="en-IN"/>
          </a:p>
        </p:txBody>
      </p:sp>
    </p:spTree>
    <p:extLst>
      <p:ext uri="{BB962C8B-B14F-4D97-AF65-F5344CB8AC3E}">
        <p14:creationId xmlns:p14="http://schemas.microsoft.com/office/powerpoint/2010/main" val="1854911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66B679-C04D-45BD-8B87-C0AD9439CB6E}" type="datetimeFigureOut">
              <a:rPr lang="en-IN" smtClean="0"/>
              <a:t>12-12-2019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071A04-52B2-495D-8367-A9F54C21CF6C}" type="slidenum">
              <a:rPr lang="en-IN" smtClean="0"/>
              <a:t>‹#›</a:t>
            </a:fld>
            <a:endParaRPr lang="en-IN"/>
          </a:p>
        </p:txBody>
      </p:sp>
    </p:spTree>
    <p:extLst>
      <p:ext uri="{BB962C8B-B14F-4D97-AF65-F5344CB8AC3E}">
        <p14:creationId xmlns:p14="http://schemas.microsoft.com/office/powerpoint/2010/main" val="1852469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6B679-C04D-45BD-8B87-C0AD9439CB6E}" type="datetimeFigureOut">
              <a:rPr lang="en-IN" smtClean="0"/>
              <a:t>12-12-2019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071A04-52B2-495D-8367-A9F54C21CF6C}" type="slidenum">
              <a:rPr lang="en-IN" smtClean="0"/>
              <a:t>‹#›</a:t>
            </a:fld>
            <a:endParaRPr lang="en-IN"/>
          </a:p>
        </p:txBody>
      </p:sp>
    </p:spTree>
    <p:extLst>
      <p:ext uri="{BB962C8B-B14F-4D97-AF65-F5344CB8AC3E}">
        <p14:creationId xmlns:p14="http://schemas.microsoft.com/office/powerpoint/2010/main" val="4164390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2866B679-C04D-45BD-8B87-C0AD9439CB6E}" type="datetimeFigureOut">
              <a:rPr lang="en-IN" smtClean="0"/>
              <a:t>12-12-2019</a:t>
            </a:fld>
            <a:endParaRPr lang="en-IN"/>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E2071A04-52B2-495D-8367-A9F54C21CF6C}" type="slidenum">
              <a:rPr lang="en-IN" smtClean="0"/>
              <a:t>‹#›</a:t>
            </a:fld>
            <a:endParaRPr lang="en-IN"/>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8545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2866B679-C04D-45BD-8B87-C0AD9439CB6E}" type="datetimeFigureOut">
              <a:rPr lang="en-IN" smtClean="0"/>
              <a:t>12-12-2019</a:t>
            </a:fld>
            <a:endParaRPr lang="en-IN"/>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E2071A04-52B2-495D-8367-A9F54C21CF6C}" type="slidenum">
              <a:rPr lang="en-IN" smtClean="0"/>
              <a:t>‹#›</a:t>
            </a:fld>
            <a:endParaRPr lang="en-IN"/>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52693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2866B679-C04D-45BD-8B87-C0AD9439CB6E}" type="datetimeFigureOut">
              <a:rPr lang="en-IN" smtClean="0"/>
              <a:t>12-12-2019</a:t>
            </a:fld>
            <a:endParaRPr lang="en-IN"/>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IN"/>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E2071A04-52B2-495D-8367-A9F54C21CF6C}" type="slidenum">
              <a:rPr lang="en-IN" smtClean="0"/>
              <a:t>‹#›</a:t>
            </a:fld>
            <a:endParaRPr lang="en-IN"/>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3423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2866B679-C04D-45BD-8B87-C0AD9439CB6E}" type="datetimeFigureOut">
              <a:rPr lang="en-IN" smtClean="0"/>
              <a:t>12-12-2019</a:t>
            </a:fld>
            <a:endParaRPr lang="en-IN"/>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IN"/>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E2071A04-52B2-495D-8367-A9F54C21CF6C}" type="slidenum">
              <a:rPr lang="en-IN" smtClean="0"/>
              <a:t>‹#›</a:t>
            </a:fld>
            <a:endParaRPr lang="en-IN"/>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699981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51D149FF-24EA-4575-93C6-D58A02586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FD8113-0A8E-4721-8DA4-9D7F94C19D8C}"/>
              </a:ext>
            </a:extLst>
          </p:cNvPr>
          <p:cNvSpPr>
            <a:spLocks noGrp="1"/>
          </p:cNvSpPr>
          <p:nvPr>
            <p:ph type="ctrTitle"/>
          </p:nvPr>
        </p:nvSpPr>
        <p:spPr>
          <a:xfrm>
            <a:off x="1919217" y="1480930"/>
            <a:ext cx="3731775" cy="3672027"/>
          </a:xfrm>
        </p:spPr>
        <p:txBody>
          <a:bodyPr anchor="ctr">
            <a:normAutofit/>
          </a:bodyPr>
          <a:lstStyle/>
          <a:p>
            <a:pPr algn="r"/>
            <a:r>
              <a:rPr lang="en-IN" sz="4200">
                <a:latin typeface="Arial Black" panose="020B0A04020102020204" pitchFamily="34" charset="0"/>
              </a:rPr>
              <a:t>MINOR PROJECT</a:t>
            </a:r>
            <a:br>
              <a:rPr lang="en-IN" sz="4200" b="1">
                <a:latin typeface="Arial Black" panose="020B0A04020102020204" pitchFamily="34" charset="0"/>
              </a:rPr>
            </a:br>
            <a:r>
              <a:rPr lang="en-IN" sz="4200" b="1">
                <a:latin typeface="Arial Black" panose="020B0A04020102020204" pitchFamily="34" charset="0"/>
              </a:rPr>
              <a:t>GUNSHOT DETECTION</a:t>
            </a:r>
          </a:p>
        </p:txBody>
      </p:sp>
      <p:sp>
        <p:nvSpPr>
          <p:cNvPr id="3" name="Subtitle 2">
            <a:extLst>
              <a:ext uri="{FF2B5EF4-FFF2-40B4-BE49-F238E27FC236}">
                <a16:creationId xmlns:a16="http://schemas.microsoft.com/office/drawing/2014/main" id="{61714E1D-2FA7-407B-912C-480797473205}"/>
              </a:ext>
            </a:extLst>
          </p:cNvPr>
          <p:cNvSpPr>
            <a:spLocks noGrp="1"/>
          </p:cNvSpPr>
          <p:nvPr>
            <p:ph type="subTitle" idx="1"/>
          </p:nvPr>
        </p:nvSpPr>
        <p:spPr>
          <a:xfrm>
            <a:off x="6523543" y="1480930"/>
            <a:ext cx="2046688" cy="3732515"/>
          </a:xfrm>
        </p:spPr>
        <p:txBody>
          <a:bodyPr anchor="ctr">
            <a:normAutofit/>
          </a:bodyPr>
          <a:lstStyle/>
          <a:p>
            <a:pPr algn="l">
              <a:spcAft>
                <a:spcPts val="600"/>
              </a:spcAft>
            </a:pPr>
            <a:r>
              <a:rPr lang="en-IN" sz="1700"/>
              <a:t>Sahil Jangra (CO16348)</a:t>
            </a:r>
          </a:p>
          <a:p>
            <a:pPr algn="l">
              <a:spcAft>
                <a:spcPts val="600"/>
              </a:spcAft>
            </a:pPr>
            <a:r>
              <a:rPr lang="en-IN" sz="1700"/>
              <a:t>Saksham Gupta (CO16349)</a:t>
            </a:r>
          </a:p>
          <a:p>
            <a:pPr algn="l">
              <a:spcAft>
                <a:spcPts val="600"/>
              </a:spcAft>
            </a:pPr>
            <a:r>
              <a:rPr lang="en-IN" sz="1700"/>
              <a:t>Vivsvaan Sharma (CO16362)</a:t>
            </a:r>
          </a:p>
        </p:txBody>
      </p:sp>
      <p:sp>
        <p:nvSpPr>
          <p:cNvPr id="16" name="Rectangle 9">
            <a:extLst>
              <a:ext uri="{FF2B5EF4-FFF2-40B4-BE49-F238E27FC236}">
                <a16:creationId xmlns:a16="http://schemas.microsoft.com/office/drawing/2014/main" id="{CC965133-69F4-4869-A4C0-97C9B2B60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1581319" cy="68576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7" name="Freeform 6">
            <a:extLst>
              <a:ext uri="{FF2B5EF4-FFF2-40B4-BE49-F238E27FC236}">
                <a16:creationId xmlns:a16="http://schemas.microsoft.com/office/drawing/2014/main" id="{43FEB8E0-28C6-45D4-B8D7-F36F09074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843949" y="744469"/>
            <a:ext cx="2456751"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cxnSp>
        <p:nvCxnSpPr>
          <p:cNvPr id="14" name="Straight Connector 13">
            <a:extLst>
              <a:ext uri="{FF2B5EF4-FFF2-40B4-BE49-F238E27FC236}">
                <a16:creationId xmlns:a16="http://schemas.microsoft.com/office/drawing/2014/main" id="{409EBF91-BD5B-4CA7-8B07-993751CD3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87267" y="2463421"/>
            <a:ext cx="0" cy="203351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0759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F43F-926C-4469-AFF3-6EE7494163DA}"/>
              </a:ext>
            </a:extLst>
          </p:cNvPr>
          <p:cNvSpPr>
            <a:spLocks noGrp="1"/>
          </p:cNvSpPr>
          <p:nvPr>
            <p:ph type="title"/>
          </p:nvPr>
        </p:nvSpPr>
        <p:spPr>
          <a:xfrm>
            <a:off x="1028700" y="316832"/>
            <a:ext cx="7200900" cy="1485900"/>
          </a:xfrm>
        </p:spPr>
        <p:txBody>
          <a:bodyPr/>
          <a:lstStyle/>
          <a:p>
            <a:pPr algn="ctr"/>
            <a:r>
              <a:rPr lang="en-IN" b="1" u="sng" dirty="0"/>
              <a:t>PROJECT BLUEPRINT</a:t>
            </a:r>
          </a:p>
        </p:txBody>
      </p:sp>
      <p:sp>
        <p:nvSpPr>
          <p:cNvPr id="3" name="Content Placeholder 2">
            <a:extLst>
              <a:ext uri="{FF2B5EF4-FFF2-40B4-BE49-F238E27FC236}">
                <a16:creationId xmlns:a16="http://schemas.microsoft.com/office/drawing/2014/main" id="{2622F44C-0DA1-4FCF-8262-97C3F301851E}"/>
              </a:ext>
            </a:extLst>
          </p:cNvPr>
          <p:cNvSpPr>
            <a:spLocks noGrp="1"/>
          </p:cNvSpPr>
          <p:nvPr>
            <p:ph idx="1"/>
          </p:nvPr>
        </p:nvSpPr>
        <p:spPr>
          <a:xfrm>
            <a:off x="747962" y="1299410"/>
            <a:ext cx="7786437" cy="5558590"/>
          </a:xfrm>
        </p:spPr>
        <p:txBody>
          <a:bodyPr>
            <a:normAutofit/>
          </a:bodyPr>
          <a:lstStyle/>
          <a:p>
            <a:pPr algn="just">
              <a:lnSpc>
                <a:spcPct val="150000"/>
              </a:lnSpc>
            </a:pPr>
            <a:r>
              <a:rPr lang="en-IN" sz="1800" dirty="0"/>
              <a:t>The project is divided into stages which will be followed in incremental order throughout the project duration. Since this project involves some hardware integration, an early hardware-based prototype has to be considered as future work.</a:t>
            </a:r>
          </a:p>
          <a:p>
            <a:pPr algn="just">
              <a:lnSpc>
                <a:spcPct val="150000"/>
              </a:lnSpc>
            </a:pPr>
            <a:r>
              <a:rPr lang="en-IN" sz="1800" dirty="0"/>
              <a:t>At the initial stages of the project, we will collect data of various gunshot sounds from multiple sources. These sounds will include single round shots, multiple firing sounds, reloading sounds and burst fire sounds. </a:t>
            </a:r>
          </a:p>
          <a:p>
            <a:pPr algn="just">
              <a:lnSpc>
                <a:spcPct val="150000"/>
              </a:lnSpc>
            </a:pPr>
            <a:r>
              <a:rPr lang="en-IN" sz="1800" dirty="0"/>
              <a:t>Since no such dataset is available, we will build our dataset using manual data collection from web scraping, audio extraction from relevant videos, gun sound imitations and direct audio downloads. </a:t>
            </a:r>
          </a:p>
        </p:txBody>
      </p:sp>
    </p:spTree>
    <p:extLst>
      <p:ext uri="{BB962C8B-B14F-4D97-AF65-F5344CB8AC3E}">
        <p14:creationId xmlns:p14="http://schemas.microsoft.com/office/powerpoint/2010/main" val="590460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F4E4D6-23CE-4CDB-81A1-E27F6CBE7268}"/>
              </a:ext>
            </a:extLst>
          </p:cNvPr>
          <p:cNvSpPr>
            <a:spLocks noGrp="1"/>
          </p:cNvSpPr>
          <p:nvPr>
            <p:ph idx="1"/>
          </p:nvPr>
        </p:nvSpPr>
        <p:spPr>
          <a:xfrm>
            <a:off x="1028700" y="641685"/>
            <a:ext cx="7441532" cy="5911516"/>
          </a:xfrm>
        </p:spPr>
        <p:txBody>
          <a:bodyPr>
            <a:normAutofit lnSpcReduction="10000"/>
          </a:bodyPr>
          <a:lstStyle/>
          <a:p>
            <a:pPr algn="just">
              <a:lnSpc>
                <a:spcPct val="150000"/>
              </a:lnSpc>
            </a:pPr>
            <a:r>
              <a:rPr lang="en-IN" sz="1800" dirty="0"/>
              <a:t>These audio files would then be cleaned from background or white noise, converted into single channel time restricted audio samples, separated in time intervals and normalized from peak-to-peak for the purpose of spectrogram generation.</a:t>
            </a:r>
          </a:p>
          <a:p>
            <a:pPr algn="just">
              <a:lnSpc>
                <a:spcPct val="150000"/>
              </a:lnSpc>
            </a:pPr>
            <a:r>
              <a:rPr lang="en-IN" sz="1800" dirty="0"/>
              <a:t>Since the project would be used alongside ambient environmental sounds, it is also important to collect audio samples of ambient noises and to differentiate between the gun sounds and the latent environmental sounds. </a:t>
            </a:r>
          </a:p>
          <a:p>
            <a:pPr algn="just">
              <a:lnSpc>
                <a:spcPct val="150000"/>
              </a:lnSpc>
            </a:pPr>
            <a:r>
              <a:rPr lang="en-IN" sz="1800" dirty="0"/>
              <a:t>The sound spectrograms would then be generated on the fly using </a:t>
            </a:r>
            <a:r>
              <a:rPr lang="en-IN" sz="1800" dirty="0" err="1"/>
              <a:t>LibROSA</a:t>
            </a:r>
            <a:r>
              <a:rPr lang="en-IN" sz="1800" dirty="0"/>
              <a:t> which will be fed to the classifier for class outputs. </a:t>
            </a:r>
          </a:p>
          <a:p>
            <a:pPr algn="just">
              <a:lnSpc>
                <a:spcPct val="150000"/>
              </a:lnSpc>
            </a:pPr>
            <a:r>
              <a:rPr lang="en-IN" sz="1800" dirty="0"/>
              <a:t>These spectrograms are generated on a bit by bit basis and utilize multiple audio samplings to create accurate and sample specific images.</a:t>
            </a:r>
          </a:p>
          <a:p>
            <a:pPr algn="just">
              <a:lnSpc>
                <a:spcPct val="150000"/>
              </a:lnSpc>
            </a:pPr>
            <a:endParaRPr lang="en-IN" sz="1800" dirty="0"/>
          </a:p>
          <a:p>
            <a:pPr algn="just">
              <a:lnSpc>
                <a:spcPct val="150000"/>
              </a:lnSpc>
            </a:pPr>
            <a:endParaRPr lang="en-IN" sz="1800" dirty="0"/>
          </a:p>
        </p:txBody>
      </p:sp>
    </p:spTree>
    <p:extLst>
      <p:ext uri="{BB962C8B-B14F-4D97-AF65-F5344CB8AC3E}">
        <p14:creationId xmlns:p14="http://schemas.microsoft.com/office/powerpoint/2010/main" val="1264225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0591E4-BD4E-47A7-97A7-43C23651E5BC}"/>
              </a:ext>
            </a:extLst>
          </p:cNvPr>
          <p:cNvSpPr>
            <a:spLocks noGrp="1"/>
          </p:cNvSpPr>
          <p:nvPr>
            <p:ph idx="1"/>
          </p:nvPr>
        </p:nvSpPr>
        <p:spPr>
          <a:xfrm>
            <a:off x="874295" y="705853"/>
            <a:ext cx="7716251" cy="5991725"/>
          </a:xfrm>
        </p:spPr>
        <p:txBody>
          <a:bodyPr>
            <a:normAutofit/>
          </a:bodyPr>
          <a:lstStyle/>
          <a:p>
            <a:pPr algn="just">
              <a:lnSpc>
                <a:spcPct val="150000"/>
              </a:lnSpc>
            </a:pPr>
            <a:r>
              <a:rPr lang="en-IN" sz="1800" dirty="0"/>
              <a:t>The generated images will be used by the classifier model built using </a:t>
            </a:r>
            <a:r>
              <a:rPr lang="en-IN" sz="1800" dirty="0" err="1"/>
              <a:t>fastai</a:t>
            </a:r>
            <a:r>
              <a:rPr lang="en-IN" sz="1800" dirty="0"/>
              <a:t> and Residual Networks to classify between Gunshot and Non-Gunshot sounds and to distinguish between ambient noise and outliers. </a:t>
            </a:r>
          </a:p>
          <a:p>
            <a:pPr algn="just">
              <a:lnSpc>
                <a:spcPct val="150000"/>
              </a:lnSpc>
            </a:pPr>
            <a:r>
              <a:rPr lang="en-IN" sz="1800" dirty="0"/>
              <a:t>After attaining a decent accuracy, we can then use the classifier for the test cases by using, as inputs, real time sounds at defined periods to detect armed crimes and gunshots. </a:t>
            </a:r>
          </a:p>
          <a:p>
            <a:pPr algn="just">
              <a:lnSpc>
                <a:spcPct val="150000"/>
              </a:lnSpc>
            </a:pPr>
            <a:r>
              <a:rPr lang="en-IN" sz="1800" dirty="0"/>
              <a:t>This built prediction model can be used as a modular backend for safety application or paired with recording devices and a GPS tag for use in homes and vehicles. </a:t>
            </a:r>
          </a:p>
          <a:p>
            <a:pPr algn="just">
              <a:lnSpc>
                <a:spcPct val="150000"/>
              </a:lnSpc>
            </a:pPr>
            <a:r>
              <a:rPr lang="en-IN" sz="1800" dirty="0"/>
              <a:t>During a time of positive detection, the location of scene can be sent to trusted authorities automatically without delay. </a:t>
            </a:r>
          </a:p>
          <a:p>
            <a:pPr algn="just">
              <a:lnSpc>
                <a:spcPct val="150000"/>
              </a:lnSpc>
            </a:pPr>
            <a:endParaRPr lang="en-IN" sz="1800" dirty="0"/>
          </a:p>
        </p:txBody>
      </p:sp>
    </p:spTree>
    <p:extLst>
      <p:ext uri="{BB962C8B-B14F-4D97-AF65-F5344CB8AC3E}">
        <p14:creationId xmlns:p14="http://schemas.microsoft.com/office/powerpoint/2010/main" val="140775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6147-8DE6-47D2-A4CF-A26964023507}"/>
              </a:ext>
            </a:extLst>
          </p:cNvPr>
          <p:cNvSpPr>
            <a:spLocks noGrp="1"/>
          </p:cNvSpPr>
          <p:nvPr>
            <p:ph type="title"/>
          </p:nvPr>
        </p:nvSpPr>
        <p:spPr>
          <a:xfrm>
            <a:off x="1108910" y="340895"/>
            <a:ext cx="7200900" cy="1485900"/>
          </a:xfrm>
        </p:spPr>
        <p:txBody>
          <a:bodyPr/>
          <a:lstStyle/>
          <a:p>
            <a:pPr algn="ctr"/>
            <a:r>
              <a:rPr lang="en-IN" b="1" u="sng" dirty="0"/>
              <a:t>USE CASES</a:t>
            </a:r>
          </a:p>
        </p:txBody>
      </p:sp>
      <p:sp>
        <p:nvSpPr>
          <p:cNvPr id="3" name="Content Placeholder 2">
            <a:extLst>
              <a:ext uri="{FF2B5EF4-FFF2-40B4-BE49-F238E27FC236}">
                <a16:creationId xmlns:a16="http://schemas.microsoft.com/office/drawing/2014/main" id="{847DB38F-0B4F-4450-AE5A-4E923B021E32}"/>
              </a:ext>
            </a:extLst>
          </p:cNvPr>
          <p:cNvSpPr>
            <a:spLocks noGrp="1"/>
          </p:cNvSpPr>
          <p:nvPr>
            <p:ph idx="1"/>
          </p:nvPr>
        </p:nvSpPr>
        <p:spPr>
          <a:xfrm>
            <a:off x="834190" y="1275348"/>
            <a:ext cx="8053136" cy="5374104"/>
          </a:xfrm>
        </p:spPr>
        <p:txBody>
          <a:bodyPr>
            <a:normAutofit/>
          </a:bodyPr>
          <a:lstStyle/>
          <a:p>
            <a:pPr algn="just">
              <a:lnSpc>
                <a:spcPct val="150000"/>
              </a:lnSpc>
            </a:pPr>
            <a:r>
              <a:rPr lang="en-IN" sz="1800" b="1" dirty="0"/>
              <a:t>As an API - </a:t>
            </a:r>
            <a:r>
              <a:rPr lang="en-IN" sz="1800" dirty="0"/>
              <a:t>We can run the independent prediction model on a server where different mobile and web application can send requests with their image spectrogram and the model will return results in a convenient JSON or XML format indicating the predicted result.</a:t>
            </a:r>
          </a:p>
          <a:p>
            <a:pPr algn="just">
              <a:lnSpc>
                <a:spcPct val="150000"/>
              </a:lnSpc>
            </a:pPr>
            <a:r>
              <a:rPr lang="en-IN" sz="1800" b="1" dirty="0"/>
              <a:t>As a module </a:t>
            </a:r>
            <a:r>
              <a:rPr lang="en-IN" sz="1800" dirty="0"/>
              <a:t>– For faster processing a precompiled and stored model can be used as an add-on module for mobile application, computer systems or smart devices for direct prediction and result analysis.</a:t>
            </a:r>
          </a:p>
          <a:p>
            <a:pPr algn="just">
              <a:lnSpc>
                <a:spcPct val="150000"/>
              </a:lnSpc>
            </a:pPr>
            <a:r>
              <a:rPr lang="en-IN" sz="1800" b="1" dirty="0"/>
              <a:t>Paired with hardware </a:t>
            </a:r>
            <a:r>
              <a:rPr lang="en-IN" sz="1800" dirty="0"/>
              <a:t>– As stated before, the primary task for this project is to ensure a reduction in violent crimes involving guns. Hence paired with appropriated audio recording hardware, we can install a low-cost safety system in vehicles which detect these sounds on the streets and roads, where a majority of these crimes take place.</a:t>
            </a:r>
          </a:p>
          <a:p>
            <a:pPr algn="just">
              <a:lnSpc>
                <a:spcPct val="150000"/>
              </a:lnSpc>
            </a:pPr>
            <a:endParaRPr lang="en-IN" sz="1800" dirty="0"/>
          </a:p>
        </p:txBody>
      </p:sp>
    </p:spTree>
    <p:extLst>
      <p:ext uri="{BB962C8B-B14F-4D97-AF65-F5344CB8AC3E}">
        <p14:creationId xmlns:p14="http://schemas.microsoft.com/office/powerpoint/2010/main" val="531332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E1ABD-7327-4095-8AFA-DC8FC7585203}"/>
              </a:ext>
            </a:extLst>
          </p:cNvPr>
          <p:cNvSpPr>
            <a:spLocks noGrp="1"/>
          </p:cNvSpPr>
          <p:nvPr>
            <p:ph type="title"/>
          </p:nvPr>
        </p:nvSpPr>
        <p:spPr>
          <a:xfrm>
            <a:off x="1028700" y="247650"/>
            <a:ext cx="7200900" cy="1485900"/>
          </a:xfrm>
        </p:spPr>
        <p:txBody>
          <a:bodyPr/>
          <a:lstStyle/>
          <a:p>
            <a:pPr algn="ctr"/>
            <a:r>
              <a:rPr lang="en-IN" b="1" u="sng" dirty="0"/>
              <a:t>DATASETS</a:t>
            </a:r>
          </a:p>
        </p:txBody>
      </p:sp>
      <p:sp>
        <p:nvSpPr>
          <p:cNvPr id="3" name="Content Placeholder 2">
            <a:extLst>
              <a:ext uri="{FF2B5EF4-FFF2-40B4-BE49-F238E27FC236}">
                <a16:creationId xmlns:a16="http://schemas.microsoft.com/office/drawing/2014/main" id="{C111FCA1-A8CF-46C3-A098-42C10882E246}"/>
              </a:ext>
            </a:extLst>
          </p:cNvPr>
          <p:cNvSpPr>
            <a:spLocks noGrp="1"/>
          </p:cNvSpPr>
          <p:nvPr>
            <p:ph idx="1"/>
          </p:nvPr>
        </p:nvSpPr>
        <p:spPr>
          <a:xfrm>
            <a:off x="1028700" y="1187116"/>
            <a:ext cx="7722268" cy="5423234"/>
          </a:xfrm>
        </p:spPr>
        <p:txBody>
          <a:bodyPr>
            <a:normAutofit/>
          </a:bodyPr>
          <a:lstStyle/>
          <a:p>
            <a:pPr marL="0" indent="0" algn="just">
              <a:lnSpc>
                <a:spcPct val="150000"/>
              </a:lnSpc>
              <a:buNone/>
            </a:pPr>
            <a:r>
              <a:rPr lang="en-IN" sz="1800" b="1" dirty="0"/>
              <a:t>GUNSHOT:</a:t>
            </a:r>
            <a:r>
              <a:rPr lang="en-IN" sz="1800" dirty="0"/>
              <a:t> The gunshot spectrograms were created from various gun classes which have been used in the dataset like ak-47, m4a4 etc. </a:t>
            </a:r>
          </a:p>
          <a:p>
            <a:pPr algn="just">
              <a:lnSpc>
                <a:spcPct val="150000"/>
              </a:lnSpc>
            </a:pPr>
            <a:r>
              <a:rPr lang="en-IN" sz="1800" dirty="0"/>
              <a:t>The dataset was collected from various sources and was cleaned, compiled and normalized by us. The gunshot sounds were primarily available of various FPS gaming systems, whose audio files we extracted. </a:t>
            </a:r>
          </a:p>
          <a:p>
            <a:pPr algn="just">
              <a:lnSpc>
                <a:spcPct val="150000"/>
              </a:lnSpc>
            </a:pPr>
            <a:r>
              <a:rPr lang="en-IN" sz="1800" dirty="0"/>
              <a:t>Apart from them, online open source audio samples were taken from multiple sites and then checked for quality and consistency with the current dataset. </a:t>
            </a:r>
          </a:p>
          <a:p>
            <a:pPr algn="just">
              <a:lnSpc>
                <a:spcPct val="150000"/>
              </a:lnSpc>
            </a:pPr>
            <a:r>
              <a:rPr lang="en-IN" sz="1800" dirty="0"/>
              <a:t>If the new audio files were considered feasible, they were normalized, split into convenient sub-audio sets and converted into spectrograms using </a:t>
            </a:r>
            <a:r>
              <a:rPr lang="en-IN" sz="1800" dirty="0" err="1"/>
              <a:t>librosa</a:t>
            </a:r>
            <a:r>
              <a:rPr lang="en-IN" sz="1800" dirty="0"/>
              <a:t>. </a:t>
            </a:r>
          </a:p>
        </p:txBody>
      </p:sp>
    </p:spTree>
    <p:extLst>
      <p:ext uri="{BB962C8B-B14F-4D97-AF65-F5344CB8AC3E}">
        <p14:creationId xmlns:p14="http://schemas.microsoft.com/office/powerpoint/2010/main" val="2275874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BF42DA-3EF1-4C77-92B4-3054C9ACDB4A}"/>
              </a:ext>
            </a:extLst>
          </p:cNvPr>
          <p:cNvSpPr>
            <a:spLocks noGrp="1"/>
          </p:cNvSpPr>
          <p:nvPr>
            <p:ph idx="1"/>
          </p:nvPr>
        </p:nvSpPr>
        <p:spPr>
          <a:xfrm>
            <a:off x="1028700" y="376989"/>
            <a:ext cx="7200900" cy="6031832"/>
          </a:xfrm>
        </p:spPr>
        <p:txBody>
          <a:bodyPr>
            <a:normAutofit lnSpcReduction="10000"/>
          </a:bodyPr>
          <a:lstStyle/>
          <a:p>
            <a:pPr marL="0" indent="0" algn="just">
              <a:lnSpc>
                <a:spcPct val="150000"/>
              </a:lnSpc>
              <a:buNone/>
            </a:pPr>
            <a:r>
              <a:rPr lang="en-IN" b="1" dirty="0"/>
              <a:t>ENVIRONMENTS SOUNDS (ESC-50):  </a:t>
            </a:r>
            <a:r>
              <a:rPr lang="en-IN" dirty="0"/>
              <a:t>The ESC-50 dataset is a labelled collection of 2000 environmental audio recordings suitable for benchmarking methods of environmental sound classification.</a:t>
            </a:r>
          </a:p>
          <a:p>
            <a:pPr algn="just">
              <a:lnSpc>
                <a:spcPct val="150000"/>
              </a:lnSpc>
            </a:pPr>
            <a:r>
              <a:rPr lang="en-US" dirty="0"/>
              <a:t>The dataset consists of 5-second-long recordings organized into 50 semantical classes (with 40 examples per class) loosely arranged into 5 major categories</a:t>
            </a:r>
          </a:p>
          <a:p>
            <a:pPr algn="just">
              <a:lnSpc>
                <a:spcPct val="150000"/>
              </a:lnSpc>
            </a:pPr>
            <a:r>
              <a:rPr lang="en-US" dirty="0"/>
              <a:t>Clips in this dataset have been manually extracted from public field recordings gathered by the Freesound.org project. The dataset has been prearranged into 5 folds for comparable cross-validation, making sure that fragments from the same original source file are contained in a single fold.</a:t>
            </a:r>
            <a:endParaRPr lang="en-IN" dirty="0"/>
          </a:p>
          <a:p>
            <a:pPr algn="just">
              <a:lnSpc>
                <a:spcPct val="150000"/>
              </a:lnSpc>
            </a:pPr>
            <a:endParaRPr lang="en-IN" dirty="0"/>
          </a:p>
        </p:txBody>
      </p:sp>
    </p:spTree>
    <p:extLst>
      <p:ext uri="{BB962C8B-B14F-4D97-AF65-F5344CB8AC3E}">
        <p14:creationId xmlns:p14="http://schemas.microsoft.com/office/powerpoint/2010/main" val="3995925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7AA21-09B4-40B1-891C-730DE4F2DAC3}"/>
              </a:ext>
            </a:extLst>
          </p:cNvPr>
          <p:cNvSpPr>
            <a:spLocks noGrp="1"/>
          </p:cNvSpPr>
          <p:nvPr>
            <p:ph type="title"/>
          </p:nvPr>
        </p:nvSpPr>
        <p:spPr/>
        <p:txBody>
          <a:bodyPr/>
          <a:lstStyle/>
          <a:p>
            <a:pPr algn="ctr"/>
            <a:r>
              <a:rPr lang="en-IN" b="1" u="sng" dirty="0"/>
              <a:t>SAMPLE INPUTS</a:t>
            </a:r>
          </a:p>
        </p:txBody>
      </p:sp>
      <p:pic>
        <p:nvPicPr>
          <p:cNvPr id="1031" name="Picture 35">
            <a:extLst>
              <a:ext uri="{FF2B5EF4-FFF2-40B4-BE49-F238E27FC236}">
                <a16:creationId xmlns:a16="http://schemas.microsoft.com/office/drawing/2014/main" id="{5BF8F5B9-3582-46CB-A6D8-19B373B7AD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209" y="2171700"/>
            <a:ext cx="2967791" cy="29029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34">
            <a:extLst>
              <a:ext uri="{FF2B5EF4-FFF2-40B4-BE49-F238E27FC236}">
                <a16:creationId xmlns:a16="http://schemas.microsoft.com/office/drawing/2014/main" id="{F0017DAA-6831-4081-9F26-02D5636557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1525" y="2171700"/>
            <a:ext cx="2968075" cy="290298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8">
            <a:extLst>
              <a:ext uri="{FF2B5EF4-FFF2-40B4-BE49-F238E27FC236}">
                <a16:creationId xmlns:a16="http://schemas.microsoft.com/office/drawing/2014/main" id="{F614855C-7E3F-43B8-9E55-A4D44398561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9">
            <a:extLst>
              <a:ext uri="{FF2B5EF4-FFF2-40B4-BE49-F238E27FC236}">
                <a16:creationId xmlns:a16="http://schemas.microsoft.com/office/drawing/2014/main" id="{F5CDCA11-5677-4ED8-8A11-F67E7E3BE4D0}"/>
              </a:ext>
            </a:extLst>
          </p:cNvPr>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         </a:t>
            </a:r>
            <a:endParaRPr kumimoji="0" lang="en-US" altLang="zh-TW" sz="1800" b="0" i="0" u="none" strike="noStrike" cap="none" normalizeH="0" baseline="0">
              <a:ln>
                <a:noFill/>
              </a:ln>
              <a:solidFill>
                <a:schemeClr val="tx1"/>
              </a:solidFill>
              <a:effectLst/>
              <a:latin typeface="Arial" panose="020B0604020202020204" pitchFamily="34" charset="0"/>
            </a:endParaRPr>
          </a:p>
        </p:txBody>
      </p:sp>
      <p:sp>
        <p:nvSpPr>
          <p:cNvPr id="14" name="Rectangle 10">
            <a:extLst>
              <a:ext uri="{FF2B5EF4-FFF2-40B4-BE49-F238E27FC236}">
                <a16:creationId xmlns:a16="http://schemas.microsoft.com/office/drawing/2014/main" id="{4F463DEB-ED0C-44D4-96A7-E6E0F16B0D5F}"/>
              </a:ext>
            </a:extLst>
          </p:cNvPr>
          <p:cNvSpPr>
            <a:spLocks noChangeArrowheads="1"/>
          </p:cNvSpPr>
          <p:nvPr/>
        </p:nvSpPr>
        <p:spPr bwMode="auto">
          <a:xfrm>
            <a:off x="3561347" y="5627971"/>
            <a:ext cx="27417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1" u="none" strike="noStrike" cap="none" normalizeH="0" baseline="0" dirty="0">
                <a:ln>
                  <a:noFill/>
                </a:ln>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Gunshot Sounds as Input</a:t>
            </a:r>
            <a:endParaRPr kumimoji="0" lang="en-US" altLang="zh-TW"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1026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36">
            <a:extLst>
              <a:ext uri="{FF2B5EF4-FFF2-40B4-BE49-F238E27FC236}">
                <a16:creationId xmlns:a16="http://schemas.microsoft.com/office/drawing/2014/main" id="{FB5A9A8E-5B18-4FC1-BB70-FF98C6829E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591" y="514708"/>
            <a:ext cx="2276475" cy="22193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37">
            <a:extLst>
              <a:ext uri="{FF2B5EF4-FFF2-40B4-BE49-F238E27FC236}">
                <a16:creationId xmlns:a16="http://schemas.microsoft.com/office/drawing/2014/main" id="{D05C450A-45BF-4480-9379-1A997F590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7537" y="514707"/>
            <a:ext cx="2276474" cy="221931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8">
            <a:extLst>
              <a:ext uri="{FF2B5EF4-FFF2-40B4-BE49-F238E27FC236}">
                <a16:creationId xmlns:a16="http://schemas.microsoft.com/office/drawing/2014/main" id="{0274DEB7-E9F0-4522-8A92-A591EC02ED91}"/>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9">
            <a:extLst>
              <a:ext uri="{FF2B5EF4-FFF2-40B4-BE49-F238E27FC236}">
                <a16:creationId xmlns:a16="http://schemas.microsoft.com/office/drawing/2014/main" id="{8997D6FB-1CFC-43EB-9B6B-8944AD615418}"/>
              </a:ext>
            </a:extLst>
          </p:cNvPr>
          <p:cNvSpPr>
            <a:spLocks noChangeArrowheads="1"/>
          </p:cNvSpPr>
          <p:nvPr/>
        </p:nvSpPr>
        <p:spPr bwMode="auto">
          <a:xfrm>
            <a:off x="0" y="2828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         </a:t>
            </a:r>
            <a:endParaRPr kumimoji="0" lang="en-US" altLang="zh-TW" sz="1800" b="0" i="0" u="none" strike="noStrike" cap="none" normalizeH="0" baseline="0">
              <a:ln>
                <a:noFill/>
              </a:ln>
              <a:solidFill>
                <a:schemeClr val="tx1"/>
              </a:solidFill>
              <a:effectLst/>
              <a:latin typeface="Arial" panose="020B0604020202020204" pitchFamily="34" charset="0"/>
            </a:endParaRPr>
          </a:p>
        </p:txBody>
      </p:sp>
      <p:sp>
        <p:nvSpPr>
          <p:cNvPr id="9" name="Rectangle 10">
            <a:extLst>
              <a:ext uri="{FF2B5EF4-FFF2-40B4-BE49-F238E27FC236}">
                <a16:creationId xmlns:a16="http://schemas.microsoft.com/office/drawing/2014/main" id="{D340DB06-D024-45B9-989C-66B50775B268}"/>
              </a:ext>
            </a:extLst>
          </p:cNvPr>
          <p:cNvSpPr>
            <a:spLocks noChangeArrowheads="1"/>
          </p:cNvSpPr>
          <p:nvPr/>
        </p:nvSpPr>
        <p:spPr bwMode="auto">
          <a:xfrm>
            <a:off x="3289687" y="3010686"/>
            <a:ext cx="33988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1" u="none" strike="noStrike" cap="none" normalizeH="0" baseline="0" dirty="0">
                <a:ln>
                  <a:noFill/>
                </a:ln>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Environmental Sounds as Input</a:t>
            </a:r>
            <a:endParaRPr kumimoji="0" lang="en-US" altLang="zh-TW" sz="2000" b="0" i="0" u="none" strike="noStrike" cap="none" normalizeH="0" baseline="0" dirty="0">
              <a:ln>
                <a:noFill/>
              </a:ln>
              <a:solidFill>
                <a:schemeClr val="tx1"/>
              </a:solidFill>
              <a:effectLst/>
              <a:latin typeface="Arial" panose="020B0604020202020204" pitchFamily="34" charset="0"/>
            </a:endParaRPr>
          </a:p>
        </p:txBody>
      </p:sp>
      <p:pic>
        <p:nvPicPr>
          <p:cNvPr id="2060" name="Picture 58">
            <a:extLst>
              <a:ext uri="{FF2B5EF4-FFF2-40B4-BE49-F238E27FC236}">
                <a16:creationId xmlns:a16="http://schemas.microsoft.com/office/drawing/2014/main" id="{08AFD0BB-8E6F-4237-8CF3-4DC01A5156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591" y="3710776"/>
            <a:ext cx="2276475" cy="2219325"/>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59">
            <a:extLst>
              <a:ext uri="{FF2B5EF4-FFF2-40B4-BE49-F238E27FC236}">
                <a16:creationId xmlns:a16="http://schemas.microsoft.com/office/drawing/2014/main" id="{908A86CC-2E2C-4DBF-B2AB-A20E8836AF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0874" y="3710776"/>
            <a:ext cx="2209800" cy="21526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3">
            <a:extLst>
              <a:ext uri="{FF2B5EF4-FFF2-40B4-BE49-F238E27FC236}">
                <a16:creationId xmlns:a16="http://schemas.microsoft.com/office/drawing/2014/main" id="{4FEF9359-EF3A-4F84-A50D-127D48257288}"/>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14">
            <a:extLst>
              <a:ext uri="{FF2B5EF4-FFF2-40B4-BE49-F238E27FC236}">
                <a16:creationId xmlns:a16="http://schemas.microsoft.com/office/drawing/2014/main" id="{0B12B987-ACFF-457E-BA73-1F968E501102}"/>
              </a:ext>
            </a:extLst>
          </p:cNvPr>
          <p:cNvSpPr>
            <a:spLocks noChangeArrowheads="1"/>
          </p:cNvSpPr>
          <p:nvPr/>
        </p:nvSpPr>
        <p:spPr bwMode="auto">
          <a:xfrm>
            <a:off x="0" y="2828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         </a:t>
            </a:r>
            <a:endParaRPr kumimoji="0" lang="en-US" altLang="zh-TW" sz="1800" b="0" i="0" u="none" strike="noStrike" cap="none" normalizeH="0" baseline="0">
              <a:ln>
                <a:noFill/>
              </a:ln>
              <a:solidFill>
                <a:schemeClr val="tx1"/>
              </a:solidFill>
              <a:effectLst/>
              <a:latin typeface="Arial" panose="020B0604020202020204" pitchFamily="34" charset="0"/>
            </a:endParaRPr>
          </a:p>
        </p:txBody>
      </p:sp>
      <p:sp>
        <p:nvSpPr>
          <p:cNvPr id="12" name="Rectangle 15">
            <a:extLst>
              <a:ext uri="{FF2B5EF4-FFF2-40B4-BE49-F238E27FC236}">
                <a16:creationId xmlns:a16="http://schemas.microsoft.com/office/drawing/2014/main" id="{8B7BFD2A-5990-46E2-AA72-D345467452C3}"/>
              </a:ext>
            </a:extLst>
          </p:cNvPr>
          <p:cNvSpPr>
            <a:spLocks noChangeArrowheads="1"/>
          </p:cNvSpPr>
          <p:nvPr/>
        </p:nvSpPr>
        <p:spPr bwMode="auto">
          <a:xfrm>
            <a:off x="0" y="4981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Rectangle 10">
            <a:extLst>
              <a:ext uri="{FF2B5EF4-FFF2-40B4-BE49-F238E27FC236}">
                <a16:creationId xmlns:a16="http://schemas.microsoft.com/office/drawing/2014/main" id="{3D192283-E4B8-43BA-9606-7B3C835C8FFC}"/>
              </a:ext>
            </a:extLst>
          </p:cNvPr>
          <p:cNvSpPr>
            <a:spLocks noChangeArrowheads="1"/>
          </p:cNvSpPr>
          <p:nvPr/>
        </p:nvSpPr>
        <p:spPr bwMode="auto">
          <a:xfrm>
            <a:off x="3927809" y="6104296"/>
            <a:ext cx="22829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1" u="none" strike="noStrike" cap="none" normalizeH="0" baseline="0" dirty="0" err="1">
                <a:ln>
                  <a:noFill/>
                </a:ln>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Colour</a:t>
            </a:r>
            <a:r>
              <a:rPr kumimoji="0" lang="en-US" altLang="zh-TW" sz="2000" b="0" i="1" u="none" strike="noStrike" cap="none" normalizeH="0" baseline="0" dirty="0">
                <a:ln>
                  <a:noFill/>
                </a:ln>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 Highlighting</a:t>
            </a:r>
            <a:endParaRPr kumimoji="0" lang="en-US" altLang="zh-TW"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5595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137502-0437-4C8A-B060-44BA58886CFC}"/>
              </a:ext>
            </a:extLst>
          </p:cNvPr>
          <p:cNvPicPr/>
          <p:nvPr/>
        </p:nvPicPr>
        <p:blipFill>
          <a:blip r:embed="rId2">
            <a:extLst>
              <a:ext uri="{28A0092B-C50C-407E-A947-70E740481C1C}">
                <a14:useLocalDpi xmlns:a14="http://schemas.microsoft.com/office/drawing/2010/main" val="0"/>
              </a:ext>
            </a:extLst>
          </a:blip>
          <a:stretch>
            <a:fillRect/>
          </a:stretch>
        </p:blipFill>
        <p:spPr>
          <a:xfrm>
            <a:off x="2295675" y="252412"/>
            <a:ext cx="5434965" cy="6353175"/>
          </a:xfrm>
          <a:prstGeom prst="rect">
            <a:avLst/>
          </a:prstGeom>
        </p:spPr>
      </p:pic>
    </p:spTree>
    <p:extLst>
      <p:ext uri="{BB962C8B-B14F-4D97-AF65-F5344CB8AC3E}">
        <p14:creationId xmlns:p14="http://schemas.microsoft.com/office/powerpoint/2010/main" val="1443076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5532-4C29-46F8-A5F7-A376E671AE0C}"/>
              </a:ext>
            </a:extLst>
          </p:cNvPr>
          <p:cNvSpPr>
            <a:spLocks noGrp="1"/>
          </p:cNvSpPr>
          <p:nvPr>
            <p:ph type="title"/>
          </p:nvPr>
        </p:nvSpPr>
        <p:spPr/>
        <p:txBody>
          <a:bodyPr/>
          <a:lstStyle/>
          <a:p>
            <a:pPr algn="ctr"/>
            <a:r>
              <a:rPr lang="en-IN" b="1" u="sng" dirty="0"/>
              <a:t>OUTPUTS AND DISCUSSION</a:t>
            </a:r>
          </a:p>
        </p:txBody>
      </p:sp>
      <p:sp>
        <p:nvSpPr>
          <p:cNvPr id="3" name="Content Placeholder 2">
            <a:extLst>
              <a:ext uri="{FF2B5EF4-FFF2-40B4-BE49-F238E27FC236}">
                <a16:creationId xmlns:a16="http://schemas.microsoft.com/office/drawing/2014/main" id="{F52F4D02-83D9-4904-B2E6-54F8CA34D3F9}"/>
              </a:ext>
            </a:extLst>
          </p:cNvPr>
          <p:cNvSpPr>
            <a:spLocks noGrp="1"/>
          </p:cNvSpPr>
          <p:nvPr>
            <p:ph idx="1"/>
          </p:nvPr>
        </p:nvSpPr>
        <p:spPr>
          <a:xfrm>
            <a:off x="971550" y="1957137"/>
            <a:ext cx="7200900" cy="3581400"/>
          </a:xfrm>
        </p:spPr>
        <p:txBody>
          <a:bodyPr/>
          <a:lstStyle/>
          <a:p>
            <a:r>
              <a:rPr lang="en-IN" b="1" dirty="0"/>
              <a:t>LEARNING RATE GRAPH</a:t>
            </a:r>
          </a:p>
        </p:txBody>
      </p:sp>
      <p:pic>
        <p:nvPicPr>
          <p:cNvPr id="4" name="Picture 3">
            <a:extLst>
              <a:ext uri="{FF2B5EF4-FFF2-40B4-BE49-F238E27FC236}">
                <a16:creationId xmlns:a16="http://schemas.microsoft.com/office/drawing/2014/main" id="{2FE46268-53BD-4A24-83EF-DECE5539FA58}"/>
              </a:ext>
            </a:extLst>
          </p:cNvPr>
          <p:cNvPicPr/>
          <p:nvPr/>
        </p:nvPicPr>
        <p:blipFill>
          <a:blip r:embed="rId2">
            <a:extLst>
              <a:ext uri="{28A0092B-C50C-407E-A947-70E740481C1C}">
                <a14:useLocalDpi xmlns:a14="http://schemas.microsoft.com/office/drawing/2010/main" val="0"/>
              </a:ext>
            </a:extLst>
          </a:blip>
          <a:stretch>
            <a:fillRect/>
          </a:stretch>
        </p:blipFill>
        <p:spPr>
          <a:xfrm>
            <a:off x="2638927" y="3019926"/>
            <a:ext cx="4798996" cy="3309486"/>
          </a:xfrm>
          <a:prstGeom prst="rect">
            <a:avLst/>
          </a:prstGeom>
        </p:spPr>
      </p:pic>
    </p:spTree>
    <p:extLst>
      <p:ext uri="{BB962C8B-B14F-4D97-AF65-F5344CB8AC3E}">
        <p14:creationId xmlns:p14="http://schemas.microsoft.com/office/powerpoint/2010/main" val="3230533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602C5-CA75-4E82-91D5-F55AD29F0BF5}"/>
              </a:ext>
            </a:extLst>
          </p:cNvPr>
          <p:cNvSpPr>
            <a:spLocks noGrp="1"/>
          </p:cNvSpPr>
          <p:nvPr>
            <p:ph type="title"/>
          </p:nvPr>
        </p:nvSpPr>
        <p:spPr>
          <a:xfrm>
            <a:off x="1163052" y="385011"/>
            <a:ext cx="7200900" cy="1485900"/>
          </a:xfrm>
        </p:spPr>
        <p:txBody>
          <a:bodyPr/>
          <a:lstStyle/>
          <a:p>
            <a:pPr algn="ctr"/>
            <a:r>
              <a:rPr lang="en-IN" b="1" u="sng" dirty="0"/>
              <a:t>STATISTICS</a:t>
            </a:r>
          </a:p>
        </p:txBody>
      </p:sp>
      <p:sp>
        <p:nvSpPr>
          <p:cNvPr id="3" name="Content Placeholder 2">
            <a:extLst>
              <a:ext uri="{FF2B5EF4-FFF2-40B4-BE49-F238E27FC236}">
                <a16:creationId xmlns:a16="http://schemas.microsoft.com/office/drawing/2014/main" id="{12A9D1C7-6079-4347-B7E7-9B366B717AAA}"/>
              </a:ext>
            </a:extLst>
          </p:cNvPr>
          <p:cNvSpPr>
            <a:spLocks noGrp="1"/>
          </p:cNvSpPr>
          <p:nvPr>
            <p:ph idx="1"/>
          </p:nvPr>
        </p:nvSpPr>
        <p:spPr>
          <a:xfrm>
            <a:off x="603583" y="1523999"/>
            <a:ext cx="5364079" cy="5213685"/>
          </a:xfrm>
        </p:spPr>
        <p:txBody>
          <a:bodyPr>
            <a:noAutofit/>
          </a:bodyPr>
          <a:lstStyle/>
          <a:p>
            <a:pPr algn="just">
              <a:lnSpc>
                <a:spcPct val="170000"/>
              </a:lnSpc>
            </a:pPr>
            <a:r>
              <a:rPr lang="en-IN" sz="1800" dirty="0"/>
              <a:t>A just released study has found that India has the distinction of having the third highest number of gun-related deaths out of 195 countries surveyed.</a:t>
            </a:r>
          </a:p>
          <a:p>
            <a:pPr algn="just">
              <a:lnSpc>
                <a:spcPct val="170000"/>
              </a:lnSpc>
            </a:pPr>
            <a:r>
              <a:rPr lang="en-IN" sz="1800" dirty="0"/>
              <a:t>The absolute number of firearm deaths were 22,500 in 1990, which went up to 26,500 in 2016. </a:t>
            </a:r>
          </a:p>
          <a:p>
            <a:pPr algn="just">
              <a:lnSpc>
                <a:spcPct val="170000"/>
              </a:lnSpc>
            </a:pPr>
            <a:r>
              <a:rPr lang="en-IN" sz="1800" dirty="0"/>
              <a:t>Studies 251,000 people died globally from firearm injuries in 2016, compared with 209,000 deaths in 1990".</a:t>
            </a:r>
          </a:p>
        </p:txBody>
      </p:sp>
      <p:pic>
        <p:nvPicPr>
          <p:cNvPr id="1034" name="Picture 10" descr="Image result for gun deaths png">
            <a:extLst>
              <a:ext uri="{FF2B5EF4-FFF2-40B4-BE49-F238E27FC236}">
                <a16:creationId xmlns:a16="http://schemas.microsoft.com/office/drawing/2014/main" id="{C3112E5B-3141-43FF-AC7B-2E13818BB5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9938" y="1435767"/>
            <a:ext cx="2647178" cy="3639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000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DA4A88-3CC7-47D7-B16F-B558324329DA}"/>
              </a:ext>
            </a:extLst>
          </p:cNvPr>
          <p:cNvPicPr/>
          <p:nvPr/>
        </p:nvPicPr>
        <p:blipFill>
          <a:blip r:embed="rId2">
            <a:extLst>
              <a:ext uri="{28A0092B-C50C-407E-A947-70E740481C1C}">
                <a14:useLocalDpi xmlns:a14="http://schemas.microsoft.com/office/drawing/2010/main" val="0"/>
              </a:ext>
            </a:extLst>
          </a:blip>
          <a:stretch>
            <a:fillRect/>
          </a:stretch>
        </p:blipFill>
        <p:spPr>
          <a:xfrm>
            <a:off x="2013287" y="3692393"/>
            <a:ext cx="5357929" cy="1716506"/>
          </a:xfrm>
          <a:prstGeom prst="rect">
            <a:avLst/>
          </a:prstGeom>
        </p:spPr>
      </p:pic>
      <p:sp>
        <p:nvSpPr>
          <p:cNvPr id="2" name="Title 1">
            <a:extLst>
              <a:ext uri="{FF2B5EF4-FFF2-40B4-BE49-F238E27FC236}">
                <a16:creationId xmlns:a16="http://schemas.microsoft.com/office/drawing/2014/main" id="{1E09A80C-9876-49E3-B785-36A988D7AE1A}"/>
              </a:ext>
            </a:extLst>
          </p:cNvPr>
          <p:cNvSpPr>
            <a:spLocks noGrp="1"/>
          </p:cNvSpPr>
          <p:nvPr>
            <p:ph type="title"/>
          </p:nvPr>
        </p:nvSpPr>
        <p:spPr/>
        <p:txBody>
          <a:bodyPr/>
          <a:lstStyle/>
          <a:p>
            <a:pPr algn="ctr"/>
            <a:r>
              <a:rPr lang="en-IN" b="1" u="sng" dirty="0"/>
              <a:t>EPOCH VARIANCE</a:t>
            </a:r>
          </a:p>
        </p:txBody>
      </p:sp>
      <p:pic>
        <p:nvPicPr>
          <p:cNvPr id="4" name="Picture 3">
            <a:extLst>
              <a:ext uri="{FF2B5EF4-FFF2-40B4-BE49-F238E27FC236}">
                <a16:creationId xmlns:a16="http://schemas.microsoft.com/office/drawing/2014/main" id="{9B679F0C-6340-43D2-ADE2-6FF134E27FBB}"/>
              </a:ext>
            </a:extLst>
          </p:cNvPr>
          <p:cNvPicPr/>
          <p:nvPr/>
        </p:nvPicPr>
        <p:blipFill>
          <a:blip r:embed="rId3">
            <a:extLst>
              <a:ext uri="{28A0092B-C50C-407E-A947-70E740481C1C}">
                <a14:useLocalDpi xmlns:a14="http://schemas.microsoft.com/office/drawing/2010/main" val="0"/>
              </a:ext>
            </a:extLst>
          </a:blip>
          <a:stretch>
            <a:fillRect/>
          </a:stretch>
        </p:blipFill>
        <p:spPr>
          <a:xfrm>
            <a:off x="2013287" y="1726781"/>
            <a:ext cx="5357929" cy="2443915"/>
          </a:xfrm>
          <a:prstGeom prst="rect">
            <a:avLst/>
          </a:prstGeom>
        </p:spPr>
      </p:pic>
      <p:sp>
        <p:nvSpPr>
          <p:cNvPr id="7" name="Rectangle 10">
            <a:extLst>
              <a:ext uri="{FF2B5EF4-FFF2-40B4-BE49-F238E27FC236}">
                <a16:creationId xmlns:a16="http://schemas.microsoft.com/office/drawing/2014/main" id="{824E096A-A64E-4920-A728-49D16EB056F9}"/>
              </a:ext>
            </a:extLst>
          </p:cNvPr>
          <p:cNvSpPr>
            <a:spLocks noChangeArrowheads="1"/>
          </p:cNvSpPr>
          <p:nvPr/>
        </p:nvSpPr>
        <p:spPr bwMode="auto">
          <a:xfrm>
            <a:off x="3643944" y="5691389"/>
            <a:ext cx="19704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1" u="none" strike="noStrike" cap="none" normalizeH="0" baseline="0" dirty="0">
                <a:ln>
                  <a:noFill/>
                </a:ln>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Beginning Stages</a:t>
            </a:r>
            <a:endParaRPr kumimoji="0" lang="en-US" altLang="zh-TW"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3443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D2C7CD-A990-44E1-8319-6E0AC5C49B84}"/>
              </a:ext>
            </a:extLst>
          </p:cNvPr>
          <p:cNvPicPr/>
          <p:nvPr/>
        </p:nvPicPr>
        <p:blipFill>
          <a:blip r:embed="rId2">
            <a:extLst>
              <a:ext uri="{28A0092B-C50C-407E-A947-70E740481C1C}">
                <a14:useLocalDpi xmlns:a14="http://schemas.microsoft.com/office/drawing/2010/main" val="0"/>
              </a:ext>
            </a:extLst>
          </a:blip>
          <a:stretch>
            <a:fillRect/>
          </a:stretch>
        </p:blipFill>
        <p:spPr>
          <a:xfrm>
            <a:off x="2257658" y="634414"/>
            <a:ext cx="5258068" cy="2252162"/>
          </a:xfrm>
          <a:prstGeom prst="rect">
            <a:avLst/>
          </a:prstGeom>
        </p:spPr>
      </p:pic>
      <p:pic>
        <p:nvPicPr>
          <p:cNvPr id="5" name="Picture 4">
            <a:extLst>
              <a:ext uri="{FF2B5EF4-FFF2-40B4-BE49-F238E27FC236}">
                <a16:creationId xmlns:a16="http://schemas.microsoft.com/office/drawing/2014/main" id="{BE5037B2-0AE2-4EC3-A573-92736DA73132}"/>
              </a:ext>
            </a:extLst>
          </p:cNvPr>
          <p:cNvPicPr/>
          <p:nvPr/>
        </p:nvPicPr>
        <p:blipFill>
          <a:blip r:embed="rId3">
            <a:extLst>
              <a:ext uri="{28A0092B-C50C-407E-A947-70E740481C1C}">
                <a14:useLocalDpi xmlns:a14="http://schemas.microsoft.com/office/drawing/2010/main" val="0"/>
              </a:ext>
            </a:extLst>
          </a:blip>
          <a:stretch>
            <a:fillRect/>
          </a:stretch>
        </p:blipFill>
        <p:spPr>
          <a:xfrm>
            <a:off x="2257659" y="3777915"/>
            <a:ext cx="5258068" cy="1677026"/>
          </a:xfrm>
          <a:prstGeom prst="rect">
            <a:avLst/>
          </a:prstGeom>
        </p:spPr>
      </p:pic>
      <p:sp>
        <p:nvSpPr>
          <p:cNvPr id="6" name="Rectangle 10">
            <a:extLst>
              <a:ext uri="{FF2B5EF4-FFF2-40B4-BE49-F238E27FC236}">
                <a16:creationId xmlns:a16="http://schemas.microsoft.com/office/drawing/2014/main" id="{C96BCD94-F4D7-483E-A275-B1A3A9EE171D}"/>
              </a:ext>
            </a:extLst>
          </p:cNvPr>
          <p:cNvSpPr>
            <a:spLocks noChangeArrowheads="1"/>
          </p:cNvSpPr>
          <p:nvPr/>
        </p:nvSpPr>
        <p:spPr bwMode="auto">
          <a:xfrm>
            <a:off x="3885848" y="3010686"/>
            <a:ext cx="22065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1" u="none" strike="noStrike" cap="none" normalizeH="0" baseline="0" dirty="0">
                <a:ln>
                  <a:noFill/>
                </a:ln>
                <a:solidFill>
                  <a:schemeClr val="tx1"/>
                </a:solidFill>
                <a:effectLst/>
                <a:latin typeface="Times New Roman" panose="02020603050405020304" pitchFamily="18" charset="0"/>
                <a:ea typeface="PMingLiU" panose="02020500000000000000" pitchFamily="18" charset="-120"/>
                <a:cs typeface="Times New Roman" panose="02020603050405020304" pitchFamily="18" charset="0"/>
              </a:rPr>
              <a:t>End Stage Variance</a:t>
            </a:r>
            <a:endParaRPr kumimoji="0" lang="en-US" altLang="zh-TW" sz="2000" b="0" i="0" u="none" strike="noStrike" cap="none" normalizeH="0" baseline="0" dirty="0">
              <a:ln>
                <a:noFill/>
              </a:ln>
              <a:solidFill>
                <a:schemeClr val="tx1"/>
              </a:solidFill>
              <a:effectLst/>
              <a:latin typeface="Arial" panose="020B0604020202020204" pitchFamily="34" charset="0"/>
            </a:endParaRPr>
          </a:p>
        </p:txBody>
      </p:sp>
      <p:sp>
        <p:nvSpPr>
          <p:cNvPr id="7" name="Rectangle 10">
            <a:extLst>
              <a:ext uri="{FF2B5EF4-FFF2-40B4-BE49-F238E27FC236}">
                <a16:creationId xmlns:a16="http://schemas.microsoft.com/office/drawing/2014/main" id="{5FF1E766-EAC3-490B-BB67-FC233AC42AC4}"/>
              </a:ext>
            </a:extLst>
          </p:cNvPr>
          <p:cNvSpPr>
            <a:spLocks noChangeArrowheads="1"/>
          </p:cNvSpPr>
          <p:nvPr/>
        </p:nvSpPr>
        <p:spPr bwMode="auto">
          <a:xfrm>
            <a:off x="3975813" y="5622005"/>
            <a:ext cx="22832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Maximum Accuracy</a:t>
            </a:r>
          </a:p>
        </p:txBody>
      </p:sp>
    </p:spTree>
    <p:extLst>
      <p:ext uri="{BB962C8B-B14F-4D97-AF65-F5344CB8AC3E}">
        <p14:creationId xmlns:p14="http://schemas.microsoft.com/office/powerpoint/2010/main" val="2561219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11D36-EFC4-4595-AA38-7B447171D240}"/>
              </a:ext>
            </a:extLst>
          </p:cNvPr>
          <p:cNvSpPr>
            <a:spLocks noGrp="1"/>
          </p:cNvSpPr>
          <p:nvPr>
            <p:ph type="title"/>
          </p:nvPr>
        </p:nvSpPr>
        <p:spPr/>
        <p:txBody>
          <a:bodyPr/>
          <a:lstStyle/>
          <a:p>
            <a:pPr algn="ctr"/>
            <a:r>
              <a:rPr lang="en-IN" b="1" u="sng" dirty="0"/>
              <a:t>CONFUSION MATRIX</a:t>
            </a:r>
          </a:p>
        </p:txBody>
      </p:sp>
      <p:pic>
        <p:nvPicPr>
          <p:cNvPr id="4" name="Picture 3">
            <a:extLst>
              <a:ext uri="{FF2B5EF4-FFF2-40B4-BE49-F238E27FC236}">
                <a16:creationId xmlns:a16="http://schemas.microsoft.com/office/drawing/2014/main" id="{E497C6D5-3F78-4199-8820-93C765C25A38}"/>
              </a:ext>
            </a:extLst>
          </p:cNvPr>
          <p:cNvPicPr/>
          <p:nvPr/>
        </p:nvPicPr>
        <p:blipFill rotWithShape="1">
          <a:blip r:embed="rId2">
            <a:extLst>
              <a:ext uri="{28A0092B-C50C-407E-A947-70E740481C1C}">
                <a14:useLocalDpi xmlns:a14="http://schemas.microsoft.com/office/drawing/2010/main" val="0"/>
              </a:ext>
            </a:extLst>
          </a:blip>
          <a:srcRect b="4053"/>
          <a:stretch/>
        </p:blipFill>
        <p:spPr bwMode="auto">
          <a:xfrm>
            <a:off x="2363261" y="1828297"/>
            <a:ext cx="4417478" cy="401904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660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E7E6A-5A9E-4A27-AE81-8C6F18CB6846}"/>
              </a:ext>
            </a:extLst>
          </p:cNvPr>
          <p:cNvSpPr>
            <a:spLocks noGrp="1"/>
          </p:cNvSpPr>
          <p:nvPr>
            <p:ph type="title"/>
          </p:nvPr>
        </p:nvSpPr>
        <p:spPr/>
        <p:txBody>
          <a:bodyPr/>
          <a:lstStyle/>
          <a:p>
            <a:pPr algn="ctr"/>
            <a:r>
              <a:rPr lang="en-IN" b="1" u="sng" dirty="0"/>
              <a:t>FUTURE WORK</a:t>
            </a:r>
          </a:p>
        </p:txBody>
      </p:sp>
      <p:sp>
        <p:nvSpPr>
          <p:cNvPr id="3" name="Content Placeholder 2">
            <a:extLst>
              <a:ext uri="{FF2B5EF4-FFF2-40B4-BE49-F238E27FC236}">
                <a16:creationId xmlns:a16="http://schemas.microsoft.com/office/drawing/2014/main" id="{7C4E15A6-3100-4A90-A938-477C04930F57}"/>
              </a:ext>
            </a:extLst>
          </p:cNvPr>
          <p:cNvSpPr>
            <a:spLocks noGrp="1"/>
          </p:cNvSpPr>
          <p:nvPr>
            <p:ph idx="1"/>
          </p:nvPr>
        </p:nvSpPr>
        <p:spPr/>
        <p:txBody>
          <a:bodyPr>
            <a:normAutofit/>
          </a:bodyPr>
          <a:lstStyle/>
          <a:p>
            <a:pPr algn="just">
              <a:lnSpc>
                <a:spcPct val="150000"/>
              </a:lnSpc>
            </a:pPr>
            <a:r>
              <a:rPr lang="en-US" sz="1800" dirty="0"/>
              <a:t>We plan on including other audio phrase detection which is commonly used during a crime scene like ‘Help’, ‘Catch’, ‘Gun’, and ‘Ambulance’ etc., to further spread the scope of the project beyond the current capabilities and to increase the model accuracy even higher and test under practical situations. </a:t>
            </a:r>
            <a:endParaRPr lang="en-IN" sz="1800" dirty="0"/>
          </a:p>
          <a:p>
            <a:pPr algn="just">
              <a:lnSpc>
                <a:spcPct val="150000"/>
              </a:lnSpc>
            </a:pPr>
            <a:endParaRPr lang="en-IN" sz="1800" dirty="0"/>
          </a:p>
        </p:txBody>
      </p:sp>
    </p:spTree>
    <p:extLst>
      <p:ext uri="{BB962C8B-B14F-4D97-AF65-F5344CB8AC3E}">
        <p14:creationId xmlns:p14="http://schemas.microsoft.com/office/powerpoint/2010/main" val="885950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40A9-7386-441A-8D91-6E5EE4FFC7A5}"/>
              </a:ext>
            </a:extLst>
          </p:cNvPr>
          <p:cNvSpPr>
            <a:spLocks noGrp="1"/>
          </p:cNvSpPr>
          <p:nvPr>
            <p:ph type="title"/>
          </p:nvPr>
        </p:nvSpPr>
        <p:spPr>
          <a:xfrm>
            <a:off x="1277353" y="2819400"/>
            <a:ext cx="7200900" cy="1485900"/>
          </a:xfrm>
        </p:spPr>
        <p:txBody>
          <a:bodyPr/>
          <a:lstStyle/>
          <a:p>
            <a:pPr algn="ctr"/>
            <a:r>
              <a:rPr lang="en-IN" b="1" u="sng" dirty="0"/>
              <a:t>THANK YOU</a:t>
            </a:r>
          </a:p>
        </p:txBody>
      </p:sp>
    </p:spTree>
    <p:extLst>
      <p:ext uri="{BB962C8B-B14F-4D97-AF65-F5344CB8AC3E}">
        <p14:creationId xmlns:p14="http://schemas.microsoft.com/office/powerpoint/2010/main" val="4130090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gun deaths india">
            <a:extLst>
              <a:ext uri="{FF2B5EF4-FFF2-40B4-BE49-F238E27FC236}">
                <a16:creationId xmlns:a16="http://schemas.microsoft.com/office/drawing/2014/main" id="{FDA43AB3-171C-44D5-A7E7-02BAC3A96B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37" y="1114925"/>
            <a:ext cx="3932448" cy="478054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gun deaths india">
            <a:extLst>
              <a:ext uri="{FF2B5EF4-FFF2-40B4-BE49-F238E27FC236}">
                <a16:creationId xmlns:a16="http://schemas.microsoft.com/office/drawing/2014/main" id="{903C2172-B60F-4EC9-8DFC-599BDCBA9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0241" y="1114925"/>
            <a:ext cx="3688748" cy="4780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917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EEE34-664F-4E61-8290-4E3D2C0F6576}"/>
              </a:ext>
            </a:extLst>
          </p:cNvPr>
          <p:cNvSpPr>
            <a:spLocks noGrp="1"/>
          </p:cNvSpPr>
          <p:nvPr>
            <p:ph type="title"/>
          </p:nvPr>
        </p:nvSpPr>
        <p:spPr>
          <a:xfrm>
            <a:off x="971550" y="471236"/>
            <a:ext cx="7200900" cy="1485900"/>
          </a:xfrm>
        </p:spPr>
        <p:txBody>
          <a:bodyPr/>
          <a:lstStyle/>
          <a:p>
            <a:pPr algn="ctr"/>
            <a:r>
              <a:rPr lang="en-IN" b="1" u="sng" dirty="0"/>
              <a:t>PROJECT DESCRIPTION</a:t>
            </a:r>
          </a:p>
        </p:txBody>
      </p:sp>
      <p:sp>
        <p:nvSpPr>
          <p:cNvPr id="3" name="Content Placeholder 2">
            <a:extLst>
              <a:ext uri="{FF2B5EF4-FFF2-40B4-BE49-F238E27FC236}">
                <a16:creationId xmlns:a16="http://schemas.microsoft.com/office/drawing/2014/main" id="{589C08DC-EDD1-43BA-A076-0BFD69C66755}"/>
              </a:ext>
            </a:extLst>
          </p:cNvPr>
          <p:cNvSpPr>
            <a:spLocks noGrp="1"/>
          </p:cNvSpPr>
          <p:nvPr>
            <p:ph idx="1"/>
          </p:nvPr>
        </p:nvSpPr>
        <p:spPr>
          <a:xfrm>
            <a:off x="971550" y="1724525"/>
            <a:ext cx="5709987" cy="5133475"/>
          </a:xfrm>
        </p:spPr>
        <p:txBody>
          <a:bodyPr>
            <a:normAutofit fontScale="92500" lnSpcReduction="10000"/>
          </a:bodyPr>
          <a:lstStyle/>
          <a:p>
            <a:pPr algn="just">
              <a:lnSpc>
                <a:spcPct val="150000"/>
              </a:lnSpc>
            </a:pPr>
            <a:r>
              <a:rPr lang="en-IN" sz="1900" dirty="0"/>
              <a:t>This project is designed to be an addition to the currently available home and vehicle security systems specifically focused to reduce and prevent armed violence and provide immediate notification and support to the owners and the concerned legal authorities. </a:t>
            </a:r>
          </a:p>
          <a:p>
            <a:pPr algn="just">
              <a:lnSpc>
                <a:spcPct val="150000"/>
              </a:lnSpc>
            </a:pPr>
            <a:r>
              <a:rPr lang="en-IN" sz="1900" dirty="0"/>
              <a:t>The current status Quo indicates that there has been an increase in the crimes involving guns over the past few years. With domestically produced guns available through backdoor sellers, it becomes important to ensure preventive measures against such scenarios. </a:t>
            </a:r>
          </a:p>
          <a:p>
            <a:pPr>
              <a:lnSpc>
                <a:spcPct val="150000"/>
              </a:lnSpc>
            </a:pPr>
            <a:endParaRPr lang="en-IN" dirty="0"/>
          </a:p>
        </p:txBody>
      </p:sp>
      <p:pic>
        <p:nvPicPr>
          <p:cNvPr id="3076" name="Picture 4" descr="Image result for cnn vertical diagram">
            <a:extLst>
              <a:ext uri="{FF2B5EF4-FFF2-40B4-BE49-F238E27FC236}">
                <a16:creationId xmlns:a16="http://schemas.microsoft.com/office/drawing/2014/main" id="{16AAC811-4E4A-4030-9C8C-D681FD0550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1739"/>
          <a:stretch/>
        </p:blipFill>
        <p:spPr bwMode="auto">
          <a:xfrm>
            <a:off x="7063290" y="1138989"/>
            <a:ext cx="1631531" cy="5304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107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893C4D-30AD-4B63-958F-27BE6C548417}"/>
              </a:ext>
            </a:extLst>
          </p:cNvPr>
          <p:cNvSpPr>
            <a:spLocks noGrp="1"/>
          </p:cNvSpPr>
          <p:nvPr>
            <p:ph idx="1"/>
          </p:nvPr>
        </p:nvSpPr>
        <p:spPr>
          <a:xfrm>
            <a:off x="1028699" y="489283"/>
            <a:ext cx="7786437" cy="6168191"/>
          </a:xfrm>
        </p:spPr>
        <p:txBody>
          <a:bodyPr>
            <a:normAutofit lnSpcReduction="10000"/>
          </a:bodyPr>
          <a:lstStyle/>
          <a:p>
            <a:pPr algn="just">
              <a:lnSpc>
                <a:spcPct val="150000"/>
              </a:lnSpc>
            </a:pPr>
            <a:r>
              <a:rPr lang="en-IN" sz="1800" dirty="0"/>
              <a:t>Our project is a deep-learning based sound detection and classification system focused on detecting and isolating sounds of gunshot and gunfire from the other ambient environmental sounds. </a:t>
            </a:r>
          </a:p>
          <a:p>
            <a:pPr algn="just">
              <a:lnSpc>
                <a:spcPct val="150000"/>
              </a:lnSpc>
            </a:pPr>
            <a:r>
              <a:rPr lang="en-IN" sz="1800" dirty="0"/>
              <a:t>The sound model would consist of an image classifier which would take a sound sample spectrogram as an input and classify it among ambient and dangerous (gunfire) sounds. </a:t>
            </a:r>
          </a:p>
          <a:p>
            <a:pPr algn="just">
              <a:lnSpc>
                <a:spcPct val="150000"/>
              </a:lnSpc>
            </a:pPr>
            <a:r>
              <a:rPr lang="en-IN" sz="1800" dirty="0"/>
              <a:t>For any positive identification of a gunfire, the current location of the recording device would be sent to the pre-registered contacts and to the nearest police stations. </a:t>
            </a:r>
          </a:p>
          <a:p>
            <a:pPr algn="just">
              <a:lnSpc>
                <a:spcPct val="150000"/>
              </a:lnSpc>
            </a:pPr>
            <a:r>
              <a:rPr lang="en-IN" sz="1800" dirty="0"/>
              <a:t>This would ensure that fast and efficient action can be taken against such crimes which, at present, go unnoticed for most cases. </a:t>
            </a:r>
          </a:p>
          <a:p>
            <a:pPr algn="just">
              <a:lnSpc>
                <a:spcPct val="150000"/>
              </a:lnSpc>
            </a:pPr>
            <a:r>
              <a:rPr lang="en-IN" sz="1800" dirty="0"/>
              <a:t>As soon as a single gunshot is detected, the real time location can be shared, to provide medical aid, and to ensure no further armed conflict takes place. </a:t>
            </a:r>
          </a:p>
          <a:p>
            <a:pPr algn="just">
              <a:lnSpc>
                <a:spcPct val="150000"/>
              </a:lnSpc>
            </a:pPr>
            <a:endParaRPr lang="en-IN" sz="1800" dirty="0"/>
          </a:p>
        </p:txBody>
      </p:sp>
    </p:spTree>
    <p:extLst>
      <p:ext uri="{BB962C8B-B14F-4D97-AF65-F5344CB8AC3E}">
        <p14:creationId xmlns:p14="http://schemas.microsoft.com/office/powerpoint/2010/main" val="4018871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EBCB2-D8ED-42CE-A964-C0A8B055BCE6}"/>
              </a:ext>
            </a:extLst>
          </p:cNvPr>
          <p:cNvSpPr>
            <a:spLocks noGrp="1"/>
          </p:cNvSpPr>
          <p:nvPr>
            <p:ph type="title"/>
          </p:nvPr>
        </p:nvSpPr>
        <p:spPr>
          <a:xfrm>
            <a:off x="1225216" y="364958"/>
            <a:ext cx="7200900" cy="1485900"/>
          </a:xfrm>
        </p:spPr>
        <p:txBody>
          <a:bodyPr/>
          <a:lstStyle/>
          <a:p>
            <a:pPr algn="ctr"/>
            <a:r>
              <a:rPr lang="en-IN" b="1" u="sng" dirty="0"/>
              <a:t>PREVIOUS WORK</a:t>
            </a:r>
          </a:p>
        </p:txBody>
      </p:sp>
      <p:sp>
        <p:nvSpPr>
          <p:cNvPr id="3" name="Content Placeholder 2">
            <a:extLst>
              <a:ext uri="{FF2B5EF4-FFF2-40B4-BE49-F238E27FC236}">
                <a16:creationId xmlns:a16="http://schemas.microsoft.com/office/drawing/2014/main" id="{D146B5C7-2FE5-4ABD-8BFB-5A626306A6B1}"/>
              </a:ext>
            </a:extLst>
          </p:cNvPr>
          <p:cNvSpPr>
            <a:spLocks noGrp="1"/>
          </p:cNvSpPr>
          <p:nvPr>
            <p:ph idx="1"/>
          </p:nvPr>
        </p:nvSpPr>
        <p:spPr>
          <a:xfrm>
            <a:off x="1028700" y="1515979"/>
            <a:ext cx="7593932" cy="5342021"/>
          </a:xfrm>
        </p:spPr>
        <p:txBody>
          <a:bodyPr>
            <a:normAutofit/>
          </a:bodyPr>
          <a:lstStyle/>
          <a:p>
            <a:pPr algn="just">
              <a:lnSpc>
                <a:spcPct val="150000"/>
              </a:lnSpc>
            </a:pPr>
            <a:r>
              <a:rPr lang="en-US" sz="1800" dirty="0"/>
              <a:t>The performance of Sound Classification like ESC-50 Classification, Environmental Sound Classification, etc. has been significantly improved with the evolution of Deep Neural Networks (DNN). </a:t>
            </a:r>
          </a:p>
          <a:p>
            <a:pPr algn="just">
              <a:lnSpc>
                <a:spcPct val="150000"/>
              </a:lnSpc>
            </a:pPr>
            <a:r>
              <a:rPr lang="en-US" sz="1800" dirty="0"/>
              <a:t>Models which use Convolutional Neural Networks (CNN) for classification of sound based on the spectrograms obtained for different sound samples have been proposed regarding the given images. </a:t>
            </a:r>
          </a:p>
          <a:p>
            <a:pPr algn="just">
              <a:lnSpc>
                <a:spcPct val="150000"/>
              </a:lnSpc>
            </a:pPr>
            <a:r>
              <a:rPr lang="en-US" sz="1800" dirty="0"/>
              <a:t>These along with the other model can be used for separation of various image spectrograms</a:t>
            </a:r>
          </a:p>
          <a:p>
            <a:pPr algn="just">
              <a:lnSpc>
                <a:spcPct val="150000"/>
              </a:lnSpc>
            </a:pPr>
            <a:r>
              <a:rPr lang="en-US" sz="1800" dirty="0"/>
              <a:t>Any particular work in regards to Gunshot detection using image spectrograms has not yet been published specifically with as high an accuracy.</a:t>
            </a:r>
            <a:endParaRPr lang="en-IN" sz="1800" dirty="0"/>
          </a:p>
        </p:txBody>
      </p:sp>
    </p:spTree>
    <p:extLst>
      <p:ext uri="{BB962C8B-B14F-4D97-AF65-F5344CB8AC3E}">
        <p14:creationId xmlns:p14="http://schemas.microsoft.com/office/powerpoint/2010/main" val="3763712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FE761-3081-402F-AA13-8EEA169BC035}"/>
              </a:ext>
            </a:extLst>
          </p:cNvPr>
          <p:cNvSpPr>
            <a:spLocks noGrp="1"/>
          </p:cNvSpPr>
          <p:nvPr>
            <p:ph type="title"/>
          </p:nvPr>
        </p:nvSpPr>
        <p:spPr>
          <a:xfrm>
            <a:off x="1028701" y="421106"/>
            <a:ext cx="7200900" cy="1485900"/>
          </a:xfrm>
        </p:spPr>
        <p:txBody>
          <a:bodyPr/>
          <a:lstStyle/>
          <a:p>
            <a:pPr algn="ctr"/>
            <a:r>
              <a:rPr lang="en-IN" b="1" u="sng" dirty="0"/>
              <a:t>PRACTICAL ASPECT</a:t>
            </a:r>
          </a:p>
        </p:txBody>
      </p:sp>
      <p:sp>
        <p:nvSpPr>
          <p:cNvPr id="3" name="Content Placeholder 2">
            <a:extLst>
              <a:ext uri="{FF2B5EF4-FFF2-40B4-BE49-F238E27FC236}">
                <a16:creationId xmlns:a16="http://schemas.microsoft.com/office/drawing/2014/main" id="{8CC671B4-914A-4837-A560-686993204ADC}"/>
              </a:ext>
            </a:extLst>
          </p:cNvPr>
          <p:cNvSpPr>
            <a:spLocks noGrp="1"/>
          </p:cNvSpPr>
          <p:nvPr>
            <p:ph idx="1"/>
          </p:nvPr>
        </p:nvSpPr>
        <p:spPr>
          <a:xfrm>
            <a:off x="643691" y="1524000"/>
            <a:ext cx="5845341" cy="5334000"/>
          </a:xfrm>
        </p:spPr>
        <p:txBody>
          <a:bodyPr>
            <a:normAutofit lnSpcReduction="10000"/>
          </a:bodyPr>
          <a:lstStyle/>
          <a:p>
            <a:pPr algn="just">
              <a:lnSpc>
                <a:spcPct val="150000"/>
              </a:lnSpc>
            </a:pPr>
            <a:r>
              <a:rPr lang="en-IN" sz="1800" dirty="0"/>
              <a:t>The model could be packaged as an API to be used alongside other mobile applications, as a standalone application, a web-based application, of using a low-cost hardware recorder and a microchip to be used in vehicles. </a:t>
            </a:r>
          </a:p>
          <a:p>
            <a:pPr algn="just">
              <a:lnSpc>
                <a:spcPct val="150000"/>
              </a:lnSpc>
            </a:pPr>
            <a:r>
              <a:rPr lang="en-IN" sz="1800" b="1" dirty="0"/>
              <a:t>For software-based solutions</a:t>
            </a:r>
            <a:r>
              <a:rPr lang="en-IN" sz="1800" dirty="0"/>
              <a:t>, the built-in device recorders can be utilized, along with periodic sound detection and classification, using a low usage sound-spectrogram script and pre-trained model. </a:t>
            </a:r>
          </a:p>
          <a:p>
            <a:pPr algn="just">
              <a:lnSpc>
                <a:spcPct val="150000"/>
              </a:lnSpc>
            </a:pPr>
            <a:r>
              <a:rPr lang="en-IN" sz="1800" dirty="0"/>
              <a:t> </a:t>
            </a:r>
            <a:r>
              <a:rPr lang="en-IN" sz="1800" b="1" dirty="0"/>
              <a:t>The current accuracy of the model, with over 4000 ambient sounds stans at 99.74%, which can be seen as viable practical results. </a:t>
            </a:r>
          </a:p>
          <a:p>
            <a:pPr algn="just">
              <a:lnSpc>
                <a:spcPct val="150000"/>
              </a:lnSpc>
            </a:pPr>
            <a:endParaRPr lang="en-IN" sz="1800" dirty="0"/>
          </a:p>
        </p:txBody>
      </p:sp>
      <p:pic>
        <p:nvPicPr>
          <p:cNvPr id="5126" name="Picture 6" descr="Image result for clipart computer network png">
            <a:extLst>
              <a:ext uri="{FF2B5EF4-FFF2-40B4-BE49-F238E27FC236}">
                <a16:creationId xmlns:a16="http://schemas.microsoft.com/office/drawing/2014/main" id="{D7CCF2DD-4448-439C-90CA-0E543F6699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7580" y="2205789"/>
            <a:ext cx="2213810" cy="3084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850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983CD-2058-4A67-B19A-DA01A9FF552C}"/>
              </a:ext>
            </a:extLst>
          </p:cNvPr>
          <p:cNvSpPr>
            <a:spLocks noGrp="1"/>
          </p:cNvSpPr>
          <p:nvPr>
            <p:ph type="title"/>
          </p:nvPr>
        </p:nvSpPr>
        <p:spPr>
          <a:xfrm>
            <a:off x="1028700" y="397043"/>
            <a:ext cx="7200900" cy="1485900"/>
          </a:xfrm>
        </p:spPr>
        <p:txBody>
          <a:bodyPr/>
          <a:lstStyle/>
          <a:p>
            <a:pPr algn="ctr"/>
            <a:r>
              <a:rPr lang="en-IN" b="1" u="sng"/>
              <a:t>TECHNOLOGY STACK</a:t>
            </a:r>
            <a:endParaRPr lang="en-IN" b="1" u="sng" dirty="0"/>
          </a:p>
        </p:txBody>
      </p:sp>
      <p:sp>
        <p:nvSpPr>
          <p:cNvPr id="3" name="Content Placeholder 2">
            <a:extLst>
              <a:ext uri="{FF2B5EF4-FFF2-40B4-BE49-F238E27FC236}">
                <a16:creationId xmlns:a16="http://schemas.microsoft.com/office/drawing/2014/main" id="{00F74E5F-03D9-438A-9A0B-C69CA426FBE5}"/>
              </a:ext>
            </a:extLst>
          </p:cNvPr>
          <p:cNvSpPr>
            <a:spLocks noGrp="1"/>
          </p:cNvSpPr>
          <p:nvPr>
            <p:ph idx="1"/>
          </p:nvPr>
        </p:nvSpPr>
        <p:spPr>
          <a:xfrm>
            <a:off x="1028700" y="1428750"/>
            <a:ext cx="5684921" cy="5358063"/>
          </a:xfrm>
        </p:spPr>
        <p:txBody>
          <a:bodyPr>
            <a:normAutofit lnSpcReduction="10000"/>
          </a:bodyPr>
          <a:lstStyle/>
          <a:p>
            <a:pPr algn="just">
              <a:lnSpc>
                <a:spcPct val="150000"/>
              </a:lnSpc>
            </a:pPr>
            <a:r>
              <a:rPr lang="en-IN" sz="1800" b="1"/>
              <a:t>PYTHON</a:t>
            </a:r>
            <a:r>
              <a:rPr lang="en-IN" sz="1800"/>
              <a:t> – Python 3.x would be used as the primary coding language where multiple python functionalities like class operations, functions, dictionaries and other features will be utilized for building the project. </a:t>
            </a:r>
          </a:p>
          <a:p>
            <a:pPr algn="just">
              <a:lnSpc>
                <a:spcPct val="150000"/>
              </a:lnSpc>
            </a:pPr>
            <a:r>
              <a:rPr lang="en-IN" sz="1800" b="1"/>
              <a:t>FASTAI</a:t>
            </a:r>
            <a:r>
              <a:rPr lang="en-IN" sz="1800"/>
              <a:t> - The fastai library is a PyTorch wrapper library which enables training fast and accurate neural nets using modern best practices. We will build our classification model using this library.</a:t>
            </a:r>
          </a:p>
          <a:p>
            <a:pPr algn="just">
              <a:lnSpc>
                <a:spcPct val="150000"/>
              </a:lnSpc>
            </a:pPr>
            <a:r>
              <a:rPr lang="en-IN" sz="1800" b="1"/>
              <a:t>LIBROSA</a:t>
            </a:r>
            <a:r>
              <a:rPr lang="en-IN" sz="1800"/>
              <a:t> - LibROSA is a python package for music and audio analysis. It provides the building blocks necessary to create music information retrieval systems. </a:t>
            </a:r>
            <a:endParaRPr lang="en-IN" sz="1800" dirty="0"/>
          </a:p>
        </p:txBody>
      </p:sp>
      <p:pic>
        <p:nvPicPr>
          <p:cNvPr id="4098" name="Picture 2" descr="Image result for python png">
            <a:extLst>
              <a:ext uri="{FF2B5EF4-FFF2-40B4-BE49-F238E27FC236}">
                <a16:creationId xmlns:a16="http://schemas.microsoft.com/office/drawing/2014/main" id="{FB7D52BB-438A-4106-9F9F-791DDF1B53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779" y="1716396"/>
            <a:ext cx="1389145" cy="138374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fastai">
            <a:extLst>
              <a:ext uri="{FF2B5EF4-FFF2-40B4-BE49-F238E27FC236}">
                <a16:creationId xmlns:a16="http://schemas.microsoft.com/office/drawing/2014/main" id="{3440396C-7D1F-4B67-8CAB-6098BD5BB2CA}"/>
              </a:ext>
            </a:extLst>
          </p:cNvPr>
          <p:cNvPicPr>
            <a:picLocks noChangeAspect="1" noChangeArrowheads="1"/>
          </p:cNvPicPr>
          <p:nvPr/>
        </p:nvPicPr>
        <p:blipFill>
          <a:blip r:embed="rId3">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7049423" y="3757864"/>
            <a:ext cx="1761017" cy="57701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librosa">
            <a:extLst>
              <a:ext uri="{FF2B5EF4-FFF2-40B4-BE49-F238E27FC236}">
                <a16:creationId xmlns:a16="http://schemas.microsoft.com/office/drawing/2014/main" id="{30222CB5-8B34-461E-AEDD-57B9A171C4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2761" y="4992605"/>
            <a:ext cx="1468351" cy="1468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685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C08F8-E8D6-4D96-88ED-DD956FF32C28}"/>
              </a:ext>
            </a:extLst>
          </p:cNvPr>
          <p:cNvSpPr>
            <a:spLocks noGrp="1"/>
          </p:cNvSpPr>
          <p:nvPr>
            <p:ph type="title"/>
          </p:nvPr>
        </p:nvSpPr>
        <p:spPr>
          <a:xfrm>
            <a:off x="1028700" y="247650"/>
            <a:ext cx="7200900" cy="1485900"/>
          </a:xfrm>
        </p:spPr>
        <p:txBody>
          <a:bodyPr/>
          <a:lstStyle/>
          <a:p>
            <a:pPr algn="ctr"/>
            <a:r>
              <a:rPr lang="en-IN" b="1" u="sng" dirty="0"/>
              <a:t>IDEA NOVELTY</a:t>
            </a:r>
          </a:p>
        </p:txBody>
      </p:sp>
      <p:sp>
        <p:nvSpPr>
          <p:cNvPr id="3" name="Content Placeholder 2">
            <a:extLst>
              <a:ext uri="{FF2B5EF4-FFF2-40B4-BE49-F238E27FC236}">
                <a16:creationId xmlns:a16="http://schemas.microsoft.com/office/drawing/2014/main" id="{A081BECB-24A3-4F0E-A120-33A85537CD07}"/>
              </a:ext>
            </a:extLst>
          </p:cNvPr>
          <p:cNvSpPr>
            <a:spLocks noGrp="1"/>
          </p:cNvSpPr>
          <p:nvPr>
            <p:ph idx="1"/>
          </p:nvPr>
        </p:nvSpPr>
        <p:spPr>
          <a:xfrm>
            <a:off x="770021" y="1155031"/>
            <a:ext cx="8173453" cy="5614737"/>
          </a:xfrm>
        </p:spPr>
        <p:txBody>
          <a:bodyPr>
            <a:normAutofit fontScale="92500" lnSpcReduction="10000"/>
          </a:bodyPr>
          <a:lstStyle/>
          <a:p>
            <a:pPr algn="just">
              <a:lnSpc>
                <a:spcPct val="150000"/>
              </a:lnSpc>
            </a:pPr>
            <a:r>
              <a:rPr lang="en-IN" sz="1800" dirty="0"/>
              <a:t>Rather than directly generating spectrograms from the audio samples, we have normalized the audio by removing noise in the extremely high or low frequency ranges.</a:t>
            </a:r>
          </a:p>
          <a:p>
            <a:pPr algn="just">
              <a:lnSpc>
                <a:spcPct val="150000"/>
              </a:lnSpc>
            </a:pPr>
            <a:r>
              <a:rPr lang="en-IN" sz="1800" dirty="0"/>
              <a:t> This was done using hi-pass and low-pass audio filters to generate smooth and in-range audio for better conversion and to highlight irregularities in the middle frequencies.</a:t>
            </a:r>
          </a:p>
          <a:p>
            <a:pPr algn="just">
              <a:lnSpc>
                <a:spcPct val="150000"/>
              </a:lnSpc>
            </a:pPr>
            <a:r>
              <a:rPr lang="en-IN" sz="1800" dirty="0"/>
              <a:t> The normalized audio was then divided into sub-audio segments for various use cases like burst firing sounds, single shot sounds, and continuous firing sounds, each with an interval of 2s, 5s, and 10s respectively.</a:t>
            </a:r>
          </a:p>
          <a:p>
            <a:pPr algn="just">
              <a:lnSpc>
                <a:spcPct val="150000"/>
              </a:lnSpc>
            </a:pPr>
            <a:r>
              <a:rPr lang="en-IN" sz="1800" dirty="0"/>
              <a:t>The spectrograms thus generated were highly specific for their own audio sub groups.</a:t>
            </a:r>
          </a:p>
          <a:p>
            <a:pPr algn="just">
              <a:lnSpc>
                <a:spcPct val="150000"/>
              </a:lnSpc>
            </a:pPr>
            <a:r>
              <a:rPr lang="en-IN" sz="1800" dirty="0"/>
              <a:t>Combining these specific spectrograms during network training enables us to create a generalized network while still retaining the original accuracy.</a:t>
            </a:r>
          </a:p>
        </p:txBody>
      </p:sp>
    </p:spTree>
    <p:extLst>
      <p:ext uri="{BB962C8B-B14F-4D97-AF65-F5344CB8AC3E}">
        <p14:creationId xmlns:p14="http://schemas.microsoft.com/office/powerpoint/2010/main" val="71151612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1_Crop">
  <a:themeElements>
    <a:clrScheme name="Crop">
      <a:dk1>
        <a:sysClr val="windowText" lastClr="000000"/>
      </a:dk1>
      <a:lt1>
        <a:sysClr val="window" lastClr="FFFFFF"/>
      </a:lt1>
      <a:dk2>
        <a:srgbClr val="432A30"/>
      </a:dk2>
      <a:lt2>
        <a:srgbClr val="F2F2F0"/>
      </a:lt2>
      <a:accent1>
        <a:srgbClr val="836C9F"/>
      </a:accent1>
      <a:accent2>
        <a:srgbClr val="BDAB56"/>
      </a:accent2>
      <a:accent3>
        <a:srgbClr val="B0565D"/>
      </a:accent3>
      <a:accent4>
        <a:srgbClr val="55B1BC"/>
      </a:accent4>
      <a:accent5>
        <a:srgbClr val="4D925F"/>
      </a:accent5>
      <a:accent6>
        <a:srgbClr val="E08C4A"/>
      </a:accent6>
      <a:hlink>
        <a:srgbClr val="55B1BC"/>
      </a:hlink>
      <a:folHlink>
        <a:srgbClr val="836C9F"/>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9270AA94-2367-4B1E-B579-26147B222BD0}"/>
    </a:ext>
  </a:extLst>
</a:theme>
</file>

<file path=docProps/app.xml><?xml version="1.0" encoding="utf-8"?>
<Properties xmlns="http://schemas.openxmlformats.org/officeDocument/2006/extended-properties" xmlns:vt="http://schemas.openxmlformats.org/officeDocument/2006/docPropsVTypes">
  <Template>Crop</Template>
  <TotalTime>82</TotalTime>
  <Words>1533</Words>
  <Application>Microsoft Office PowerPoint</Application>
  <PresentationFormat>On-screen Show (4:3)</PresentationFormat>
  <Paragraphs>76</Paragraphs>
  <Slides>24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Arial</vt:lpstr>
      <vt:lpstr>Arial Black</vt:lpstr>
      <vt:lpstr>Franklin Gothic Book</vt:lpstr>
      <vt:lpstr>Times New Roman</vt:lpstr>
      <vt:lpstr>Crop</vt:lpstr>
      <vt:lpstr>1_Crop</vt:lpstr>
      <vt:lpstr>MINOR PROJECT GUNSHOT DETECTION</vt:lpstr>
      <vt:lpstr>STATISTICS</vt:lpstr>
      <vt:lpstr>PowerPoint Presentation</vt:lpstr>
      <vt:lpstr>PROJECT DESCRIPTION</vt:lpstr>
      <vt:lpstr>PowerPoint Presentation</vt:lpstr>
      <vt:lpstr>PREVIOUS WORK</vt:lpstr>
      <vt:lpstr>PRACTICAL ASPECT</vt:lpstr>
      <vt:lpstr>TECHNOLOGY STACK</vt:lpstr>
      <vt:lpstr>IDEA NOVELTY</vt:lpstr>
      <vt:lpstr>PROJECT BLUEPRINT</vt:lpstr>
      <vt:lpstr>PowerPoint Presentation</vt:lpstr>
      <vt:lpstr>PowerPoint Presentation</vt:lpstr>
      <vt:lpstr>USE CASES</vt:lpstr>
      <vt:lpstr>DATASETS</vt:lpstr>
      <vt:lpstr>PowerPoint Presentation</vt:lpstr>
      <vt:lpstr>SAMPLE INPUTS</vt:lpstr>
      <vt:lpstr>PowerPoint Presentation</vt:lpstr>
      <vt:lpstr>PowerPoint Presentation</vt:lpstr>
      <vt:lpstr>OUTPUTS AND DISCUSSION</vt:lpstr>
      <vt:lpstr>EPOCH VARIANCE</vt:lpstr>
      <vt:lpstr>PowerPoint Presentation</vt:lpstr>
      <vt:lpstr>CONFUSION MATRIX</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GUNSHOT DETECTION</dc:title>
  <dc:creator>Saksham Gupta</dc:creator>
  <cp:lastModifiedBy>Saksham Gupta</cp:lastModifiedBy>
  <cp:revision>10</cp:revision>
  <dcterms:created xsi:type="dcterms:W3CDTF">2019-12-12T14:04:29Z</dcterms:created>
  <dcterms:modified xsi:type="dcterms:W3CDTF">2019-12-12T15:35:09Z</dcterms:modified>
</cp:coreProperties>
</file>