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2"/>
  </p:notesMasterIdLst>
  <p:sldIdLst>
    <p:sldId id="265" r:id="rId3"/>
    <p:sldId id="273" r:id="rId4"/>
    <p:sldId id="268" r:id="rId5"/>
    <p:sldId id="295" r:id="rId6"/>
    <p:sldId id="288" r:id="rId7"/>
    <p:sldId id="296" r:id="rId8"/>
    <p:sldId id="306" r:id="rId9"/>
    <p:sldId id="312" r:id="rId10"/>
    <p:sldId id="298" r:id="rId11"/>
    <p:sldId id="310" r:id="rId12"/>
    <p:sldId id="311" r:id="rId13"/>
    <p:sldId id="314" r:id="rId14"/>
    <p:sldId id="309" r:id="rId15"/>
    <p:sldId id="303" r:id="rId16"/>
    <p:sldId id="315" r:id="rId17"/>
    <p:sldId id="307" r:id="rId18"/>
    <p:sldId id="287" r:id="rId19"/>
    <p:sldId id="283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B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F7D2-22B8-46AE-83EC-32093C6198BD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E24E6-715C-4390-ABB1-90878E75ED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1B627-5B8D-45D6-9036-FE11D04ED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31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fe's brighter under the sun template_E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845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990600"/>
            <a:ext cx="49784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12800" y="4419600"/>
            <a:ext cx="4978400" cy="762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06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A0468-AEF8-4697-98D2-F3B019372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6534" y="36513"/>
            <a:ext cx="2760133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6133" y="36513"/>
            <a:ext cx="80772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1857-1BCD-4176-88B2-BEC1C54780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99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67" y="36513"/>
            <a:ext cx="1016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36133" y="1636713"/>
            <a:ext cx="5283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3" y="1636713"/>
            <a:ext cx="5283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66CD0-43A9-49CE-ADAC-FA33D43726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67" y="36513"/>
            <a:ext cx="1016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6133" y="1636713"/>
            <a:ext cx="5283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2533" y="1636713"/>
            <a:ext cx="5283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BB793-8E4B-40F2-A26C-63052125B8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67" y="36513"/>
            <a:ext cx="1016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6133" y="1636713"/>
            <a:ext cx="10769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133" y="4037013"/>
            <a:ext cx="10769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9195-0267-4309-A803-C9178810B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9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Sun Icon PMS 124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2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2 colour yellow with blue tex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5886451"/>
            <a:ext cx="22352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Lifes brighter type e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62714"/>
            <a:ext cx="2457451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90600"/>
            <a:ext cx="6502400" cy="9144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86000"/>
            <a:ext cx="4978400" cy="7620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4DE3-B359-4648-86CD-0CDC12F874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3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19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64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322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6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53FE-172F-47C0-A6E9-6E341FC84F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0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4976" y="6093296"/>
            <a:ext cx="2844800" cy="476250"/>
          </a:xfr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November 1, 2013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0825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3716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475A-013E-4930-9889-91B44943EF76}" type="slidenum">
              <a:rPr lang="en-US" smtClean="0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38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1E81-52FE-498A-9CE7-EC12E57A5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6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6133" y="1636713"/>
            <a:ext cx="528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3" y="1636713"/>
            <a:ext cx="528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02EE-B979-4554-B531-74B614DC7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9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77447-9D14-45FB-8F12-00778BBDFC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3B815-18BA-4407-BBA3-5961A8117B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FBF7F-848A-4C49-BBBE-380A7B24C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1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3CC6C-7D69-49B1-A5A9-D5662B7A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F2A81-E645-4804-9A3D-5AAD5A982B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's brighter under the sun template_F_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133" y="1636713"/>
            <a:ext cx="1076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116667" y="36513"/>
            <a:ext cx="1016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63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2637"/>
                </a:solidFill>
                <a:latin typeface="Arial" charset="0"/>
              </a:defRPr>
            </a:lvl1pPr>
          </a:lstStyle>
          <a:p>
            <a:pPr>
              <a:defRPr/>
            </a:pPr>
            <a:fld id="{5BB13D1B-86EA-46BE-BD2D-282112DD8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0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2637"/>
          </a:solidFill>
          <a:latin typeface="Times New Roman" pitchFamily="18" charset="0"/>
        </a:defRPr>
      </a:lvl9pPr>
    </p:titleStyle>
    <p:bodyStyle>
      <a:lvl1pPr marL="234950" indent="-234950" algn="l" rtl="0" eaLnBrk="0" fontAlgn="base" hangingPunct="0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400">
          <a:solidFill>
            <a:srgbClr val="002637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ct val="20000"/>
        </a:spcBef>
        <a:spcAft>
          <a:spcPct val="25000"/>
        </a:spcAft>
        <a:buClr>
          <a:srgbClr val="F2B300"/>
        </a:buClr>
        <a:buFont typeface="Wingdings" pitchFamily="2" charset="2"/>
        <a:buChar char="§"/>
        <a:defRPr sz="2000">
          <a:solidFill>
            <a:srgbClr val="00263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Sun Icon PMS 124rg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3333"/>
          <a:stretch>
            <a:fillRect/>
          </a:stretch>
        </p:blipFill>
        <p:spPr bwMode="auto">
          <a:xfrm>
            <a:off x="1" y="0"/>
            <a:ext cx="456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50838"/>
            <a:ext cx="10363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371600"/>
            <a:ext cx="10363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400"/>
            </a:lvl1pPr>
          </a:lstStyle>
          <a:p>
            <a:pPr>
              <a:defRPr/>
            </a:pPr>
            <a:fld id="{83EB4A55-9227-4911-B60D-24671B859F16}" type="datetime1">
              <a:rPr lang="en-US" smtClean="0">
                <a:solidFill>
                  <a:srgbClr val="000000"/>
                </a:solidFill>
                <a:latin typeface="Arial"/>
              </a:rPr>
              <a:t>5/3/2018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4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400"/>
            </a:lvl1pPr>
          </a:lstStyle>
          <a:p>
            <a:pPr>
              <a:defRPr/>
            </a:pPr>
            <a:fld id="{6D57475A-013E-4930-9889-91B44943EF76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6" name="Line 17"/>
          <p:cNvSpPr>
            <a:spLocks noChangeShapeType="1"/>
          </p:cNvSpPr>
          <p:nvPr/>
        </p:nvSpPr>
        <p:spPr bwMode="auto">
          <a:xfrm>
            <a:off x="1117600" y="1143000"/>
            <a:ext cx="11074400" cy="0"/>
          </a:xfrm>
          <a:prstGeom prst="line">
            <a:avLst/>
          </a:prstGeom>
          <a:noFill/>
          <a:ln w="28575">
            <a:solidFill>
              <a:srgbClr val="F2B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7" name="Picture 19" descr="Sun Icon PMS 124 line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5" t="55801" r="-3572" b="17679"/>
          <a:stretch>
            <a:fillRect/>
          </a:stretch>
        </p:blipFill>
        <p:spPr bwMode="auto">
          <a:xfrm>
            <a:off x="1320800" y="6386513"/>
            <a:ext cx="267546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21" descr="2 colour yellow with blue tex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0" y="6002338"/>
            <a:ext cx="1828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26"/>
          <p:cNvSpPr txBox="1">
            <a:spLocks noChangeArrowheads="1"/>
          </p:cNvSpPr>
          <p:nvPr/>
        </p:nvSpPr>
        <p:spPr bwMode="auto">
          <a:xfrm>
            <a:off x="50800" y="6308725"/>
            <a:ext cx="1077384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  <a:buFont typeface="Wingdings" pitchFamily="2" charset="2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Page </a:t>
            </a:r>
            <a:fld id="{E0C81328-C4CC-4B9C-BA11-B2142B130BCE}" type="slidenum">
              <a:rPr lang="en-US" sz="1200" b="1" smtClean="0">
                <a:solidFill>
                  <a:srgbClr val="FFFF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0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itchFamily="18" charset="0"/>
        </a:defRPr>
      </a:lvl9pPr>
    </p:titleStyle>
    <p:bodyStyle>
      <a:lvl1pPr marL="234950" indent="-23495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25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7863" y="5059347"/>
            <a:ext cx="5939335" cy="99237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sz="32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TCoE – Technical Testing</a:t>
            </a: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Agile/DevOps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Test </a:t>
            </a: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Automation Framework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29639" y="5652572"/>
            <a:ext cx="50419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D47600"/>
              </a:buClr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0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Test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Data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anagement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odule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3" y="1122045"/>
            <a:ext cx="9326472" cy="54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Execution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Control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anagement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7178" y="3338313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TestSuite.java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3844" y="5508228"/>
            <a:ext cx="169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TC02.java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949986" y="2329697"/>
            <a:ext cx="8694362" cy="220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86" y="1066223"/>
            <a:ext cx="8637085" cy="120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86" y="2368281"/>
            <a:ext cx="6436368" cy="2865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986" y="5258271"/>
            <a:ext cx="6436368" cy="1281868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1949986" y="5221126"/>
            <a:ext cx="8694362" cy="220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19640" y="1168398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314994"/>
            <a:ext cx="9906967" cy="449362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3079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Execution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Reports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Test Management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Integration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949986" y="4057311"/>
            <a:ext cx="8858250" cy="220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86" y="1092226"/>
            <a:ext cx="8858250" cy="1581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86" y="2707379"/>
            <a:ext cx="8858250" cy="1338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986" y="4136653"/>
            <a:ext cx="8858250" cy="10925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09" y="5351131"/>
            <a:ext cx="8858250" cy="10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Utility </a:t>
            </a: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23" y="1123406"/>
            <a:ext cx="7460252" cy="52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9462" y="188105"/>
            <a:ext cx="10223863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Functional Reusability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Management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36" y="1664562"/>
            <a:ext cx="8974198" cy="36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89462" y="188105"/>
            <a:ext cx="10223863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Sample Test Script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78" y="1114697"/>
            <a:ext cx="7562717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61002" y="132200"/>
            <a:ext cx="9986515" cy="707624"/>
          </a:xfrm>
        </p:spPr>
        <p:txBody>
          <a:bodyPr/>
          <a:lstStyle/>
          <a:p>
            <a:pPr algn="l"/>
            <a:r>
              <a:rPr lang="en-US" altLang="en-US" sz="3200" dirty="0">
                <a:latin typeface="Calibri Light" panose="020F0302020204030204" pitchFamily="34" charset="0"/>
              </a:rPr>
              <a:t>Agile Test</a:t>
            </a:r>
            <a:r>
              <a:rPr lang="en-US" sz="3200" dirty="0" smtClean="0">
                <a:latin typeface="Calibri Light" panose="020F0302020204030204" pitchFamily="34" charset="0"/>
              </a:rPr>
              <a:t> Framework v/s Pure Selenium Framework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24402889"/>
              </p:ext>
            </p:extLst>
          </p:nvPr>
        </p:nvGraphicFramePr>
        <p:xfrm>
          <a:off x="1329373" y="1189822"/>
          <a:ext cx="10218194" cy="527774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62523">
                  <a:extLst>
                    <a:ext uri="{9D8B030D-6E8A-4147-A177-3AD203B41FA5}">
                      <a16:colId xmlns:a16="http://schemas.microsoft.com/office/drawing/2014/main" val="219523798"/>
                    </a:ext>
                  </a:extLst>
                </a:gridCol>
                <a:gridCol w="4229354">
                  <a:extLst>
                    <a:ext uri="{9D8B030D-6E8A-4147-A177-3AD203B41FA5}">
                      <a16:colId xmlns:a16="http://schemas.microsoft.com/office/drawing/2014/main" val="1226707938"/>
                    </a:ext>
                  </a:extLst>
                </a:gridCol>
                <a:gridCol w="4026317">
                  <a:extLst>
                    <a:ext uri="{9D8B030D-6E8A-4147-A177-3AD203B41FA5}">
                      <a16:colId xmlns:a16="http://schemas.microsoft.com/office/drawing/2014/main" val="4004631324"/>
                    </a:ext>
                  </a:extLst>
                </a:gridCol>
              </a:tblGrid>
              <a:tr h="407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kern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Agile Test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Framework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Native Selenium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28341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 Effort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3544888" algn="l"/>
                        </a:tabLst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design scripts because of ready to use framework classes and methods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Every time script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be design from scratch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36296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Low-cost maintenance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Framework introduces the high level of modularization which leads to easier and cost-efficient maintenance.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of maintenance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high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314401"/>
                  </a:ext>
                </a:extLst>
              </a:tr>
              <a:tr h="2685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Reusability of code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reusable methods helps reducing effort.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Reusability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missing.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11144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 Integration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Integrated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Jenkins to trigger scripts in CI/CD pipeline.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implicit integration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72992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Centralized Test Data Repository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data is maintained separately from test script for easy access and maintenance.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 is maintained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inside scripts leading to higher maintenance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62192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Ready to use Modules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Defined Module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which can be utilized between multiple Lobs/projects.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Redundancy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code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0234"/>
                  </a:ext>
                </a:extLst>
              </a:tr>
              <a:tr h="56600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Object Classes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Encapsulation of actions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perform on Objects in Classes to provide structured approach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Individual classes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no structure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20522"/>
                  </a:ext>
                </a:extLst>
              </a:tr>
              <a:tr h="502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Control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Ability to customize execution control via different settings. Thus gives more options of executing tests serial/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parallel</a:t>
                      </a: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Ability to customize execution control via different settings. Thus gives more options of executing tests serial/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parallel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9513"/>
                  </a:ext>
                </a:extLst>
              </a:tr>
              <a:tr h="451589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Reporting Capabilities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Generation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reports based on different stakeholders and platforms.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Dependent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dev tester to report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24977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Object Identification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 approach for identification of Objects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approach, depends on devtester how he/she judge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automate objects.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09854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Management Integration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rgbClr val="FEFB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Support for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adding test run results with different test sets.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rgbClr val="FEFB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 integration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with Test Managament tool.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3" marR="91443" marT="45730" marB="45730">
                    <a:solidFill>
                      <a:srgbClr val="FE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6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99" y="1411244"/>
            <a:ext cx="10769600" cy="4648200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Review of the framework with tech architects is in progress.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A formal signoff and approval to be taken.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Identified projects to pilot the framework.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Work on the enhancements backlog.</a:t>
            </a:r>
            <a:endParaRPr lang="en-US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61001" y="170688"/>
            <a:ext cx="9435131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</a:rPr>
              <a:t>Agile Test Framework </a:t>
            </a:r>
            <a:r>
              <a:rPr lang="en-US" altLang="en-US" sz="3200" dirty="0">
                <a:latin typeface="Calibri Light" panose="020F0302020204030204" pitchFamily="34" charset="0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</a:rPr>
              <a:t> Way Forward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637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1001" y="170688"/>
            <a:ext cx="9435131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</a:rPr>
              <a:t>Agile Test Framework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</a:rPr>
              <a:t>– Future Enhancements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637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3681" y="1473390"/>
            <a:ext cx="9037453" cy="505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400">
                <a:solidFill>
                  <a:srgbClr val="002637"/>
                </a:solidFill>
                <a:latin typeface="Calibri Light" panose="020F0302020204030204" pitchFamily="34" charset="0"/>
                <a:cs typeface="Calibri" panose="020F0502020204030204" pitchFamily="34" charset="0"/>
              </a:defRPr>
            </a:lvl1pPr>
            <a:lvl2pPr marL="6921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2pPr>
            <a:lvl3pPr marL="1143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3pPr>
            <a:lvl4pPr marL="1600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4pPr>
            <a:lvl5pPr marL="20574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9pPr>
          </a:lstStyle>
          <a:p>
            <a:r>
              <a:rPr lang="en-US" dirty="0"/>
              <a:t>Implementing BDD(cucumber)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/>
              <a:t>Extend for Mobile test automation (</a:t>
            </a:r>
            <a:r>
              <a:rPr lang="en-US" dirty="0" err="1"/>
              <a:t>Appium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Extend for API test </a:t>
            </a:r>
            <a:r>
              <a:rPr lang="en-US" dirty="0" smtClean="0"/>
              <a:t>automation</a:t>
            </a:r>
            <a:endParaRPr lang="en-US" dirty="0"/>
          </a:p>
          <a:p>
            <a:r>
              <a:rPr lang="en-US" dirty="0"/>
              <a:t>Support Unit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/>
              <a:t>Implementing Visualizations(Tableau)</a:t>
            </a:r>
          </a:p>
        </p:txBody>
      </p:sp>
    </p:spTree>
    <p:extLst>
      <p:ext uri="{BB962C8B-B14F-4D97-AF65-F5344CB8AC3E}">
        <p14:creationId xmlns:p14="http://schemas.microsoft.com/office/powerpoint/2010/main" val="384292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716" y="1500587"/>
            <a:ext cx="10012089" cy="115493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Calibri Light" panose="020F0302020204030204" pitchFamily="34" charset="0"/>
              </a:rPr>
              <a:t>Implement </a:t>
            </a:r>
            <a:r>
              <a:rPr lang="en-CA" dirty="0">
                <a:latin typeface="Calibri Light" panose="020F0302020204030204" pitchFamily="34" charset="0"/>
              </a:rPr>
              <a:t>a test automation framework integrated with DevOps to enable Shift Left testing and support use of Selenium by TestDev Agile team </a:t>
            </a:r>
            <a:r>
              <a:rPr lang="en-CA" dirty="0" smtClean="0">
                <a:latin typeface="Calibri Light" panose="020F0302020204030204" pitchFamily="34" charset="0"/>
              </a:rPr>
              <a:t>members.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7347" y="0"/>
            <a:ext cx="10160000" cy="990600"/>
          </a:xfrm>
        </p:spPr>
        <p:txBody>
          <a:bodyPr/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Agile Test Framework – Objective</a:t>
            </a:r>
            <a:endParaRPr lang="en-US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347" y="0"/>
            <a:ext cx="10160000" cy="990600"/>
          </a:xfrm>
        </p:spPr>
        <p:txBody>
          <a:bodyPr/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Agile Test Framework – Driving Features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424" y="1504168"/>
            <a:ext cx="5827923" cy="46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349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400">
                <a:solidFill>
                  <a:srgbClr val="002637"/>
                </a:solidFill>
                <a:latin typeface="Calibri Light" panose="020F0302020204030204" pitchFamily="34" charset="0"/>
                <a:cs typeface="Calibri" panose="020F0502020204030204" pitchFamily="34" charset="0"/>
              </a:defRPr>
            </a:lvl1pPr>
            <a:lvl2pPr marL="6921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2pPr>
            <a:lvl3pPr marL="1143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3pPr>
            <a:lvl4pPr marL="1600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4pPr>
            <a:lvl5pPr marL="20574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9pPr>
          </a:lstStyle>
          <a:p>
            <a:r>
              <a:rPr lang="en-US" dirty="0"/>
              <a:t>Speed of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Dev-Test collaboration</a:t>
            </a:r>
            <a:endParaRPr lang="en-US" dirty="0"/>
          </a:p>
          <a:p>
            <a:r>
              <a:rPr lang="en-US" dirty="0"/>
              <a:t>Complement Dev </a:t>
            </a:r>
            <a:r>
              <a:rPr lang="en-US" dirty="0" smtClean="0"/>
              <a:t>ecosystem</a:t>
            </a:r>
            <a:endParaRPr lang="en-US" dirty="0"/>
          </a:p>
          <a:p>
            <a:r>
              <a:rPr lang="en-US" dirty="0" smtClean="0"/>
              <a:t>Reusability</a:t>
            </a:r>
            <a:endParaRPr lang="en-US" dirty="0"/>
          </a:p>
          <a:p>
            <a:r>
              <a:rPr lang="en-US" dirty="0"/>
              <a:t>Test Data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Test Management Integration</a:t>
            </a:r>
            <a:endParaRPr lang="en-US" dirty="0"/>
          </a:p>
          <a:p>
            <a:r>
              <a:rPr lang="en-US" dirty="0"/>
              <a:t>Easier </a:t>
            </a:r>
            <a:r>
              <a:rPr lang="en-US" dirty="0" smtClean="0"/>
              <a:t>Maintenance</a:t>
            </a:r>
            <a:endParaRPr lang="en-US" dirty="0"/>
          </a:p>
          <a:p>
            <a:r>
              <a:rPr lang="en-US" dirty="0"/>
              <a:t>Integration with CI/CD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/>
              <a:t>Reporting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0449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347" y="0"/>
            <a:ext cx="10160000" cy="990600"/>
          </a:xfrm>
        </p:spPr>
        <p:txBody>
          <a:bodyPr/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Agile Test Framework – Key Tools/Components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8549" y="1423927"/>
            <a:ext cx="2201333" cy="1332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endParaRPr lang="en-US" kern="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Implementation Technology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66601" y="1423929"/>
            <a:ext cx="2201333" cy="1332089"/>
            <a:chOff x="5588613" y="1423929"/>
            <a:chExt cx="2201333" cy="13320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1" name="Rectangle 10"/>
            <p:cNvSpPr/>
            <p:nvPr/>
          </p:nvSpPr>
          <p:spPr>
            <a:xfrm>
              <a:off x="5588613" y="1423929"/>
              <a:ext cx="2201333" cy="1332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kern="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kern="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UI </a:t>
              </a:r>
              <a:r>
                <a:rPr lang="en-US" kern="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Automation framework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8620" y="1436661"/>
              <a:ext cx="1009650" cy="7016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44" name="Group 43"/>
          <p:cNvGrpSpPr/>
          <p:nvPr/>
        </p:nvGrpSpPr>
        <p:grpSpPr>
          <a:xfrm>
            <a:off x="1666600" y="4030160"/>
            <a:ext cx="2201333" cy="1332089"/>
            <a:chOff x="9454238" y="1248367"/>
            <a:chExt cx="2201333" cy="1332089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4" name="Rectangle 13"/>
            <p:cNvSpPr/>
            <p:nvPr/>
          </p:nvSpPr>
          <p:spPr>
            <a:xfrm>
              <a:off x="9454238" y="1248367"/>
              <a:ext cx="2201333" cy="1332089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kern="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kern="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Dependencies management Tool</a:t>
              </a:r>
              <a:endParaRPr lang="en-US" kern="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8132" y="1304457"/>
              <a:ext cx="1733550" cy="7016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grpSp>
        <p:nvGrpSpPr>
          <p:cNvPr id="39" name="Group 38"/>
          <p:cNvGrpSpPr/>
          <p:nvPr/>
        </p:nvGrpSpPr>
        <p:grpSpPr>
          <a:xfrm>
            <a:off x="9431663" y="4030159"/>
            <a:ext cx="2201333" cy="1332089"/>
            <a:chOff x="1745562" y="3820337"/>
            <a:chExt cx="2201333" cy="133208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6" name="Rectangle 25"/>
            <p:cNvSpPr/>
            <p:nvPr/>
          </p:nvSpPr>
          <p:spPr>
            <a:xfrm>
              <a:off x="1745562" y="3820337"/>
              <a:ext cx="2201333" cy="1332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en-US" kern="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CI/CD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842" y="3893304"/>
              <a:ext cx="1685925" cy="590550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29" name="Rectangle 28"/>
          <p:cNvSpPr/>
          <p:nvPr/>
        </p:nvSpPr>
        <p:spPr>
          <a:xfrm>
            <a:off x="9431663" y="1423928"/>
            <a:ext cx="2201333" cy="1332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endParaRPr lang="en-US" kern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Unit Test </a:t>
            </a:r>
          </a:p>
          <a:p>
            <a:pPr algn="ctr"/>
            <a:r>
              <a: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8548" y="4030160"/>
            <a:ext cx="2201333" cy="1332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endParaRPr lang="en-US" kern="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Version control </a:t>
            </a:r>
          </a:p>
          <a:p>
            <a:pPr algn="ctr"/>
            <a:r>
              <a:rPr lang="en-US" kern="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tool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73" y="1334457"/>
            <a:ext cx="1078312" cy="906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10" y="4103126"/>
            <a:ext cx="1593211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04" y="1549187"/>
            <a:ext cx="995980" cy="5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Framework  - Architecture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002637"/>
              </a:solidFill>
              <a:effectLst/>
              <a:uLnTx/>
              <a:uFillTx/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09" y="1112575"/>
            <a:ext cx="9786321" cy="52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0558" y="1465545"/>
            <a:ext cx="5552501" cy="403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400">
                <a:solidFill>
                  <a:srgbClr val="002637"/>
                </a:solidFill>
                <a:latin typeface="Calibri Light" panose="020F0302020204030204" pitchFamily="34" charset="0"/>
                <a:cs typeface="Calibri" panose="020F0502020204030204" pitchFamily="34" charset="0"/>
              </a:defRPr>
            </a:lvl1pPr>
            <a:lvl2pPr marL="692150" indent="-2349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2pPr>
            <a:lvl3pPr marL="1143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3pPr>
            <a:lvl4pPr marL="1600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4pPr>
            <a:lvl5pPr marL="20574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5pPr>
            <a:lvl6pPr marL="25146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6pPr>
            <a:lvl7pPr marL="29718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7pPr>
            <a:lvl8pPr marL="34290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8pPr>
            <a:lvl9pPr marL="3886200" indent="-228600" fontAlgn="base">
              <a:lnSpc>
                <a:spcPct val="110000"/>
              </a:lnSpc>
              <a:spcBef>
                <a:spcPct val="20000"/>
              </a:spcBef>
              <a:spcAft>
                <a:spcPct val="25000"/>
              </a:spcAft>
              <a:buClr>
                <a:srgbClr val="F2B300"/>
              </a:buClr>
              <a:buFont typeface="Wingdings" pitchFamily="2" charset="2"/>
              <a:buChar char="§"/>
              <a:defRPr sz="2000">
                <a:solidFill>
                  <a:srgbClr val="002637"/>
                </a:solidFill>
              </a:defRPr>
            </a:lvl9pPr>
          </a:lstStyle>
          <a:p>
            <a:r>
              <a:rPr lang="en-US" dirty="0"/>
              <a:t>UI </a:t>
            </a:r>
            <a:r>
              <a:rPr lang="en-US" dirty="0" smtClean="0"/>
              <a:t>Automation</a:t>
            </a:r>
            <a:endParaRPr lang="en-US" dirty="0"/>
          </a:p>
          <a:p>
            <a:r>
              <a:rPr lang="en-US" dirty="0"/>
              <a:t>Objects </a:t>
            </a:r>
            <a:r>
              <a:rPr lang="en-US" dirty="0" smtClean="0"/>
              <a:t>Repository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Data </a:t>
            </a:r>
            <a:r>
              <a:rPr lang="en-US" dirty="0" smtClean="0"/>
              <a:t>M</a:t>
            </a:r>
            <a:r>
              <a:rPr lang="en-US" dirty="0" smtClean="0"/>
              <a:t>anagement</a:t>
            </a:r>
            <a:endParaRPr lang="en-US" dirty="0"/>
          </a:p>
          <a:p>
            <a:r>
              <a:rPr lang="en-US" dirty="0"/>
              <a:t>Execution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  <a:p>
            <a:r>
              <a:rPr lang="en-US" dirty="0"/>
              <a:t>Results Report </a:t>
            </a: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r>
              <a:rPr lang="en-US" dirty="0" smtClean="0"/>
              <a:t>Test Management Integration</a:t>
            </a:r>
            <a:endParaRPr lang="en-US" dirty="0"/>
          </a:p>
          <a:p>
            <a:r>
              <a:rPr lang="en-US" dirty="0"/>
              <a:t>Functional </a:t>
            </a:r>
            <a:r>
              <a:rPr lang="en-US" dirty="0" smtClean="0"/>
              <a:t>Reusability</a:t>
            </a:r>
            <a:endParaRPr lang="en-US" dirty="0"/>
          </a:p>
          <a:p>
            <a:r>
              <a:rPr lang="en-US" dirty="0" smtClean="0"/>
              <a:t>Configurable Utility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Framework - Key Modules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002637"/>
              </a:solidFill>
              <a:effectLst/>
              <a:uLnTx/>
              <a:uFillTx/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3381" y="1324755"/>
            <a:ext cx="1317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+ driver: WebDriver</a:t>
            </a:r>
          </a:p>
          <a:p>
            <a:r>
              <a:rPr lang="en-US" sz="500" dirty="0" smtClean="0"/>
              <a:t>+ pageValues: String[][]</a:t>
            </a:r>
          </a:p>
          <a:p>
            <a:r>
              <a:rPr lang="en-US" sz="500" dirty="0" smtClean="0"/>
              <a:t>+ rowCount: int</a:t>
            </a:r>
          </a:p>
          <a:p>
            <a:r>
              <a:rPr lang="en-US" sz="500" dirty="0" smtClean="0"/>
              <a:t>+ columnCount: int</a:t>
            </a:r>
          </a:p>
          <a:p>
            <a:r>
              <a:rPr lang="en-US" sz="500" dirty="0" smtClean="0"/>
              <a:t>+ foundValue: String[]</a:t>
            </a:r>
          </a:p>
          <a:p>
            <a:r>
              <a:rPr lang="en-US" sz="500" dirty="0" smtClean="0"/>
              <a:t>+ element: WebElement</a:t>
            </a:r>
            <a:endParaRPr lang="en-US" sz="5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3381" y="1808271"/>
            <a:ext cx="162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+ InitiateBrowser(String): void</a:t>
            </a:r>
          </a:p>
          <a:p>
            <a:r>
              <a:rPr lang="en-US" sz="500" dirty="0" smtClean="0"/>
              <a:t>+ NavigateURL(String): void</a:t>
            </a:r>
          </a:p>
          <a:p>
            <a:r>
              <a:rPr lang="en-US" sz="500" dirty="0" smtClean="0"/>
              <a:t>+ Quit(): void</a:t>
            </a:r>
          </a:p>
          <a:p>
            <a:r>
              <a:rPr lang="en-US" sz="500" dirty="0" smtClean="0"/>
              <a:t>+ Maximize(): void</a:t>
            </a:r>
          </a:p>
          <a:p>
            <a:r>
              <a:rPr lang="en-US" sz="500" dirty="0" smtClean="0"/>
              <a:t>+ GetBrowser(int): </a:t>
            </a:r>
            <a:r>
              <a:rPr lang="en-US" sz="500" dirty="0" smtClean="0"/>
              <a:t>void</a:t>
            </a:r>
          </a:p>
          <a:p>
            <a:r>
              <a:rPr lang="en-US" sz="500" dirty="0" smtClean="0"/>
              <a:t>+ GetBrowser(String): void</a:t>
            </a:r>
            <a:endParaRPr lang="en-US" sz="500" dirty="0" smtClean="0"/>
          </a:p>
          <a:p>
            <a:r>
              <a:rPr lang="en-US" sz="500" dirty="0" smtClean="0"/>
              <a:t>+ ClearCookies(): </a:t>
            </a:r>
            <a:r>
              <a:rPr lang="en-US" sz="500" dirty="0" smtClean="0"/>
              <a:t>void</a:t>
            </a:r>
          </a:p>
          <a:p>
            <a:r>
              <a:rPr lang="en-US" sz="500" dirty="0" smtClean="0"/>
              <a:t>+ ClearCookies(String): void</a:t>
            </a:r>
            <a:endParaRPr lang="en-US" sz="500" dirty="0" smtClean="0"/>
          </a:p>
          <a:p>
            <a:r>
              <a:rPr lang="en-US" sz="500" dirty="0" smtClean="0"/>
              <a:t>+ Forward(): void</a:t>
            </a:r>
          </a:p>
          <a:p>
            <a:r>
              <a:rPr lang="en-US" sz="500" dirty="0" smtClean="0"/>
              <a:t>+ Back(): void</a:t>
            </a:r>
          </a:p>
          <a:p>
            <a:r>
              <a:rPr lang="en-US" sz="500" dirty="0" smtClean="0"/>
              <a:t>+ Refresh(): </a:t>
            </a:r>
            <a:r>
              <a:rPr lang="en-US" sz="500" dirty="0" smtClean="0"/>
              <a:t>void</a:t>
            </a:r>
            <a:endParaRPr lang="en-US" sz="500" dirty="0" smtClean="0"/>
          </a:p>
          <a:p>
            <a:endParaRPr lang="en-US" sz="500" dirty="0"/>
          </a:p>
        </p:txBody>
      </p:sp>
      <p:sp>
        <p:nvSpPr>
          <p:cNvPr id="18" name="Rectangle 17"/>
          <p:cNvSpPr/>
          <p:nvPr/>
        </p:nvSpPr>
        <p:spPr>
          <a:xfrm>
            <a:off x="5113382" y="1117599"/>
            <a:ext cx="1429658" cy="1595121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13382" y="1337820"/>
            <a:ext cx="143981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13382" y="1839341"/>
            <a:ext cx="142965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3381" y="1120802"/>
            <a:ext cx="1439820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Browser</a:t>
            </a:r>
            <a:endParaRPr lang="en-US" sz="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60002" y="2878179"/>
            <a:ext cx="7317270" cy="318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763712" y="3122875"/>
            <a:ext cx="1429658" cy="1681086"/>
          </a:xfrm>
          <a:prstGeom prst="rect">
            <a:avLst/>
          </a:prstGeom>
          <a:noFill/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763712" y="3109817"/>
            <a:ext cx="1429658" cy="223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WebUIElement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8744837" y="3344876"/>
            <a:ext cx="13178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~</a:t>
            </a:r>
            <a:r>
              <a:rPr lang="en-US" sz="500" dirty="0" smtClean="0"/>
              <a:t> b: Browser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754997" y="3503993"/>
            <a:ext cx="1429658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44837" y="3472511"/>
            <a:ext cx="215101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+ WebUIElement(Browser,String)</a:t>
            </a:r>
          </a:p>
          <a:p>
            <a:r>
              <a:rPr lang="en-US" sz="500" dirty="0" smtClean="0"/>
              <a:t>+ Webelementlocation(): WebElement</a:t>
            </a:r>
          </a:p>
          <a:p>
            <a:r>
              <a:rPr lang="en-US" sz="500" dirty="0" smtClean="0"/>
              <a:t>+ Click(): void</a:t>
            </a:r>
          </a:p>
          <a:p>
            <a:r>
              <a:rPr lang="en-US" sz="500" dirty="0" smtClean="0"/>
              <a:t>+ Exists(): boolean</a:t>
            </a:r>
          </a:p>
          <a:p>
            <a:r>
              <a:rPr lang="en-US" sz="500" dirty="0" smtClean="0"/>
              <a:t>+ </a:t>
            </a:r>
            <a:r>
              <a:rPr lang="en-US" sz="500" dirty="0" smtClean="0"/>
              <a:t>IsSelected</a:t>
            </a:r>
            <a:r>
              <a:rPr lang="en-US" sz="500" dirty="0" smtClean="0"/>
              <a:t>(): </a:t>
            </a:r>
            <a:r>
              <a:rPr lang="en-US" sz="500" dirty="0" smtClean="0"/>
              <a:t>Boolean</a:t>
            </a:r>
          </a:p>
          <a:p>
            <a:r>
              <a:rPr lang="en-US" sz="500" dirty="0" smtClean="0"/>
              <a:t>+ IsEnabled(): Boolean</a:t>
            </a:r>
          </a:p>
          <a:p>
            <a:r>
              <a:rPr lang="en-US" sz="500" dirty="0" smtClean="0"/>
              <a:t>+ IsDisplayed(): Boolean</a:t>
            </a:r>
          </a:p>
          <a:p>
            <a:r>
              <a:rPr lang="en-US" sz="500" dirty="0" smtClean="0"/>
              <a:t>+ VerifyMessage(String): Boolean</a:t>
            </a:r>
          </a:p>
          <a:p>
            <a:r>
              <a:rPr lang="en-US" sz="500" dirty="0" smtClean="0"/>
              <a:t>+ Highlight(): void</a:t>
            </a:r>
          </a:p>
          <a:p>
            <a:r>
              <a:rPr lang="en-US" sz="500" dirty="0" smtClean="0"/>
              <a:t>+ Size(): Dimension</a:t>
            </a:r>
            <a:endParaRPr lang="en-US" sz="500" dirty="0" smtClean="0"/>
          </a:p>
          <a:p>
            <a:r>
              <a:rPr lang="en-US" sz="500" dirty="0" smtClean="0"/>
              <a:t>+ GetValue(): String</a:t>
            </a:r>
          </a:p>
          <a:p>
            <a:r>
              <a:rPr lang="en-US" sz="500" dirty="0" smtClean="0"/>
              <a:t>+ MouseHover(): void</a:t>
            </a:r>
          </a:p>
          <a:p>
            <a:r>
              <a:rPr lang="en-US" sz="500" dirty="0" smtClean="0"/>
              <a:t>+ </a:t>
            </a:r>
            <a:r>
              <a:rPr lang="en-US" sz="500" dirty="0" smtClean="0"/>
              <a:t>AttributeValue</a:t>
            </a:r>
            <a:r>
              <a:rPr lang="en-US" sz="500" dirty="0" smtClean="0"/>
              <a:t>(String</a:t>
            </a:r>
            <a:r>
              <a:rPr lang="en-US" sz="500" dirty="0" smtClean="0"/>
              <a:t>): String</a:t>
            </a:r>
          </a:p>
          <a:p>
            <a:r>
              <a:rPr lang="en-US" sz="500" dirty="0" smtClean="0"/>
              <a:t>+ MouseClick(String): void</a:t>
            </a:r>
          </a:p>
          <a:p>
            <a:r>
              <a:rPr lang="en-US" sz="500" dirty="0" smtClean="0"/>
              <a:t>+ MouseMoveTo(int,int): void</a:t>
            </a:r>
          </a:p>
          <a:p>
            <a:r>
              <a:rPr lang="en-US" sz="500" dirty="0" smtClean="0"/>
              <a:t>+ PressKey(String,String): void</a:t>
            </a:r>
          </a:p>
          <a:p>
            <a:r>
              <a:rPr lang="en-US" sz="500" dirty="0" smtClean="0"/>
              <a:t>+ </a:t>
            </a:r>
            <a:r>
              <a:rPr lang="en-US" sz="500" dirty="0" smtClean="0"/>
              <a:t>PressKey(</a:t>
            </a:r>
            <a:r>
              <a:rPr lang="en-US" sz="500" dirty="0" err="1" smtClean="0"/>
              <a:t>String,int</a:t>
            </a:r>
            <a:r>
              <a:rPr lang="en-US" sz="500" dirty="0" smtClean="0"/>
              <a:t>): </a:t>
            </a:r>
            <a:r>
              <a:rPr lang="en-US" sz="500" dirty="0" smtClean="0"/>
              <a:t>void</a:t>
            </a:r>
          </a:p>
          <a:p>
            <a:endParaRPr lang="en-US" sz="500" dirty="0" smtClean="0"/>
          </a:p>
          <a:p>
            <a:endParaRPr lang="en-US" sz="5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740400" y="2939142"/>
            <a:ext cx="0" cy="2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96130" y="2744974"/>
            <a:ext cx="980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Association</a:t>
            </a:r>
            <a:endParaRPr 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5095240" y="3158192"/>
            <a:ext cx="142748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ORReader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093062" y="3401229"/>
            <a:ext cx="13178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~</a:t>
            </a:r>
            <a:r>
              <a:rPr lang="en-US" sz="500" dirty="0" smtClean="0"/>
              <a:t> b: Browser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2902" y="3535847"/>
            <a:ext cx="1226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+ ORReader(Browser)</a:t>
            </a:r>
          </a:p>
          <a:p>
            <a:r>
              <a:rPr lang="en-US" sz="500" dirty="0" smtClean="0"/>
              <a:t>+ Properties(String): String[][]</a:t>
            </a:r>
          </a:p>
          <a:p>
            <a:r>
              <a:rPr lang="en-US" sz="500" dirty="0" smtClean="0"/>
              <a:t>+ FindExactvalue(String): String</a:t>
            </a:r>
            <a:r>
              <a:rPr lang="en-US" sz="500" dirty="0" smtClean="0"/>
              <a:t>[]</a:t>
            </a:r>
          </a:p>
          <a:p>
            <a:r>
              <a:rPr lang="en-US" sz="500" dirty="0" smtClean="0"/>
              <a:t>+ </a:t>
            </a:r>
            <a:r>
              <a:rPr lang="en-US" sz="500" dirty="0" err="1" smtClean="0"/>
              <a:t>FindProperty</a:t>
            </a:r>
            <a:r>
              <a:rPr lang="en-US" sz="500" dirty="0" smtClean="0"/>
              <a:t>(String): Boolean</a:t>
            </a:r>
            <a:endParaRPr lang="en-US" sz="500" dirty="0" smtClean="0"/>
          </a:p>
          <a:p>
            <a:endParaRPr lang="en-US" sz="500" dirty="0" smtClean="0"/>
          </a:p>
          <a:p>
            <a:endParaRPr lang="en-US" sz="500" dirty="0"/>
          </a:p>
        </p:txBody>
      </p:sp>
      <p:sp>
        <p:nvSpPr>
          <p:cNvPr id="43" name="Rectangle 42"/>
          <p:cNvSpPr/>
          <p:nvPr/>
        </p:nvSpPr>
        <p:spPr>
          <a:xfrm>
            <a:off x="5093062" y="3156003"/>
            <a:ext cx="1429658" cy="738069"/>
          </a:xfrm>
          <a:prstGeom prst="rect">
            <a:avLst/>
          </a:prstGeom>
          <a:noFill/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103222" y="3554539"/>
            <a:ext cx="1429658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472726" y="3425577"/>
            <a:ext cx="215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+ Page(Browser)</a:t>
            </a:r>
          </a:p>
          <a:p>
            <a:r>
              <a:rPr lang="en-US" sz="500" dirty="0" smtClean="0"/>
              <a:t>+ SetCurrentPage(String): </a:t>
            </a:r>
            <a:r>
              <a:rPr lang="en-US" sz="500" dirty="0" smtClean="0"/>
              <a:t>void</a:t>
            </a:r>
          </a:p>
          <a:p>
            <a:r>
              <a:rPr lang="en-US" sz="500" dirty="0" smtClean="0"/>
              <a:t>+ Wait(</a:t>
            </a:r>
            <a:r>
              <a:rPr lang="en-US" sz="500" dirty="0" err="1" smtClean="0"/>
              <a:t>int</a:t>
            </a:r>
            <a:r>
              <a:rPr lang="en-US" sz="500" dirty="0" smtClean="0"/>
              <a:t>): void</a:t>
            </a:r>
          </a:p>
          <a:p>
            <a:r>
              <a:rPr lang="en-US" sz="500" dirty="0" smtClean="0"/>
              <a:t>+ GetTitle(): void</a:t>
            </a:r>
          </a:p>
          <a:p>
            <a:r>
              <a:rPr lang="en-US" sz="500" dirty="0" smtClean="0"/>
              <a:t>+ ScrollByPixel(</a:t>
            </a:r>
            <a:r>
              <a:rPr lang="en-US" sz="500" dirty="0" err="1" smtClean="0"/>
              <a:t>int,int</a:t>
            </a:r>
            <a:r>
              <a:rPr lang="en-US" sz="500" dirty="0" smtClean="0"/>
              <a:t>): void</a:t>
            </a:r>
          </a:p>
          <a:p>
            <a:r>
              <a:rPr lang="en-US" sz="500" dirty="0" smtClean="0"/>
              <a:t>+ </a:t>
            </a:r>
            <a:r>
              <a:rPr lang="en-US" sz="500" dirty="0" err="1" smtClean="0"/>
              <a:t>ScrollTillEnd</a:t>
            </a:r>
            <a:r>
              <a:rPr lang="en-US" sz="500" dirty="0" smtClean="0"/>
              <a:t>: void</a:t>
            </a:r>
            <a:endParaRPr lang="en-US" sz="500" dirty="0" smtClean="0"/>
          </a:p>
          <a:p>
            <a:endParaRPr lang="en-US" sz="500" dirty="0" smtClean="0"/>
          </a:p>
          <a:p>
            <a:endParaRPr lang="en-US" sz="500" dirty="0"/>
          </a:p>
        </p:txBody>
      </p:sp>
      <p:sp>
        <p:nvSpPr>
          <p:cNvPr id="100" name="Rectangle 99"/>
          <p:cNvSpPr/>
          <p:nvPr/>
        </p:nvSpPr>
        <p:spPr>
          <a:xfrm>
            <a:off x="1474175" y="3140691"/>
            <a:ext cx="1361910" cy="793406"/>
          </a:xfrm>
          <a:prstGeom prst="rect">
            <a:avLst/>
          </a:prstGeom>
          <a:noFill/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476176" y="3132150"/>
            <a:ext cx="1417495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Page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1464157" y="3306354"/>
            <a:ext cx="1299299" cy="14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~</a:t>
            </a:r>
            <a:r>
              <a:rPr lang="en-US" sz="500" dirty="0" smtClean="0"/>
              <a:t> b: Browser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464157" y="3330866"/>
            <a:ext cx="1419498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464157" y="3455300"/>
            <a:ext cx="1419498" cy="0"/>
          </a:xfrm>
          <a:prstGeom prst="line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740400" y="2712722"/>
            <a:ext cx="0" cy="23367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5821594" y="5071352"/>
            <a:ext cx="2093122" cy="929969"/>
            <a:chOff x="5063146" y="3374572"/>
            <a:chExt cx="2093122" cy="929969"/>
          </a:xfrm>
        </p:grpSpPr>
        <p:sp>
          <p:nvSpPr>
            <p:cNvPr id="154" name="TextBox 153"/>
            <p:cNvSpPr txBox="1"/>
            <p:nvPr/>
          </p:nvSpPr>
          <p:spPr>
            <a:xfrm>
              <a:off x="5095240" y="3374572"/>
              <a:ext cx="1427480" cy="215444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DropDown</a:t>
              </a:r>
              <a:endParaRPr 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63146" y="3596655"/>
              <a:ext cx="209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+ ListBrowser,String)</a:t>
              </a:r>
            </a:p>
            <a:p>
              <a:r>
                <a:rPr lang="en-US" sz="500" dirty="0" smtClean="0"/>
                <a:t>+ </a:t>
              </a:r>
              <a:r>
                <a:rPr lang="en-US" sz="500" dirty="0" smtClean="0"/>
                <a:t>SelectedItemByText(String</a:t>
              </a:r>
              <a:r>
                <a:rPr lang="en-US" sz="500" dirty="0" smtClean="0"/>
                <a:t>): void</a:t>
              </a:r>
            </a:p>
            <a:p>
              <a:r>
                <a:rPr lang="en-US" sz="500" dirty="0" smtClean="0"/>
                <a:t>+ </a:t>
              </a:r>
              <a:r>
                <a:rPr lang="en-US" sz="500" dirty="0" smtClean="0"/>
                <a:t>SelectIByText(</a:t>
              </a:r>
              <a:r>
                <a:rPr lang="en-US" sz="500" dirty="0" smtClean="0"/>
                <a:t>String</a:t>
              </a:r>
              <a:r>
                <a:rPr lang="en-US" sz="500" dirty="0" smtClean="0"/>
                <a:t>): void</a:t>
              </a:r>
            </a:p>
            <a:p>
              <a:r>
                <a:rPr lang="en-US" sz="500" dirty="0"/>
                <a:t>+ </a:t>
              </a:r>
              <a:r>
                <a:rPr lang="en-US" sz="500" dirty="0" smtClean="0"/>
                <a:t>SelectIByValue(String</a:t>
              </a:r>
              <a:r>
                <a:rPr lang="en-US" sz="500" dirty="0"/>
                <a:t>): void</a:t>
              </a:r>
            </a:p>
            <a:p>
              <a:r>
                <a:rPr lang="en-US" sz="500" dirty="0"/>
                <a:t>+ </a:t>
              </a:r>
              <a:r>
                <a:rPr lang="en-US" sz="500" dirty="0" smtClean="0"/>
                <a:t>SelectIByIndex(</a:t>
              </a:r>
              <a:r>
                <a:rPr lang="en-US" sz="500" dirty="0" err="1" smtClean="0"/>
                <a:t>int</a:t>
              </a:r>
              <a:r>
                <a:rPr lang="en-US" sz="500" dirty="0" smtClean="0"/>
                <a:t>): </a:t>
              </a:r>
              <a:r>
                <a:rPr lang="en-US" sz="500" dirty="0"/>
                <a:t>void</a:t>
              </a:r>
            </a:p>
            <a:p>
              <a:r>
                <a:rPr lang="en-US" sz="500" dirty="0" smtClean="0"/>
                <a:t>+ GetSelectedText(): String</a:t>
              </a:r>
              <a:endParaRPr lang="en-US" sz="500" dirty="0" smtClean="0"/>
            </a:p>
            <a:p>
              <a:endParaRPr lang="en-US" sz="500" dirty="0" smtClean="0"/>
            </a:p>
            <a:p>
              <a:endParaRPr lang="en-US" sz="500" dirty="0"/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5851500" y="5066143"/>
            <a:ext cx="1429658" cy="725243"/>
          </a:xfrm>
          <a:prstGeom prst="rect">
            <a:avLst/>
          </a:prstGeom>
          <a:noFill/>
          <a:ln w="63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092831" y="6051853"/>
            <a:ext cx="1467559" cy="493646"/>
            <a:chOff x="5082901" y="3369363"/>
            <a:chExt cx="1467559" cy="493646"/>
          </a:xfrm>
        </p:grpSpPr>
        <p:grpSp>
          <p:nvGrpSpPr>
            <p:cNvPr id="158" name="Group 157"/>
            <p:cNvGrpSpPr/>
            <p:nvPr/>
          </p:nvGrpSpPr>
          <p:grpSpPr>
            <a:xfrm>
              <a:off x="5082901" y="3374572"/>
              <a:ext cx="1467559" cy="488437"/>
              <a:chOff x="5082901" y="3374572"/>
              <a:chExt cx="1467559" cy="488437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096691" y="3374572"/>
                <a:ext cx="1433448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Label</a:t>
                </a:r>
                <a:endParaRPr lang="en-US" sz="8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082901" y="3616788"/>
                <a:ext cx="1467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r>
                  <a:rPr lang="en-US" sz="500" dirty="0"/>
                  <a:t> </a:t>
                </a:r>
                <a:r>
                  <a:rPr lang="en-US" sz="500" dirty="0" smtClean="0"/>
                  <a:t>Label(Browser,String)</a:t>
                </a:r>
              </a:p>
              <a:p>
                <a:endParaRPr lang="en-US" sz="500" dirty="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5093062" y="3369363"/>
              <a:ext cx="1429658" cy="451037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69961" y="5071351"/>
            <a:ext cx="1551579" cy="545923"/>
            <a:chOff x="9888580" y="5071351"/>
            <a:chExt cx="1551579" cy="545923"/>
          </a:xfrm>
        </p:grpSpPr>
        <p:sp>
          <p:nvSpPr>
            <p:cNvPr id="172" name="TextBox 171"/>
            <p:cNvSpPr txBox="1"/>
            <p:nvPr/>
          </p:nvSpPr>
          <p:spPr>
            <a:xfrm>
              <a:off x="9902370" y="5071351"/>
              <a:ext cx="1462316" cy="223459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Image</a:t>
              </a:r>
              <a:endParaRPr lang="en-US" sz="8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888580" y="5294109"/>
              <a:ext cx="15515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+ Image(Browser,String)</a:t>
              </a:r>
            </a:p>
            <a:p>
              <a:endParaRPr lang="en-US" sz="500" dirty="0" smtClean="0"/>
            </a:p>
            <a:p>
              <a:endParaRPr lang="en-US" sz="500" dirty="0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080127" y="5066144"/>
            <a:ext cx="1465945" cy="413080"/>
          </a:xfrm>
          <a:prstGeom prst="rect">
            <a:avLst/>
          </a:prstGeom>
          <a:noFill/>
          <a:ln w="63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3100251" y="5064210"/>
            <a:ext cx="1467559" cy="630258"/>
            <a:chOff x="5082901" y="3369363"/>
            <a:chExt cx="1467559" cy="630258"/>
          </a:xfrm>
        </p:grpSpPr>
        <p:grpSp>
          <p:nvGrpSpPr>
            <p:cNvPr id="186" name="Group 185"/>
            <p:cNvGrpSpPr/>
            <p:nvPr/>
          </p:nvGrpSpPr>
          <p:grpSpPr>
            <a:xfrm>
              <a:off x="5082901" y="3374572"/>
              <a:ext cx="1467559" cy="625049"/>
              <a:chOff x="5082901" y="3374572"/>
              <a:chExt cx="1467559" cy="625049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5096690" y="3374572"/>
                <a:ext cx="1426029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TextBox</a:t>
                </a:r>
                <a:endParaRPr lang="en-US" sz="8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5082901" y="3599511"/>
                <a:ext cx="14675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r>
                  <a:rPr lang="en-US" sz="500" dirty="0"/>
                  <a:t> </a:t>
                </a:r>
                <a:r>
                  <a:rPr lang="en-US" sz="500" dirty="0" smtClean="0"/>
                  <a:t>TextBox(Browser,String)</a:t>
                </a:r>
              </a:p>
              <a:p>
                <a:r>
                  <a:rPr lang="en-US" sz="500" dirty="0" smtClean="0"/>
                  <a:t>+ SendKeys(String): void</a:t>
                </a:r>
              </a:p>
              <a:p>
                <a:r>
                  <a:rPr lang="en-US" sz="500" dirty="0" smtClean="0"/>
                  <a:t>+ Clear(): </a:t>
                </a:r>
                <a:r>
                  <a:rPr lang="en-US" sz="500" dirty="0" smtClean="0"/>
                  <a:t>void</a:t>
                </a:r>
                <a:endParaRPr lang="en-US" sz="500" dirty="0" smtClean="0"/>
              </a:p>
              <a:p>
                <a:endParaRPr lang="en-US" sz="500" dirty="0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5093062" y="3369363"/>
              <a:ext cx="1429658" cy="539847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1427392" y="5047137"/>
            <a:ext cx="1467559" cy="548683"/>
            <a:chOff x="5082901" y="3369363"/>
            <a:chExt cx="1467559" cy="548683"/>
          </a:xfrm>
        </p:grpSpPr>
        <p:grpSp>
          <p:nvGrpSpPr>
            <p:cNvPr id="193" name="Group 192"/>
            <p:cNvGrpSpPr/>
            <p:nvPr/>
          </p:nvGrpSpPr>
          <p:grpSpPr>
            <a:xfrm>
              <a:off x="5082901" y="3374572"/>
              <a:ext cx="1467559" cy="543474"/>
              <a:chOff x="5082901" y="3374572"/>
              <a:chExt cx="1467559" cy="54347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5096690" y="3374572"/>
                <a:ext cx="1434025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Button</a:t>
                </a:r>
                <a:endParaRPr lang="en-US" sz="8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082901" y="3594881"/>
                <a:ext cx="146755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r>
                  <a:rPr lang="en-US" sz="500" dirty="0"/>
                  <a:t> </a:t>
                </a:r>
                <a:r>
                  <a:rPr lang="en-US" sz="500" dirty="0" smtClean="0"/>
                  <a:t>Button(Browser,String)</a:t>
                </a:r>
              </a:p>
              <a:p>
                <a:r>
                  <a:rPr lang="en-US" sz="500" dirty="0" smtClean="0"/>
                  <a:t>+ MouseHover(): void</a:t>
                </a:r>
              </a:p>
              <a:p>
                <a:endParaRPr lang="en-US" sz="500" dirty="0"/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5093062" y="3369363"/>
              <a:ext cx="1429658" cy="451037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427392" y="6067221"/>
            <a:ext cx="1467559" cy="591953"/>
            <a:chOff x="5082901" y="3374571"/>
            <a:chExt cx="1467559" cy="591953"/>
          </a:xfrm>
        </p:grpSpPr>
        <p:sp>
          <p:nvSpPr>
            <p:cNvPr id="204" name="TextBox 203"/>
            <p:cNvSpPr txBox="1"/>
            <p:nvPr/>
          </p:nvSpPr>
          <p:spPr>
            <a:xfrm>
              <a:off x="5096691" y="3374571"/>
              <a:ext cx="1432574" cy="217969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RadioButton</a:t>
              </a:r>
              <a:endParaRPr lang="en-US" sz="8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082901" y="3566414"/>
              <a:ext cx="1467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+</a:t>
              </a:r>
              <a:r>
                <a:rPr lang="en-US" sz="500" dirty="0"/>
                <a:t> R</a:t>
              </a:r>
              <a:r>
                <a:rPr lang="en-US" sz="500" dirty="0" smtClean="0"/>
                <a:t>adioButton(Browser,String)</a:t>
              </a:r>
            </a:p>
            <a:p>
              <a:r>
                <a:rPr lang="en-US" sz="500" dirty="0" smtClean="0"/>
                <a:t>+ </a:t>
              </a:r>
              <a:r>
                <a:rPr lang="en-US" sz="500" dirty="0" smtClean="0"/>
                <a:t>SelectRadioButton(): void</a:t>
              </a:r>
            </a:p>
            <a:p>
              <a:r>
                <a:rPr lang="en-US" sz="500" dirty="0" smtClean="0"/>
                <a:t>+ DeselectRadioButton(): void</a:t>
              </a:r>
              <a:endParaRPr lang="en-US" sz="500" dirty="0" smtClean="0"/>
            </a:p>
            <a:p>
              <a:endParaRPr lang="en-US" sz="500" dirty="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437553" y="6062013"/>
            <a:ext cx="1429658" cy="483379"/>
          </a:xfrm>
          <a:prstGeom prst="rect">
            <a:avLst/>
          </a:prstGeom>
          <a:noFill/>
          <a:ln w="63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71531" y="5086354"/>
            <a:ext cx="1467559" cy="620922"/>
            <a:chOff x="8281442" y="5086354"/>
            <a:chExt cx="1467559" cy="620922"/>
          </a:xfrm>
        </p:grpSpPr>
        <p:sp>
          <p:nvSpPr>
            <p:cNvPr id="211" name="TextBox 210"/>
            <p:cNvSpPr txBox="1"/>
            <p:nvPr/>
          </p:nvSpPr>
          <p:spPr>
            <a:xfrm>
              <a:off x="8281442" y="5086354"/>
              <a:ext cx="1439819" cy="195858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CheckBox</a:t>
              </a:r>
              <a:endParaRPr lang="en-US" sz="8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281442" y="5307166"/>
              <a:ext cx="1467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+</a:t>
              </a:r>
              <a:r>
                <a:rPr lang="en-US" sz="500" dirty="0"/>
                <a:t> </a:t>
              </a:r>
              <a:r>
                <a:rPr lang="en-US" sz="500" dirty="0" smtClean="0"/>
                <a:t>CheckBox(Browser,String)</a:t>
              </a:r>
            </a:p>
            <a:p>
              <a:r>
                <a:rPr lang="en-US" sz="500" dirty="0" smtClean="0"/>
                <a:t>+ </a:t>
              </a:r>
              <a:r>
                <a:rPr lang="en-US" sz="500" dirty="0" smtClean="0"/>
                <a:t>SelectCheckBox(): void</a:t>
              </a:r>
            </a:p>
            <a:p>
              <a:r>
                <a:rPr lang="en-US" sz="500" dirty="0" smtClean="0"/>
                <a:t>+ DeselectCheckBox(): void</a:t>
              </a:r>
              <a:endParaRPr lang="en-US" sz="500" dirty="0" smtClean="0"/>
            </a:p>
            <a:p>
              <a:endParaRPr lang="en-US" sz="500" dirty="0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7481708" y="5080061"/>
            <a:ext cx="1429658" cy="541604"/>
          </a:xfrm>
          <a:prstGeom prst="rect">
            <a:avLst/>
          </a:prstGeom>
          <a:noFill/>
          <a:ln w="635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53597" y="6041024"/>
            <a:ext cx="1467559" cy="493646"/>
            <a:chOff x="5082901" y="3369363"/>
            <a:chExt cx="1467559" cy="493646"/>
          </a:xfrm>
        </p:grpSpPr>
        <p:grpSp>
          <p:nvGrpSpPr>
            <p:cNvPr id="214" name="Group 213"/>
            <p:cNvGrpSpPr/>
            <p:nvPr/>
          </p:nvGrpSpPr>
          <p:grpSpPr>
            <a:xfrm>
              <a:off x="5082901" y="3374571"/>
              <a:ext cx="1467559" cy="488438"/>
              <a:chOff x="5082901" y="3374571"/>
              <a:chExt cx="1467559" cy="488438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5096690" y="3374571"/>
                <a:ext cx="1426029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WebElement</a:t>
                </a:r>
                <a:endParaRPr lang="en-US" sz="8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082901" y="3616788"/>
                <a:ext cx="14675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r>
                  <a:rPr lang="en-US" sz="500" dirty="0"/>
                  <a:t> </a:t>
                </a:r>
                <a:r>
                  <a:rPr lang="en-US" sz="500" dirty="0" smtClean="0"/>
                  <a:t>WebElement(Browser,String)</a:t>
                </a:r>
              </a:p>
              <a:p>
                <a:endParaRPr lang="en-US" sz="500" dirty="0"/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5093062" y="3369363"/>
              <a:ext cx="1429658" cy="451037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7462839" y="6033494"/>
            <a:ext cx="2041118" cy="458567"/>
            <a:chOff x="5063717" y="3362455"/>
            <a:chExt cx="2093122" cy="458567"/>
          </a:xfrm>
        </p:grpSpPr>
        <p:grpSp>
          <p:nvGrpSpPr>
            <p:cNvPr id="221" name="Group 220"/>
            <p:cNvGrpSpPr/>
            <p:nvPr/>
          </p:nvGrpSpPr>
          <p:grpSpPr>
            <a:xfrm>
              <a:off x="5063717" y="3362455"/>
              <a:ext cx="2093122" cy="391506"/>
              <a:chOff x="5063717" y="3362455"/>
              <a:chExt cx="2093122" cy="391506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5095240" y="3362455"/>
                <a:ext cx="1438643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Hyperlink</a:t>
                </a:r>
                <a:endParaRPr lang="en-US" sz="8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5063717" y="3584684"/>
                <a:ext cx="209312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 Hyperlink(</a:t>
                </a:r>
                <a:r>
                  <a:rPr lang="en-US" sz="500" dirty="0" err="1" smtClean="0"/>
                  <a:t>Browser,String</a:t>
                </a:r>
                <a:r>
                  <a:rPr lang="en-US" sz="500" dirty="0" smtClean="0"/>
                  <a:t>)</a:t>
                </a:r>
                <a:endParaRPr lang="en-US" sz="500" dirty="0" smtClean="0"/>
              </a:p>
            </p:txBody>
          </p:sp>
        </p:grpSp>
        <p:sp>
          <p:nvSpPr>
            <p:cNvPr id="222" name="Rectangle 221"/>
            <p:cNvSpPr/>
            <p:nvPr/>
          </p:nvSpPr>
          <p:spPr>
            <a:xfrm>
              <a:off x="5093062" y="3369364"/>
              <a:ext cx="1429658" cy="451658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9082417" y="6013503"/>
            <a:ext cx="2093122" cy="935178"/>
            <a:chOff x="5063146" y="3369363"/>
            <a:chExt cx="2093122" cy="935178"/>
          </a:xfrm>
        </p:grpSpPr>
        <p:grpSp>
          <p:nvGrpSpPr>
            <p:cNvPr id="228" name="Group 227"/>
            <p:cNvGrpSpPr/>
            <p:nvPr/>
          </p:nvGrpSpPr>
          <p:grpSpPr>
            <a:xfrm>
              <a:off x="5063146" y="3374572"/>
              <a:ext cx="2093122" cy="929969"/>
              <a:chOff x="5063146" y="3374572"/>
              <a:chExt cx="2093122" cy="929969"/>
            </a:xfrm>
          </p:grpSpPr>
          <p:sp>
            <p:nvSpPr>
              <p:cNvPr id="232" name="TextBox 231"/>
              <p:cNvSpPr txBox="1"/>
              <p:nvPr/>
            </p:nvSpPr>
            <p:spPr>
              <a:xfrm>
                <a:off x="5103948" y="3374572"/>
                <a:ext cx="1418771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Table</a:t>
                </a:r>
                <a:endParaRPr lang="en-US" sz="800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5063146" y="3596655"/>
                <a:ext cx="2093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 Table(Browser,String)</a:t>
                </a:r>
              </a:p>
              <a:p>
                <a:r>
                  <a:rPr lang="en-US" sz="500" dirty="0" smtClean="0"/>
                  <a:t>+ </a:t>
                </a:r>
                <a:r>
                  <a:rPr lang="en-US" sz="500" dirty="0" smtClean="0"/>
                  <a:t>DimensionCount</a:t>
                </a:r>
                <a:r>
                  <a:rPr lang="en-US" sz="500" dirty="0" smtClean="0"/>
                  <a:t>(): </a:t>
                </a:r>
                <a:r>
                  <a:rPr lang="en-US" sz="500" dirty="0" err="1" smtClean="0"/>
                  <a:t>int</a:t>
                </a:r>
                <a:endParaRPr lang="en-US" sz="500" dirty="0" smtClean="0"/>
              </a:p>
              <a:p>
                <a:r>
                  <a:rPr lang="en-US" sz="500" dirty="0" smtClean="0"/>
                  <a:t>+ RowCount(): int</a:t>
                </a:r>
              </a:p>
              <a:p>
                <a:r>
                  <a:rPr lang="en-US" sz="500" dirty="0" smtClean="0"/>
                  <a:t>+ ColumnCount(): </a:t>
                </a:r>
                <a:r>
                  <a:rPr lang="en-US" sz="500" dirty="0" err="1" smtClean="0"/>
                  <a:t>int</a:t>
                </a:r>
                <a:endParaRPr lang="en-US" sz="500" dirty="0" smtClean="0"/>
              </a:p>
              <a:p>
                <a:r>
                  <a:rPr lang="en-US" sz="500" dirty="0" smtClean="0"/>
                  <a:t>+ GetMax(</a:t>
                </a:r>
                <a:r>
                  <a:rPr lang="en-US" sz="500" dirty="0" err="1" smtClean="0"/>
                  <a:t>int</a:t>
                </a:r>
                <a:r>
                  <a:rPr lang="en-US" sz="500" dirty="0" smtClean="0"/>
                  <a:t>[]): </a:t>
                </a:r>
                <a:r>
                  <a:rPr lang="en-US" sz="500" dirty="0" err="1" smtClean="0"/>
                  <a:t>int</a:t>
                </a:r>
                <a:endParaRPr lang="en-US" sz="500" dirty="0" smtClean="0"/>
              </a:p>
              <a:p>
                <a:r>
                  <a:rPr lang="en-US" sz="500" dirty="0" smtClean="0"/>
                  <a:t>+ GetCellData(int,int): String</a:t>
                </a:r>
              </a:p>
              <a:p>
                <a:r>
                  <a:rPr lang="en-US" sz="500" dirty="0" smtClean="0"/>
                  <a:t>+ </a:t>
                </a:r>
                <a:r>
                  <a:rPr lang="en-US" sz="500" dirty="0" err="1" smtClean="0"/>
                  <a:t>GetRowWithCellText</a:t>
                </a:r>
                <a:r>
                  <a:rPr lang="en-US" sz="500" dirty="0" smtClean="0"/>
                  <a:t>(String)</a:t>
                </a:r>
                <a:endParaRPr lang="en-US" sz="500" dirty="0" smtClean="0"/>
              </a:p>
              <a:p>
                <a:endParaRPr lang="en-US" sz="500" dirty="0"/>
              </a:p>
            </p:txBody>
          </p:sp>
        </p:grpSp>
        <p:sp>
          <p:nvSpPr>
            <p:cNvPr id="229" name="Rectangle 228"/>
            <p:cNvSpPr/>
            <p:nvPr/>
          </p:nvSpPr>
          <p:spPr>
            <a:xfrm>
              <a:off x="5093062" y="3369363"/>
              <a:ext cx="1429658" cy="803835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6" name="Straight Connector 235"/>
          <p:cNvCxnSpPr/>
          <p:nvPr/>
        </p:nvCxnSpPr>
        <p:spPr>
          <a:xfrm flipH="1">
            <a:off x="2112744" y="4875139"/>
            <a:ext cx="1062" cy="1711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157282" y="2886888"/>
            <a:ext cx="1269" cy="2484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696130" y="4905096"/>
            <a:ext cx="0" cy="9272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Diamond 319"/>
          <p:cNvSpPr/>
          <p:nvPr/>
        </p:nvSpPr>
        <p:spPr>
          <a:xfrm>
            <a:off x="2919399" y="3311123"/>
            <a:ext cx="362281" cy="18684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Diamond 322"/>
          <p:cNvSpPr/>
          <p:nvPr/>
        </p:nvSpPr>
        <p:spPr>
          <a:xfrm>
            <a:off x="8356447" y="3285878"/>
            <a:ext cx="362281" cy="18684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3281680" y="3395539"/>
            <a:ext cx="1821542" cy="90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7096510" y="3225645"/>
            <a:ext cx="980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Composition</a:t>
            </a:r>
            <a:endParaRPr lang="en-US" sz="700" dirty="0"/>
          </a:p>
        </p:txBody>
      </p:sp>
      <p:sp>
        <p:nvSpPr>
          <p:cNvPr id="331" name="TextBox 330"/>
          <p:cNvSpPr txBox="1"/>
          <p:nvPr/>
        </p:nvSpPr>
        <p:spPr>
          <a:xfrm>
            <a:off x="3720496" y="3246877"/>
            <a:ext cx="980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Composition</a:t>
            </a:r>
            <a:endParaRPr lang="en-US" sz="700" dirty="0"/>
          </a:p>
        </p:txBody>
      </p:sp>
      <p:cxnSp>
        <p:nvCxnSpPr>
          <p:cNvPr id="341" name="Straight Connector 340"/>
          <p:cNvCxnSpPr/>
          <p:nvPr/>
        </p:nvCxnSpPr>
        <p:spPr>
          <a:xfrm flipH="1" flipV="1">
            <a:off x="3840481" y="4883329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6560345" y="4880482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8199337" y="4905096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04035" y="4875139"/>
            <a:ext cx="8432152" cy="115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6477717" y="5843827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175554" y="5842430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9803627" y="5825012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3839100" y="5851602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2122923" y="5850682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15671" y="4330572"/>
            <a:ext cx="8449" cy="5445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10528370" y="4888605"/>
            <a:ext cx="2762" cy="18281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22923" y="5836297"/>
            <a:ext cx="7680704" cy="61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UI Automation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Management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522720" y="3381725"/>
            <a:ext cx="1821542" cy="90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34" idx="0"/>
          </p:cNvCxnSpPr>
          <p:nvPr/>
        </p:nvCxnSpPr>
        <p:spPr>
          <a:xfrm>
            <a:off x="9477272" y="2908796"/>
            <a:ext cx="1269" cy="2010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16200000">
            <a:off x="10123700" y="4249647"/>
            <a:ext cx="291750" cy="15164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0656257" y="5066940"/>
            <a:ext cx="1467559" cy="856460"/>
            <a:chOff x="5082901" y="3369363"/>
            <a:chExt cx="1467559" cy="856460"/>
          </a:xfrm>
        </p:grpSpPr>
        <p:grpSp>
          <p:nvGrpSpPr>
            <p:cNvPr id="115" name="Group 114"/>
            <p:cNvGrpSpPr/>
            <p:nvPr/>
          </p:nvGrpSpPr>
          <p:grpSpPr>
            <a:xfrm>
              <a:off x="5082901" y="3374572"/>
              <a:ext cx="1467559" cy="851251"/>
              <a:chOff x="5082901" y="3374572"/>
              <a:chExt cx="1467559" cy="851251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5096690" y="3374572"/>
                <a:ext cx="1434025" cy="215444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Dialog</a:t>
                </a:r>
                <a:endParaRPr lang="en-US" sz="8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082901" y="3594881"/>
                <a:ext cx="146755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+</a:t>
                </a:r>
                <a:r>
                  <a:rPr lang="en-US" sz="500" dirty="0"/>
                  <a:t> </a:t>
                </a:r>
                <a:r>
                  <a:rPr lang="en-US" sz="500" dirty="0" smtClean="0"/>
                  <a:t>Dialog</a:t>
                </a:r>
                <a:r>
                  <a:rPr lang="en-US" sz="500" dirty="0" smtClean="0"/>
                  <a:t>(Browser)</a:t>
                </a:r>
                <a:endParaRPr lang="en-US" sz="500" dirty="0" smtClean="0"/>
              </a:p>
              <a:p>
                <a:r>
                  <a:rPr lang="en-US" sz="500" dirty="0" smtClean="0"/>
                  <a:t>+ Click(): void</a:t>
                </a:r>
              </a:p>
              <a:p>
                <a:r>
                  <a:rPr lang="en-US" sz="500" dirty="0" smtClean="0"/>
                  <a:t>+ Close(): void</a:t>
                </a:r>
              </a:p>
              <a:p>
                <a:r>
                  <a:rPr lang="en-US" sz="500" dirty="0" smtClean="0"/>
                  <a:t>+ Exists(): void</a:t>
                </a:r>
              </a:p>
              <a:p>
                <a:r>
                  <a:rPr lang="en-US" sz="500" dirty="0" smtClean="0"/>
                  <a:t>+ GetVisibleText(): String</a:t>
                </a:r>
              </a:p>
              <a:p>
                <a:r>
                  <a:rPr lang="en-US" sz="500" dirty="0" smtClean="0"/>
                  <a:t>+ SendKeys(String): void</a:t>
                </a:r>
                <a:endParaRPr lang="en-US" sz="500" dirty="0" smtClean="0"/>
              </a:p>
              <a:p>
                <a:endParaRPr lang="en-US" sz="500" dirty="0"/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5093062" y="3369363"/>
              <a:ext cx="1429658" cy="758072"/>
            </a:xfrm>
            <a:prstGeom prst="rect">
              <a:avLst/>
            </a:prstGeom>
            <a:noFill/>
            <a:ln w="635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10345395" y="4325467"/>
            <a:ext cx="1829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16" idx="0"/>
          </p:cNvCxnSpPr>
          <p:nvPr/>
        </p:nvCxnSpPr>
        <p:spPr>
          <a:xfrm flipV="1">
            <a:off x="11381247" y="2908796"/>
            <a:ext cx="14886" cy="21581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477272" y="2908796"/>
            <a:ext cx="19188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V="1">
            <a:off x="1332411" y="2038042"/>
            <a:ext cx="5000729" cy="116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01778" y="2255301"/>
            <a:ext cx="1446592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WebUIElement</a:t>
            </a:r>
            <a:endParaRPr lang="en-US" sz="8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443586" y="2056365"/>
            <a:ext cx="0" cy="2133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97333" y="2047887"/>
            <a:ext cx="0" cy="213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46990" y="2260748"/>
            <a:ext cx="1427480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ORReader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044100" y="2251039"/>
            <a:ext cx="708748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Page</a:t>
            </a:r>
            <a:endParaRPr lang="en-US" sz="8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197333" y="1806889"/>
            <a:ext cx="0" cy="23367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3500566" y="3094794"/>
            <a:ext cx="5224045" cy="2444862"/>
            <a:chOff x="1932223" y="1398014"/>
            <a:chExt cx="5224045" cy="2444862"/>
          </a:xfrm>
        </p:grpSpPr>
        <p:sp>
          <p:nvSpPr>
            <p:cNvPr id="154" name="TextBox 153"/>
            <p:cNvSpPr txBox="1"/>
            <p:nvPr/>
          </p:nvSpPr>
          <p:spPr>
            <a:xfrm>
              <a:off x="1932223" y="1398014"/>
              <a:ext cx="660655" cy="215444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List</a:t>
              </a:r>
              <a:endParaRPr 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63146" y="3596655"/>
              <a:ext cx="20931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 smtClean="0"/>
            </a:p>
            <a:p>
              <a:endParaRPr lang="en-US" sz="500" dirty="0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49943" y="3985610"/>
            <a:ext cx="975220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RadioButton</a:t>
            </a:r>
            <a:endParaRPr lang="en-US" sz="800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3451821" y="3982262"/>
            <a:ext cx="4653112" cy="2552408"/>
            <a:chOff x="1897348" y="1310601"/>
            <a:chExt cx="4653112" cy="2552408"/>
          </a:xfrm>
        </p:grpSpPr>
        <p:sp>
          <p:nvSpPr>
            <p:cNvPr id="218" name="TextBox 217"/>
            <p:cNvSpPr txBox="1"/>
            <p:nvPr/>
          </p:nvSpPr>
          <p:spPr>
            <a:xfrm>
              <a:off x="1897348" y="1310601"/>
              <a:ext cx="836303" cy="215444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WebElement</a:t>
              </a:r>
              <a:endParaRPr lang="en-US" sz="8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82901" y="3616788"/>
              <a:ext cx="1467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 smtClean="0"/>
            </a:p>
            <a:p>
              <a:endParaRPr lang="en-US" sz="500" dirty="0"/>
            </a:p>
          </p:txBody>
        </p:sp>
      </p:grpSp>
      <p:cxnSp>
        <p:nvCxnSpPr>
          <p:cNvPr id="243" name="Straight Connector 242"/>
          <p:cNvCxnSpPr/>
          <p:nvPr/>
        </p:nvCxnSpPr>
        <p:spPr>
          <a:xfrm>
            <a:off x="1332411" y="2056365"/>
            <a:ext cx="0" cy="1744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197333" y="2466483"/>
            <a:ext cx="0" cy="1290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874470" y="2049647"/>
            <a:ext cx="980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Composition</a:t>
            </a:r>
            <a:endParaRPr lang="en-US" sz="7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754784" y="2030728"/>
            <a:ext cx="9806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Composition</a:t>
            </a:r>
            <a:endParaRPr lang="en-US" sz="700" dirty="0"/>
          </a:p>
        </p:txBody>
      </p:sp>
      <p:cxnSp>
        <p:nvCxnSpPr>
          <p:cNvPr id="147" name="Straight Connector 146"/>
          <p:cNvCxnSpPr>
            <a:stCxn id="125" idx="0"/>
          </p:cNvCxnSpPr>
          <p:nvPr/>
        </p:nvCxnSpPr>
        <p:spPr>
          <a:xfrm flipH="1" flipV="1">
            <a:off x="4651206" y="2839860"/>
            <a:ext cx="4550" cy="2536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405048" y="2834663"/>
            <a:ext cx="4038538" cy="20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427392" y="3740641"/>
            <a:ext cx="4009649" cy="158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</a:t>
            </a:r>
            <a:r>
              <a:rPr lang="en-US" alt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Framework </a:t>
            </a:r>
            <a:r>
              <a:rPr lang="en-US" alt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kern="0" dirty="0">
                <a:latin typeface="Calibri Light" panose="020F0302020204030204" pitchFamily="34" charset="0"/>
                <a:cs typeface="Calibri" panose="020F0502020204030204" pitchFamily="34" charset="0"/>
              </a:rPr>
              <a:t>UI Automation </a:t>
            </a:r>
            <a:r>
              <a:rPr lang="en-US" sz="3200" kern="0" dirty="0" smtClean="0">
                <a:latin typeface="Calibri Light" panose="020F0302020204030204" pitchFamily="34" charset="0"/>
                <a:cs typeface="Calibri" panose="020F0502020204030204" pitchFamily="34" charset="0"/>
              </a:rPr>
              <a:t>Management</a:t>
            </a:r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endParaRPr lang="en-US" sz="3200" kern="0" dirty="0"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77423" y="1591445"/>
            <a:ext cx="1439820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Browser</a:t>
            </a:r>
            <a:endParaRPr lang="en-US" sz="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750880" y="2349635"/>
            <a:ext cx="651275" cy="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5" idx="3"/>
            <a:endCxn id="34" idx="1"/>
          </p:cNvCxnSpPr>
          <p:nvPr/>
        </p:nvCxnSpPr>
        <p:spPr>
          <a:xfrm flipV="1">
            <a:off x="3874470" y="2363023"/>
            <a:ext cx="827308" cy="5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5437041" y="2476194"/>
            <a:ext cx="6545" cy="60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15533" y="3084133"/>
            <a:ext cx="656105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</a:t>
            </a:r>
            <a:endParaRPr 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252923" y="3093524"/>
            <a:ext cx="805666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CheckBox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039197" y="3094794"/>
            <a:ext cx="725916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TextBox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69592" y="3084133"/>
            <a:ext cx="975209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Button</a:t>
            </a:r>
            <a:endParaRPr lang="en-US" sz="800" dirty="0"/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3793146" y="2846564"/>
            <a:ext cx="4550" cy="2536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402155" y="2846220"/>
            <a:ext cx="0" cy="2100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405048" y="2846220"/>
            <a:ext cx="0" cy="2325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034667" y="3985610"/>
            <a:ext cx="730446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Label</a:t>
            </a:r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395721" y="3983224"/>
            <a:ext cx="612216" cy="213393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Hyperlink</a:t>
            </a:r>
            <a:endParaRPr 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15533" y="3968714"/>
            <a:ext cx="902596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Table</a:t>
            </a:r>
            <a:endParaRPr lang="en-US" sz="800" dirty="0"/>
          </a:p>
        </p:txBody>
      </p:sp>
      <p:cxnSp>
        <p:nvCxnSpPr>
          <p:cNvPr id="153" name="Straight Connector 152"/>
          <p:cNvCxnSpPr>
            <a:stCxn id="204" idx="0"/>
          </p:cNvCxnSpPr>
          <p:nvPr/>
        </p:nvCxnSpPr>
        <p:spPr>
          <a:xfrm flipV="1">
            <a:off x="1437553" y="3756540"/>
            <a:ext cx="0" cy="2290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8" idx="0"/>
          </p:cNvCxnSpPr>
          <p:nvPr/>
        </p:nvCxnSpPr>
        <p:spPr>
          <a:xfrm flipV="1">
            <a:off x="2399890" y="3756539"/>
            <a:ext cx="0" cy="2290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834030" y="3756539"/>
            <a:ext cx="0" cy="2290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666527" y="3756539"/>
            <a:ext cx="0" cy="2290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5437041" y="3739644"/>
            <a:ext cx="6545" cy="2426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876556" y="3077729"/>
            <a:ext cx="656105" cy="215444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Dialog</a:t>
            </a:r>
            <a:endParaRPr lang="en-US" sz="8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333140" y="2056365"/>
            <a:ext cx="1671" cy="999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2865902" y="997779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endParaRPr lang="en-US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590894" y="997779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9122549" y="1803965"/>
            <a:ext cx="1672046" cy="132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APPIUM</a:t>
            </a: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9081023" y="4630917"/>
            <a:ext cx="1755098" cy="132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AUTOMATION TOOL</a:t>
            </a:r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9211218" y="371614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49986" y="170688"/>
            <a:ext cx="9446147" cy="819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2637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Agile Test Framework</a:t>
            </a:r>
            <a:r>
              <a:rPr kumimoji="0" lang="en-US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 -</a:t>
            </a:r>
            <a:r>
              <a:rPr kumimoji="0" lang="en-US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2637"/>
                </a:solidFill>
                <a:effectLst/>
                <a:uLnTx/>
                <a:uFillTx/>
                <a:latin typeface="Calibri Light" panose="020F0302020204030204" pitchFamily="34" charset="0"/>
                <a:cs typeface="Calibri" panose="020F0502020204030204" pitchFamily="34" charset="0"/>
              </a:rPr>
              <a:t> Object Repository Module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002637"/>
              </a:solidFill>
              <a:effectLst/>
              <a:uLnTx/>
              <a:uFillTx/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8" y="1097277"/>
            <a:ext cx="9558762" cy="51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un Life template 1">
  <a:themeElements>
    <a:clrScheme name="Sun Life template 1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Sun Life template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n Life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un Life template 1">
  <a:themeElements>
    <a:clrScheme name="Sun Life template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25000"/>
          </a:spcAft>
          <a:buClrTx/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25000"/>
          </a:spcAft>
          <a:buClrTx/>
          <a:buSzTx/>
          <a:buFont typeface="Wingdings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un Life templat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n Life template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n Life template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14161</TotalTime>
  <Words>869</Words>
  <Application>Microsoft Office PowerPoint</Application>
  <PresentationFormat>Widescreen</PresentationFormat>
  <Paragraphs>232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Sun Life template 1</vt:lpstr>
      <vt:lpstr>1_Sun Life template 1</vt:lpstr>
      <vt:lpstr>PowerPoint Presentation</vt:lpstr>
      <vt:lpstr>Agile Test Framework – Objective</vt:lpstr>
      <vt:lpstr>Agile Test Framework – Driving Features</vt:lpstr>
      <vt:lpstr>Agile Test Framework – Key Tools/Components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Test Framework v/s Pure Selenium Framework</vt:lpstr>
      <vt:lpstr>PowerPoint Presentation</vt:lpstr>
      <vt:lpstr>PowerPoint Presentation</vt:lpstr>
    </vt:vector>
  </TitlesOfParts>
  <Manager>george.charalabopoulos@sunlife.com</Manager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Deepankar Pant;george.charalabopoulos@sunlife.com</dc:creator>
  <cp:lastModifiedBy>Vivek Singh</cp:lastModifiedBy>
  <cp:revision>585</cp:revision>
  <dcterms:created xsi:type="dcterms:W3CDTF">2018-01-18T10:28:31Z</dcterms:created>
  <dcterms:modified xsi:type="dcterms:W3CDTF">2018-05-03T11:53:11Z</dcterms:modified>
</cp:coreProperties>
</file>