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03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86" r:id="rId13"/>
    <p:sldId id="287" r:id="rId14"/>
    <p:sldId id="266" r:id="rId15"/>
    <p:sldId id="267" r:id="rId16"/>
    <p:sldId id="268" r:id="rId17"/>
    <p:sldId id="269" r:id="rId18"/>
    <p:sldId id="27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2" r:id="rId30"/>
    <p:sldId id="281" r:id="rId31"/>
    <p:sldId id="288" r:id="rId32"/>
    <p:sldId id="283" r:id="rId33"/>
    <p:sldId id="284" r:id="rId34"/>
    <p:sldId id="285" r:id="rId35"/>
    <p:sldId id="289" r:id="rId36"/>
    <p:sldId id="290" r:id="rId37"/>
    <p:sldId id="291" r:id="rId38"/>
    <p:sldId id="292" r:id="rId39"/>
    <p:sldId id="306" r:id="rId40"/>
    <p:sldId id="307" r:id="rId41"/>
    <p:sldId id="293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298" r:id="rId50"/>
    <p:sldId id="302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E1A18-03FA-4EB6-8BA8-068F25892E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7959BC1-40E5-4A99-B118-66E77F38D9A5}">
      <dgm:prSet phldrT="[文本]"/>
      <dgm:spPr/>
      <dgm:t>
        <a:bodyPr/>
        <a:lstStyle/>
        <a:p>
          <a:r>
            <a:rPr lang="en-US" altLang="zh-CN" dirty="0" err="1" smtClean="0"/>
            <a:t>UserController</a:t>
          </a:r>
          <a:endParaRPr lang="en-US" altLang="zh-CN" dirty="0" smtClean="0"/>
        </a:p>
      </dgm:t>
    </dgm:pt>
    <dgm:pt modelId="{74A2BB39-0293-456A-B029-72AB702D41CD}" type="parTrans" cxnId="{1F856CE8-6852-49CC-8EFD-ADB19B2404BC}">
      <dgm:prSet/>
      <dgm:spPr/>
      <dgm:t>
        <a:bodyPr/>
        <a:lstStyle/>
        <a:p>
          <a:endParaRPr lang="zh-CN" altLang="en-US"/>
        </a:p>
      </dgm:t>
    </dgm:pt>
    <dgm:pt modelId="{E83B9FFF-CD16-4EB3-A78A-8CE3071F2BDE}" type="sibTrans" cxnId="{1F856CE8-6852-49CC-8EFD-ADB19B2404BC}">
      <dgm:prSet/>
      <dgm:spPr/>
      <dgm:t>
        <a:bodyPr/>
        <a:lstStyle/>
        <a:p>
          <a:endParaRPr lang="zh-CN" altLang="en-US"/>
        </a:p>
      </dgm:t>
    </dgm:pt>
    <dgm:pt modelId="{8260469D-C2CF-453E-8B30-E18B1489CC67}">
      <dgm:prSet phldrT="[文本]"/>
      <dgm:spPr/>
      <dgm:t>
        <a:bodyPr/>
        <a:lstStyle/>
        <a:p>
          <a:r>
            <a:rPr lang="en-US" altLang="zh-CN" dirty="0" err="1" smtClean="0"/>
            <a:t>UserService</a:t>
          </a:r>
          <a:endParaRPr lang="zh-CN" altLang="en-US" dirty="0"/>
        </a:p>
      </dgm:t>
    </dgm:pt>
    <dgm:pt modelId="{2DCDE7F9-3CD9-4762-BC89-28C5A4E5C7A8}" type="parTrans" cxnId="{AE04A227-B11A-4BFE-848B-B44ADC58E941}">
      <dgm:prSet/>
      <dgm:spPr/>
      <dgm:t>
        <a:bodyPr/>
        <a:lstStyle/>
        <a:p>
          <a:endParaRPr lang="zh-CN" altLang="en-US"/>
        </a:p>
      </dgm:t>
    </dgm:pt>
    <dgm:pt modelId="{B0810EEC-499D-4B0A-965D-8D82CB1DBA0F}" type="sibTrans" cxnId="{AE04A227-B11A-4BFE-848B-B44ADC58E941}">
      <dgm:prSet/>
      <dgm:spPr/>
      <dgm:t>
        <a:bodyPr/>
        <a:lstStyle/>
        <a:p>
          <a:endParaRPr lang="zh-CN" altLang="en-US"/>
        </a:p>
      </dgm:t>
    </dgm:pt>
    <dgm:pt modelId="{09413805-2FCD-4AED-8285-EC101AB299D4}">
      <dgm:prSet phldrT="[文本]"/>
      <dgm:spPr/>
      <dgm:t>
        <a:bodyPr/>
        <a:lstStyle/>
        <a:p>
          <a:r>
            <a:rPr lang="en-US" altLang="zh-CN" dirty="0" err="1" smtClean="0"/>
            <a:t>UserDao</a:t>
          </a:r>
          <a:endParaRPr lang="zh-CN" altLang="en-US" dirty="0"/>
        </a:p>
      </dgm:t>
    </dgm:pt>
    <dgm:pt modelId="{E49E1A2A-8237-4E5F-8530-BAEA2B00AFE7}" type="parTrans" cxnId="{8D9D4689-7987-461C-8C6C-D960C36C5CFF}">
      <dgm:prSet/>
      <dgm:spPr/>
      <dgm:t>
        <a:bodyPr/>
        <a:lstStyle/>
        <a:p>
          <a:endParaRPr lang="zh-CN" altLang="en-US"/>
        </a:p>
      </dgm:t>
    </dgm:pt>
    <dgm:pt modelId="{CB1D151C-8064-4EFA-80A4-03E179EE6E25}" type="sibTrans" cxnId="{8D9D4689-7987-461C-8C6C-D960C36C5CFF}">
      <dgm:prSet/>
      <dgm:spPr/>
      <dgm:t>
        <a:bodyPr/>
        <a:lstStyle/>
        <a:p>
          <a:endParaRPr lang="zh-CN" altLang="en-US"/>
        </a:p>
      </dgm:t>
    </dgm:pt>
    <dgm:pt modelId="{84A16DC0-1627-4AD7-A6E0-296C5690E3BE}" type="pres">
      <dgm:prSet presAssocID="{D63E1A18-03FA-4EB6-8BA8-068F25892E53}" presName="Name0" presStyleCnt="0">
        <dgm:presLayoutVars>
          <dgm:dir/>
          <dgm:resizeHandles val="exact"/>
        </dgm:presLayoutVars>
      </dgm:prSet>
      <dgm:spPr/>
    </dgm:pt>
    <dgm:pt modelId="{A13C8A58-FF69-4A49-A78E-4B5F0692DA40}" type="pres">
      <dgm:prSet presAssocID="{77959BC1-40E5-4A99-B118-66E77F38D9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CCCD7E-3A55-47CB-98A8-CD36565D3411}" type="pres">
      <dgm:prSet presAssocID="{E83B9FFF-CD16-4EB3-A78A-8CE3071F2BDE}" presName="sibTrans" presStyleLbl="sibTrans2D1" presStyleIdx="0" presStyleCnt="2"/>
      <dgm:spPr/>
    </dgm:pt>
    <dgm:pt modelId="{2E378E49-A261-4A4F-8492-88971E7E4A34}" type="pres">
      <dgm:prSet presAssocID="{E83B9FFF-CD16-4EB3-A78A-8CE3071F2BDE}" presName="connectorText" presStyleLbl="sibTrans2D1" presStyleIdx="0" presStyleCnt="2"/>
      <dgm:spPr/>
    </dgm:pt>
    <dgm:pt modelId="{0FCB60E2-86F4-4A88-BA78-606FBA610FB0}" type="pres">
      <dgm:prSet presAssocID="{8260469D-C2CF-453E-8B30-E18B1489CC6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A1C904-87D8-43C2-AE17-B1D113DBFB2B}" type="pres">
      <dgm:prSet presAssocID="{B0810EEC-499D-4B0A-965D-8D82CB1DBA0F}" presName="sibTrans" presStyleLbl="sibTrans2D1" presStyleIdx="1" presStyleCnt="2"/>
      <dgm:spPr/>
    </dgm:pt>
    <dgm:pt modelId="{4C9B0BA6-5044-4688-A03E-ACC057C51DEA}" type="pres">
      <dgm:prSet presAssocID="{B0810EEC-499D-4B0A-965D-8D82CB1DBA0F}" presName="connectorText" presStyleLbl="sibTrans2D1" presStyleIdx="1" presStyleCnt="2"/>
      <dgm:spPr/>
    </dgm:pt>
    <dgm:pt modelId="{FBA0218E-152B-4F18-97CD-001ACBEA7BBA}" type="pres">
      <dgm:prSet presAssocID="{09413805-2FCD-4AED-8285-EC101AB299D4}" presName="node" presStyleLbl="node1" presStyleIdx="2" presStyleCnt="3">
        <dgm:presLayoutVars>
          <dgm:bulletEnabled val="1"/>
        </dgm:presLayoutVars>
      </dgm:prSet>
      <dgm:spPr/>
    </dgm:pt>
  </dgm:ptLst>
  <dgm:cxnLst>
    <dgm:cxn modelId="{939EF71F-F2B1-46F2-9BA1-B8F02D0559AA}" type="presOf" srcId="{E83B9FFF-CD16-4EB3-A78A-8CE3071F2BDE}" destId="{D5CCCD7E-3A55-47CB-98A8-CD36565D3411}" srcOrd="0" destOrd="0" presId="urn:microsoft.com/office/officeart/2005/8/layout/process1"/>
    <dgm:cxn modelId="{8D9D4689-7987-461C-8C6C-D960C36C5CFF}" srcId="{D63E1A18-03FA-4EB6-8BA8-068F25892E53}" destId="{09413805-2FCD-4AED-8285-EC101AB299D4}" srcOrd="2" destOrd="0" parTransId="{E49E1A2A-8237-4E5F-8530-BAEA2B00AFE7}" sibTransId="{CB1D151C-8064-4EFA-80A4-03E179EE6E25}"/>
    <dgm:cxn modelId="{81FD50EC-4935-4FBB-A063-384EAFCBAD86}" type="presOf" srcId="{E83B9FFF-CD16-4EB3-A78A-8CE3071F2BDE}" destId="{2E378E49-A261-4A4F-8492-88971E7E4A34}" srcOrd="1" destOrd="0" presId="urn:microsoft.com/office/officeart/2005/8/layout/process1"/>
    <dgm:cxn modelId="{1F856CE8-6852-49CC-8EFD-ADB19B2404BC}" srcId="{D63E1A18-03FA-4EB6-8BA8-068F25892E53}" destId="{77959BC1-40E5-4A99-B118-66E77F38D9A5}" srcOrd="0" destOrd="0" parTransId="{74A2BB39-0293-456A-B029-72AB702D41CD}" sibTransId="{E83B9FFF-CD16-4EB3-A78A-8CE3071F2BDE}"/>
    <dgm:cxn modelId="{0D77D13B-8224-41A7-B477-133144AAAF71}" type="presOf" srcId="{8260469D-C2CF-453E-8B30-E18B1489CC67}" destId="{0FCB60E2-86F4-4A88-BA78-606FBA610FB0}" srcOrd="0" destOrd="0" presId="urn:microsoft.com/office/officeart/2005/8/layout/process1"/>
    <dgm:cxn modelId="{0A96B68A-7167-4BD2-85DA-98779F17C490}" type="presOf" srcId="{B0810EEC-499D-4B0A-965D-8D82CB1DBA0F}" destId="{4C9B0BA6-5044-4688-A03E-ACC057C51DEA}" srcOrd="1" destOrd="0" presId="urn:microsoft.com/office/officeart/2005/8/layout/process1"/>
    <dgm:cxn modelId="{6006F9EF-2ACB-471E-91F1-E46A686BD6E5}" type="presOf" srcId="{09413805-2FCD-4AED-8285-EC101AB299D4}" destId="{FBA0218E-152B-4F18-97CD-001ACBEA7BBA}" srcOrd="0" destOrd="0" presId="urn:microsoft.com/office/officeart/2005/8/layout/process1"/>
    <dgm:cxn modelId="{07635543-BC4E-42BF-9899-E1272129E964}" type="presOf" srcId="{77959BC1-40E5-4A99-B118-66E77F38D9A5}" destId="{A13C8A58-FF69-4A49-A78E-4B5F0692DA40}" srcOrd="0" destOrd="0" presId="urn:microsoft.com/office/officeart/2005/8/layout/process1"/>
    <dgm:cxn modelId="{AE04A227-B11A-4BFE-848B-B44ADC58E941}" srcId="{D63E1A18-03FA-4EB6-8BA8-068F25892E53}" destId="{8260469D-C2CF-453E-8B30-E18B1489CC67}" srcOrd="1" destOrd="0" parTransId="{2DCDE7F9-3CD9-4762-BC89-28C5A4E5C7A8}" sibTransId="{B0810EEC-499D-4B0A-965D-8D82CB1DBA0F}"/>
    <dgm:cxn modelId="{77979082-EE67-4DEF-91B6-AF7535858ADD}" type="presOf" srcId="{B0810EEC-499D-4B0A-965D-8D82CB1DBA0F}" destId="{E6A1C904-87D8-43C2-AE17-B1D113DBFB2B}" srcOrd="0" destOrd="0" presId="urn:microsoft.com/office/officeart/2005/8/layout/process1"/>
    <dgm:cxn modelId="{20D5F979-2DE1-4CDA-ABAA-95FFBD5B0B05}" type="presOf" srcId="{D63E1A18-03FA-4EB6-8BA8-068F25892E53}" destId="{84A16DC0-1627-4AD7-A6E0-296C5690E3BE}" srcOrd="0" destOrd="0" presId="urn:microsoft.com/office/officeart/2005/8/layout/process1"/>
    <dgm:cxn modelId="{A378494A-9BA0-4122-90E2-9917C062FBF2}" type="presParOf" srcId="{84A16DC0-1627-4AD7-A6E0-296C5690E3BE}" destId="{A13C8A58-FF69-4A49-A78E-4B5F0692DA40}" srcOrd="0" destOrd="0" presId="urn:microsoft.com/office/officeart/2005/8/layout/process1"/>
    <dgm:cxn modelId="{8EDCB576-9A10-4929-BE73-57CCE9FA0258}" type="presParOf" srcId="{84A16DC0-1627-4AD7-A6E0-296C5690E3BE}" destId="{D5CCCD7E-3A55-47CB-98A8-CD36565D3411}" srcOrd="1" destOrd="0" presId="urn:microsoft.com/office/officeart/2005/8/layout/process1"/>
    <dgm:cxn modelId="{581CD167-1E49-4C41-80FF-F847BCAAF290}" type="presParOf" srcId="{D5CCCD7E-3A55-47CB-98A8-CD36565D3411}" destId="{2E378E49-A261-4A4F-8492-88971E7E4A34}" srcOrd="0" destOrd="0" presId="urn:microsoft.com/office/officeart/2005/8/layout/process1"/>
    <dgm:cxn modelId="{67F5B200-A7F1-4808-B1DD-9AE35C919CE7}" type="presParOf" srcId="{84A16DC0-1627-4AD7-A6E0-296C5690E3BE}" destId="{0FCB60E2-86F4-4A88-BA78-606FBA610FB0}" srcOrd="2" destOrd="0" presId="urn:microsoft.com/office/officeart/2005/8/layout/process1"/>
    <dgm:cxn modelId="{BC035A85-50DE-417C-88F3-67DEE30A2D27}" type="presParOf" srcId="{84A16DC0-1627-4AD7-A6E0-296C5690E3BE}" destId="{E6A1C904-87D8-43C2-AE17-B1D113DBFB2B}" srcOrd="3" destOrd="0" presId="urn:microsoft.com/office/officeart/2005/8/layout/process1"/>
    <dgm:cxn modelId="{8840DE78-41F4-43D5-A614-2B1EB8480F7F}" type="presParOf" srcId="{E6A1C904-87D8-43C2-AE17-B1D113DBFB2B}" destId="{4C9B0BA6-5044-4688-A03E-ACC057C51DEA}" srcOrd="0" destOrd="0" presId="urn:microsoft.com/office/officeart/2005/8/layout/process1"/>
    <dgm:cxn modelId="{718EE956-F6AE-4599-8ACB-AB1D7DAC03AA}" type="presParOf" srcId="{84A16DC0-1627-4AD7-A6E0-296C5690E3BE}" destId="{FBA0218E-152B-4F18-97CD-001ACBEA7BB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C8A58-FF69-4A49-A78E-4B5F0692DA40}">
      <dsp:nvSpPr>
        <dsp:cNvPr id="0" name=""/>
        <dsp:cNvSpPr/>
      </dsp:nvSpPr>
      <dsp:spPr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UserController</a:t>
          </a:r>
          <a:endParaRPr lang="en-US" altLang="zh-CN" sz="2300" kern="1200" dirty="0" smtClean="0"/>
        </a:p>
      </dsp:txBody>
      <dsp:txXfrm>
        <a:off x="45225" y="1652410"/>
        <a:ext cx="2085893" cy="1221142"/>
      </dsp:txXfrm>
    </dsp:sp>
    <dsp:sp modelId="{D5CCCD7E-3A55-47CB-98A8-CD36565D3411}">
      <dsp:nvSpPr>
        <dsp:cNvPr id="0" name=""/>
        <dsp:cNvSpPr/>
      </dsp:nvSpPr>
      <dsp:spPr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85298" y="2102137"/>
        <a:ext cx="320822" cy="321687"/>
      </dsp:txXfrm>
    </dsp:sp>
    <dsp:sp modelId="{0FCB60E2-86F4-4A88-BA78-606FBA610FB0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UserService</a:t>
          </a:r>
          <a:endParaRPr lang="zh-CN" altLang="en-US" sz="2300" kern="1200" dirty="0"/>
        </a:p>
      </dsp:txBody>
      <dsp:txXfrm>
        <a:off x="3071853" y="1652410"/>
        <a:ext cx="2085893" cy="1221142"/>
      </dsp:txXfrm>
    </dsp:sp>
    <dsp:sp modelId="{E6A1C904-87D8-43C2-AE17-B1D113DBFB2B}">
      <dsp:nvSpPr>
        <dsp:cNvPr id="0" name=""/>
        <dsp:cNvSpPr/>
      </dsp:nvSpPr>
      <dsp:spPr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411926" y="2102137"/>
        <a:ext cx="320822" cy="321687"/>
      </dsp:txXfrm>
    </dsp:sp>
    <dsp:sp modelId="{FBA0218E-152B-4F18-97CD-001ACBEA7BBA}">
      <dsp:nvSpPr>
        <dsp:cNvPr id="0" name=""/>
        <dsp:cNvSpPr/>
      </dsp:nvSpPr>
      <dsp:spPr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UserDao</a:t>
          </a:r>
          <a:endParaRPr lang="zh-CN" altLang="en-US" sz="2300" kern="1200" dirty="0"/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B3B27-BED3-49B9-9665-BE1BAAA40E3C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BE056-6111-41AE-9FC0-C1BB641D5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3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反向关联：</a:t>
            </a:r>
            <a:endParaRPr lang="en-US" altLang="zh-CN" dirty="0" smtClean="0"/>
          </a:p>
          <a:p>
            <a:r>
              <a:rPr lang="zh-CN" altLang="en-US" dirty="0" smtClean="0"/>
              <a:t>通常一些结果可以使用反向的逻辑关系来验证它们是否正确，如：计算</a:t>
            </a:r>
            <a:r>
              <a:rPr lang="en-US" altLang="zh-CN" dirty="0" smtClean="0"/>
              <a:t>a*b</a:t>
            </a:r>
            <a:r>
              <a:rPr lang="zh-CN" altLang="en-US" dirty="0" smtClean="0"/>
              <a:t>的函数，测试方法如下： </a:t>
            </a:r>
          </a:p>
          <a:p>
            <a:r>
              <a:rPr lang="en-US" altLang="zh-CN" dirty="0" smtClean="0"/>
              <a:t>Public void </a:t>
            </a:r>
            <a:r>
              <a:rPr lang="en-US" altLang="zh-CN" dirty="0" err="1" smtClean="0"/>
              <a:t>UsingInverse</a:t>
            </a:r>
            <a:r>
              <a:rPr lang="en-US" altLang="zh-CN" dirty="0" smtClean="0"/>
              <a:t>(){ </a:t>
            </a:r>
          </a:p>
          <a:p>
            <a:r>
              <a:rPr lang="en-US" altLang="zh-CN" dirty="0" smtClean="0"/>
              <a:t> double x = </a:t>
            </a:r>
            <a:r>
              <a:rPr lang="en-US" altLang="zh-CN" dirty="0" err="1" smtClean="0"/>
              <a:t>MyMath.AB</a:t>
            </a:r>
            <a:r>
              <a:rPr lang="en-US" altLang="zh-CN" dirty="0" smtClean="0"/>
              <a:t>(4,4); </a:t>
            </a:r>
          </a:p>
          <a:p>
            <a:r>
              <a:rPr lang="en-US" altLang="zh-CN" dirty="0" smtClean="0"/>
              <a:t> </a:t>
            </a:r>
            <a:r>
              <a:rPr lang="en-US" altLang="zh-CN" dirty="0" err="1" smtClean="0"/>
              <a:t>Assert.AreEqual</a:t>
            </a:r>
            <a:r>
              <a:rPr lang="en-US" altLang="zh-CN" dirty="0" smtClean="0"/>
              <a:t>&lt;double&gt;(x,4*4); </a:t>
            </a:r>
          </a:p>
          <a:p>
            <a:r>
              <a:rPr lang="en-US" altLang="zh-CN" dirty="0" smtClean="0"/>
              <a:t>}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交叉检查：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计算一个结果可以存在多个算法，同一个算法可以使用稳定的版本来校验新改进的版本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可重复：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测试应该能够以任意的顺序一次又一次的运行，并且产生相同的结果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专业：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测试代码必须同产品代码相同的风格来编写，并保证质量。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BE056-6111-41AE-9FC0-C1BB641D599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9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73B8-25C5-47BF-BB16-F6302B34FA6E}" type="datetimeFigureOut">
              <a:rPr lang="zh-CN" altLang="en-US" smtClean="0"/>
              <a:t>2013/11/25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F48F-83DF-4931-AD2C-A21658BB91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11910" y="4509120"/>
            <a:ext cx="28878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联系人：</a:t>
            </a:r>
            <a:r>
              <a:rPr lang="en-US" altLang="zh-CN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vivus.zhong@gmail.com</a:t>
            </a:r>
            <a:endParaRPr lang="zh-CN" altLang="en-US" sz="1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23728" y="2044005"/>
            <a:ext cx="50642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单元测试和</a:t>
            </a:r>
            <a:r>
              <a:rPr lang="en-US" altLang="zh-CN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TDD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3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传统方式</a:t>
            </a:r>
            <a:endParaRPr lang="en-US" altLang="zh-CN" dirty="0"/>
          </a:p>
          <a:p>
            <a:pPr lvl="1"/>
            <a:r>
              <a:rPr lang="zh-CN" altLang="en-US" dirty="0" smtClean="0"/>
              <a:t>容易忽略特殊情况</a:t>
            </a:r>
            <a:endParaRPr lang="en-US" altLang="zh-CN" dirty="0" smtClean="0"/>
          </a:p>
          <a:p>
            <a:pPr lvl="1"/>
            <a:r>
              <a:rPr lang="zh-CN" altLang="en-US" dirty="0"/>
              <a:t>容</a:t>
            </a:r>
            <a:r>
              <a:rPr lang="zh-CN" altLang="en-US" dirty="0" smtClean="0"/>
              <a:t>易造成思维混乱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更多地关注实现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手工的测试更耗时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/>
              <a:t>TDD</a:t>
            </a:r>
            <a:r>
              <a:rPr lang="zh-CN" altLang="en-US" sz="3200" dirty="0"/>
              <a:t>方式</a:t>
            </a:r>
            <a:endParaRPr lang="en-US" altLang="zh-CN" sz="3200" dirty="0"/>
          </a:p>
          <a:p>
            <a:pPr lvl="1"/>
            <a:r>
              <a:rPr lang="zh-CN" altLang="en-US" dirty="0" smtClean="0"/>
              <a:t>从测试入手，自然而然地考虑了特殊情况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过迭代一点点实现，思维很清晰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更多地关注使用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测试省时省力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229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目</a:t>
            </a:r>
            <a:r>
              <a:rPr lang="zh-CN" altLang="en-US" sz="3200" dirty="0" smtClean="0"/>
              <a:t>标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隔离程序部件并证明这些单个部件是正确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黑盒？白盒？</a:t>
            </a:r>
          </a:p>
          <a:p>
            <a:pPr lvl="1"/>
            <a:r>
              <a:rPr lang="zh-CN" altLang="en-US" dirty="0" smtClean="0"/>
              <a:t>功能测试：黑盒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逻辑测试：白盒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正常测试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异</a:t>
            </a:r>
            <a:r>
              <a:rPr lang="zh-CN" altLang="en-US" sz="3200" dirty="0"/>
              <a:t>常测试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56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单元测试的好处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提供验证能力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先考虑代码的使用需求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适应变更</a:t>
            </a:r>
            <a:endParaRPr lang="zh-CN" altLang="en-US" sz="3200" dirty="0" smtClean="0"/>
          </a:p>
          <a:p>
            <a:pPr lvl="1"/>
            <a:r>
              <a:rPr lang="zh-CN" altLang="en-US" dirty="0"/>
              <a:t>早期就能发现问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/>
              <a:t>便捷的</a:t>
            </a:r>
            <a:r>
              <a:rPr lang="en-US" altLang="zh-CN" dirty="0"/>
              <a:t>bug</a:t>
            </a:r>
            <a:r>
              <a:rPr lang="zh-CN" altLang="en-US" dirty="0"/>
              <a:t>调试和定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lvl="1"/>
            <a:r>
              <a:rPr lang="zh-CN" altLang="en-US" dirty="0"/>
              <a:t>允</a:t>
            </a:r>
            <a:r>
              <a:rPr lang="zh-CN" altLang="en-US" dirty="0" smtClean="0"/>
              <a:t>许重构，</a:t>
            </a:r>
            <a:r>
              <a:rPr lang="zh-CN" altLang="en-US" dirty="0"/>
              <a:t>并且确保模块依然工作正</a:t>
            </a:r>
            <a:r>
              <a:rPr lang="zh-CN" altLang="en-US" dirty="0" smtClean="0"/>
              <a:t>确</a:t>
            </a:r>
            <a:endParaRPr lang="en-US" altLang="zh-CN" dirty="0" smtClean="0"/>
          </a:p>
          <a:p>
            <a:pPr lvl="1"/>
            <a:r>
              <a:rPr lang="zh-CN" altLang="en-US" dirty="0"/>
              <a:t>良好设计的单元测试案例覆盖程序单元分支和循环条件的所有路</a:t>
            </a:r>
            <a:r>
              <a:rPr lang="zh-CN" altLang="en-US" dirty="0" smtClean="0"/>
              <a:t>径</a:t>
            </a:r>
            <a:endParaRPr lang="en-US" altLang="zh-CN" dirty="0" smtClean="0"/>
          </a:p>
          <a:p>
            <a:pPr lvl="1"/>
            <a:r>
              <a:rPr lang="zh-CN" altLang="en-US" dirty="0"/>
              <a:t>可以分分秒秒维持准确性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简化集成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文档记</a:t>
            </a:r>
            <a:r>
              <a:rPr lang="zh-CN" altLang="en-US" sz="3200" dirty="0" smtClean="0"/>
              <a:t>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表达设</a:t>
            </a:r>
            <a:r>
              <a:rPr lang="zh-CN" altLang="en-US" sz="3200" dirty="0" smtClean="0"/>
              <a:t>计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具有回归</a:t>
            </a:r>
            <a:r>
              <a:rPr lang="zh-CN" altLang="en-US" sz="3200" dirty="0" smtClean="0"/>
              <a:t>性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尽早地对软件产品进行测试将使效率和质量都得到最好的保证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6628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单元测试的局限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不可能发现所有的程序错误</a:t>
            </a:r>
            <a:endParaRPr lang="en-US" altLang="zh-CN" sz="3200" dirty="0"/>
          </a:p>
          <a:p>
            <a:pPr lvl="1"/>
            <a:r>
              <a:rPr lang="zh-CN" altLang="en-US" dirty="0"/>
              <a:t>集成错</a:t>
            </a:r>
            <a:r>
              <a:rPr lang="zh-CN" altLang="en-US" dirty="0" smtClean="0"/>
              <a:t>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</a:t>
            </a:r>
            <a:r>
              <a:rPr lang="zh-CN" altLang="en-US" dirty="0"/>
              <a:t>能问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他系统级别的问</a:t>
            </a:r>
            <a:r>
              <a:rPr lang="zh-CN" altLang="en-US" dirty="0"/>
              <a:t>题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针对每</a:t>
            </a:r>
            <a:r>
              <a:rPr lang="zh-CN" altLang="en-US" sz="3200" dirty="0" smtClean="0"/>
              <a:t>行代</a:t>
            </a:r>
            <a:r>
              <a:rPr lang="zh-CN" altLang="en-US" sz="3200" dirty="0"/>
              <a:t>码</a:t>
            </a:r>
            <a:r>
              <a:rPr lang="zh-CN" altLang="en-US" sz="3200" dirty="0" smtClean="0"/>
              <a:t>，通</a:t>
            </a:r>
            <a:r>
              <a:rPr lang="zh-CN" altLang="en-US" sz="3200" dirty="0"/>
              <a:t>常需要写</a:t>
            </a:r>
            <a:r>
              <a:rPr lang="en-US" altLang="zh-CN" sz="3200" dirty="0"/>
              <a:t>3</a:t>
            </a:r>
            <a:r>
              <a:rPr lang="zh-CN" altLang="en-US" sz="3200" dirty="0"/>
              <a:t>至</a:t>
            </a:r>
            <a:r>
              <a:rPr lang="en-US" altLang="zh-CN" sz="3200" dirty="0"/>
              <a:t>5</a:t>
            </a:r>
            <a:r>
              <a:rPr lang="zh-CN" altLang="en-US" sz="3200" dirty="0"/>
              <a:t>行的测试代码</a:t>
            </a:r>
            <a:endParaRPr lang="zh-CN" altLang="en-US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有些问题是根本不能简单地检测出来的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测试代码可能有程序错误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55224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何写测试－测试用例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功能描</a:t>
            </a:r>
            <a:r>
              <a:rPr lang="zh-CN" altLang="en-US" sz="3200" dirty="0" smtClean="0"/>
              <a:t>述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输</a:t>
            </a:r>
            <a:r>
              <a:rPr lang="zh-CN" altLang="en-US" sz="3200" dirty="0" smtClean="0"/>
              <a:t>入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不可能完全测试</a:t>
            </a:r>
            <a:r>
              <a:rPr lang="en-US" altLang="zh-CN" sz="3200" dirty="0" smtClean="0"/>
              <a:t>)</a:t>
            </a:r>
            <a:endParaRPr lang="zh-CN" altLang="en-US" sz="3200" dirty="0" smtClean="0"/>
          </a:p>
          <a:p>
            <a:pPr lvl="1"/>
            <a:r>
              <a:rPr lang="zh-CN" altLang="en-US" dirty="0"/>
              <a:t>正常输入</a:t>
            </a:r>
            <a:endParaRPr lang="en-US" altLang="zh-CN" dirty="0" smtClean="0"/>
          </a:p>
          <a:p>
            <a:pPr lvl="1"/>
            <a:r>
              <a:rPr lang="zh-CN" altLang="en-US" dirty="0"/>
              <a:t>边界输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pPr lvl="1"/>
            <a:r>
              <a:rPr lang="zh-CN" altLang="en-US" dirty="0"/>
              <a:t>非法输</a:t>
            </a:r>
            <a:r>
              <a:rPr lang="zh-CN" altLang="en-US" dirty="0" smtClean="0"/>
              <a:t>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伪造或者不一致的输入数据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格式错误的数据，如错误格式的邮件地址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不完整的值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一些与意料中的合理值相去甚远的值，如年纪为</a:t>
            </a:r>
            <a:r>
              <a:rPr lang="en-US" altLang="zh-CN" dirty="0" smtClean="0"/>
              <a:t>10000</a:t>
            </a:r>
          </a:p>
          <a:p>
            <a:pPr lvl="2"/>
            <a:r>
              <a:rPr lang="zh-CN" altLang="en-US" dirty="0" smtClean="0"/>
              <a:t>如果要求是一个不允许出现重复数值的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，但传入一个有重复数值的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要求是一个有序的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，但传入一个无序的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处理的顺序是错误的，或者与期望的次序不一致。如未登录系统就尝试打印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2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何写测试－测试用例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Font typeface="Wingdings 2"/>
              <a:buChar char=""/>
            </a:pPr>
            <a:r>
              <a:rPr lang="zh-CN" altLang="en-US" sz="4600" dirty="0"/>
              <a:t>输出</a:t>
            </a:r>
            <a:endParaRPr lang="en-US" altLang="zh-CN" sz="4600" dirty="0"/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Font typeface="Wingdings 2"/>
              <a:buChar char=""/>
            </a:pPr>
            <a:r>
              <a:rPr lang="zh-CN" altLang="en-US" sz="4600" dirty="0"/>
              <a:t>检验：</a:t>
            </a:r>
            <a:r>
              <a:rPr lang="en-US" altLang="zh-CN" sz="4600" dirty="0"/>
              <a:t>CORRECT</a:t>
            </a:r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Conformance</a:t>
            </a:r>
            <a:r>
              <a:rPr lang="zh-CN" altLang="en-US" sz="3200" dirty="0"/>
              <a:t>（一致性）值是否和预期的一</a:t>
            </a:r>
            <a:r>
              <a:rPr lang="zh-CN" altLang="en-US" sz="3200" dirty="0" smtClean="0"/>
              <a:t>致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Ordering</a:t>
            </a:r>
            <a:r>
              <a:rPr lang="zh-CN" altLang="en-US" sz="3200" dirty="0"/>
              <a:t>（顺序性）值是否应该的那样有序或者无</a:t>
            </a:r>
            <a:r>
              <a:rPr lang="zh-CN" altLang="en-US" sz="3200" dirty="0" smtClean="0"/>
              <a:t>序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Range</a:t>
            </a:r>
            <a:r>
              <a:rPr lang="zh-CN" altLang="en-US" sz="3200" dirty="0"/>
              <a:t>（区间性）值是否位于合理范</a:t>
            </a:r>
            <a:r>
              <a:rPr lang="zh-CN" altLang="en-US" sz="3200" dirty="0" smtClean="0"/>
              <a:t>围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Reference</a:t>
            </a:r>
            <a:r>
              <a:rPr lang="zh-CN" altLang="en-US" sz="3200" dirty="0"/>
              <a:t>（依赖性）代码是否引用了一些代码本身控制范围之外的资</a:t>
            </a:r>
            <a:r>
              <a:rPr lang="zh-CN" altLang="en-US" sz="3200" dirty="0" smtClean="0"/>
              <a:t>源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Existence</a:t>
            </a:r>
            <a:r>
              <a:rPr lang="zh-CN" altLang="en-US" sz="3200" dirty="0"/>
              <a:t>（存在性）值是否存在（是否非空，非零，在集合中等等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Cardinality</a:t>
            </a:r>
            <a:r>
              <a:rPr lang="zh-CN" altLang="en-US" sz="3200" dirty="0"/>
              <a:t>（基数性）是否恰好有足够的</a:t>
            </a:r>
            <a:r>
              <a:rPr lang="zh-CN" altLang="en-US" sz="3200" dirty="0" smtClean="0"/>
              <a:t>值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Time</a:t>
            </a:r>
            <a:r>
              <a:rPr lang="zh-CN" altLang="en-US" sz="3200" dirty="0"/>
              <a:t>（相对或绝对的时间性）所有事情的发生是否有序？是否在正确的时间？是否恰好及时</a:t>
            </a:r>
            <a:r>
              <a:rPr lang="zh-CN" altLang="en-US" sz="3200" dirty="0" smtClean="0"/>
              <a:t>？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723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何写测试－测试用例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内容：</a:t>
            </a:r>
            <a:r>
              <a:rPr lang="en-US" altLang="zh-CN" sz="3200" dirty="0"/>
              <a:t>Right-BICEP</a:t>
            </a:r>
            <a:endParaRPr lang="en-US" altLang="zh-CN" sz="3200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Right</a:t>
            </a:r>
            <a:r>
              <a:rPr lang="zh-CN" altLang="en-US" dirty="0"/>
              <a:t>：结果是否正确？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B</a:t>
            </a:r>
            <a:r>
              <a:rPr lang="zh-CN" altLang="en-US" dirty="0"/>
              <a:t>：是否所有的边界条件都是正确的？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I</a:t>
            </a:r>
            <a:r>
              <a:rPr lang="zh-CN" altLang="en-US" dirty="0"/>
              <a:t>：能查一下反向关联吗？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C</a:t>
            </a:r>
            <a:r>
              <a:rPr lang="zh-CN" altLang="en-US" dirty="0"/>
              <a:t>：能用其他手段交叉检查一下结果吗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E</a:t>
            </a:r>
            <a:r>
              <a:rPr lang="zh-CN" altLang="en-US" dirty="0"/>
              <a:t>：你是否可以强制错误条件发生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P</a:t>
            </a:r>
            <a:r>
              <a:rPr lang="zh-CN" altLang="en-US" dirty="0"/>
              <a:t>：是否满足性能要求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844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何写测试－测试用例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好的测试具有的品质：</a:t>
            </a:r>
            <a:r>
              <a:rPr lang="en-US" altLang="zh-CN" sz="3200" dirty="0"/>
              <a:t>A-TRIP</a:t>
            </a:r>
            <a:endParaRPr lang="en-US" altLang="zh-CN" sz="3200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Automatic </a:t>
            </a:r>
            <a:r>
              <a:rPr lang="zh-CN" altLang="en-US" dirty="0"/>
              <a:t>自动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/>
              <a:t>调用自动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2">
              <a:lnSpc>
                <a:spcPct val="80000"/>
              </a:lnSpc>
            </a:pPr>
            <a:r>
              <a:rPr lang="zh-CN" altLang="en-US" dirty="0"/>
              <a:t>检查结果自动化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Thorough </a:t>
            </a:r>
            <a:r>
              <a:rPr lang="zh-CN" altLang="en-US" dirty="0"/>
              <a:t>彻底的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Repeatable</a:t>
            </a:r>
            <a:r>
              <a:rPr lang="zh-CN" altLang="en-US" dirty="0"/>
              <a:t>可重复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Independent</a:t>
            </a:r>
            <a:r>
              <a:rPr lang="zh-CN" altLang="en-US" dirty="0"/>
              <a:t>独立的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en-US" altLang="zh-CN" dirty="0"/>
              <a:t>Professional </a:t>
            </a:r>
            <a:r>
              <a:rPr lang="zh-CN" altLang="en-US" dirty="0"/>
              <a:t>专业的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05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何写测试－步骤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初始化环</a:t>
            </a:r>
            <a:r>
              <a:rPr lang="zh-CN" altLang="en-US" sz="3200" dirty="0" smtClean="0"/>
              <a:t>境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调</a:t>
            </a:r>
            <a:r>
              <a:rPr lang="zh-CN" altLang="en-US" sz="3200" dirty="0" smtClean="0"/>
              <a:t>用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检</a:t>
            </a:r>
            <a:r>
              <a:rPr lang="zh-CN" altLang="en-US" sz="3200" dirty="0" smtClean="0"/>
              <a:t>验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恢复环境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96097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何写测试－工具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 smtClean="0"/>
              <a:t>JUnit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 smtClean="0"/>
              <a:t>TestNG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/>
              <a:t>Spring</a:t>
            </a:r>
            <a:r>
              <a:rPr lang="zh-CN" altLang="en-US" sz="3200" dirty="0"/>
              <a:t>测试框</a:t>
            </a:r>
            <a:r>
              <a:rPr lang="zh-CN" altLang="en-US" sz="3200" dirty="0" smtClean="0"/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97302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功能：获取某文件不带后缀的文件名。如：</a:t>
            </a:r>
            <a:r>
              <a:rPr lang="en-US" altLang="zh-CN" dirty="0" smtClean="0"/>
              <a:t>C:\test.txt</a:t>
            </a:r>
            <a:r>
              <a:rPr lang="zh-CN" altLang="en-US" dirty="0" smtClean="0"/>
              <a:t>＝</a:t>
            </a:r>
            <a:r>
              <a:rPr lang="en-US" altLang="zh-CN" dirty="0" smtClean="0"/>
              <a:t>》test</a:t>
            </a:r>
          </a:p>
          <a:p>
            <a:r>
              <a:rPr lang="zh-CN" altLang="en-US" dirty="0" smtClean="0"/>
              <a:t>输入：某文件的文件路径</a:t>
            </a:r>
            <a:endParaRPr lang="en-US" altLang="zh-CN" dirty="0" smtClean="0"/>
          </a:p>
          <a:p>
            <a:r>
              <a:rPr lang="zh-CN" altLang="en-US" dirty="0" smtClean="0"/>
              <a:t>输出：不带后缀的文件名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5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TestNG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 smtClean="0"/>
              <a:t>JUnit</a:t>
            </a:r>
            <a:r>
              <a:rPr lang="zh-CN" altLang="en-US" sz="3200" dirty="0" smtClean="0"/>
              <a:t>历史久，使用广泛，工具支持好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/>
              <a:t>@</a:t>
            </a:r>
            <a:r>
              <a:rPr lang="en-US" altLang="zh-CN" sz="3200" dirty="0" err="1" smtClean="0"/>
              <a:t>BeforeClass</a:t>
            </a:r>
            <a:r>
              <a:rPr lang="zh-CN" altLang="en-US" sz="3200" dirty="0" smtClean="0"/>
              <a:t>、</a:t>
            </a:r>
            <a:r>
              <a:rPr lang="en-US" altLang="zh-CN" sz="3200" dirty="0"/>
              <a:t>@</a:t>
            </a:r>
            <a:r>
              <a:rPr lang="en-US" altLang="zh-CN" sz="3200" dirty="0" err="1" smtClean="0"/>
              <a:t>AfterClass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JUnit</a:t>
            </a:r>
            <a:r>
              <a:rPr lang="zh-CN" altLang="en-US" sz="3200" dirty="0" smtClean="0"/>
              <a:t>要求为静态方法，</a:t>
            </a:r>
            <a:r>
              <a:rPr lang="en-US" altLang="zh-CN" sz="3200" dirty="0" err="1" smtClean="0"/>
              <a:t>TestNG</a:t>
            </a:r>
            <a:r>
              <a:rPr lang="zh-CN" altLang="en-US" sz="3200" dirty="0" smtClean="0"/>
              <a:t>不需要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 smtClean="0"/>
              <a:t>TestNG</a:t>
            </a:r>
            <a:r>
              <a:rPr lang="zh-CN" altLang="en-US" sz="3200" dirty="0" smtClean="0"/>
              <a:t>功能更强大</a:t>
            </a:r>
            <a:endParaRPr lang="en-US" altLang="zh-CN" sz="3200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支持</a:t>
            </a:r>
            <a:r>
              <a:rPr lang="en-US" altLang="zh-CN" dirty="0"/>
              <a:t>xml</a:t>
            </a:r>
            <a:r>
              <a:rPr lang="zh-CN" altLang="en-US" dirty="0"/>
              <a:t>配置，更灵</a:t>
            </a:r>
            <a:r>
              <a:rPr lang="zh-CN" altLang="en-US" dirty="0" smtClean="0"/>
              <a:t>活（套件测试、参数化测试）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支</a:t>
            </a:r>
            <a:r>
              <a:rPr lang="zh-CN" altLang="en-US" dirty="0" smtClean="0"/>
              <a:t>持组测试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支</a:t>
            </a:r>
            <a:r>
              <a:rPr lang="zh-CN" altLang="en-US" dirty="0" smtClean="0"/>
              <a:t>持依赖测试</a:t>
            </a:r>
            <a:endParaRPr lang="en-US" altLang="zh-CN" dirty="0"/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30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smtClean="0"/>
              <a:t>JUunit3.x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测试类必须要继承于</a:t>
            </a:r>
            <a:r>
              <a:rPr lang="en-US" altLang="zh-CN" dirty="0" err="1"/>
              <a:t>TestCase</a:t>
            </a:r>
            <a:r>
              <a:rPr lang="zh-CN" altLang="en-US" dirty="0"/>
              <a:t>父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方法名称必须以</a:t>
            </a:r>
            <a:r>
              <a:rPr lang="en-US" altLang="zh-CN" dirty="0"/>
              <a:t>test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smtClean="0"/>
              <a:t>JUnit4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不用测试类继承</a:t>
            </a:r>
            <a:r>
              <a:rPr lang="en-US" altLang="zh-CN" dirty="0" err="1"/>
              <a:t>TestCase</a:t>
            </a:r>
            <a:r>
              <a:rPr lang="zh-CN" altLang="en-US" dirty="0"/>
              <a:t>父类</a:t>
            </a:r>
            <a:endParaRPr lang="en-US" altLang="zh-CN" dirty="0" smtClean="0"/>
          </a:p>
          <a:p>
            <a:pPr lvl="1">
              <a:lnSpc>
                <a:spcPct val="80000"/>
              </a:lnSpc>
            </a:pPr>
            <a:r>
              <a:rPr lang="zh-CN" altLang="en-US" dirty="0"/>
              <a:t>引入了</a:t>
            </a:r>
            <a:r>
              <a:rPr lang="en-US" altLang="zh-CN" dirty="0"/>
              <a:t>Annotation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共</a:t>
            </a:r>
            <a:r>
              <a:rPr lang="zh-CN" altLang="en-US" sz="3200" dirty="0"/>
              <a:t>同</a:t>
            </a:r>
            <a:r>
              <a:rPr lang="zh-CN" altLang="en-US" sz="3200" dirty="0" smtClean="0"/>
              <a:t>点</a:t>
            </a:r>
            <a:endParaRPr lang="en-US" altLang="zh-CN" sz="3200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测试方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public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/>
              <a:t>void</a:t>
            </a:r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无参</a:t>
            </a:r>
            <a:r>
              <a:rPr lang="zh-CN" altLang="en-US" dirty="0"/>
              <a:t>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26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en-US" altLang="zh-CN" dirty="0" err="1" smtClean="0"/>
              <a:t>JUnit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/>
              <a:t>Annotation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@</a:t>
            </a:r>
            <a:r>
              <a:rPr lang="en-US" altLang="zh-CN" dirty="0" err="1"/>
              <a:t>BeforeClass</a:t>
            </a:r>
            <a:r>
              <a:rPr lang="en-US" altLang="zh-CN" dirty="0"/>
              <a:t> </a:t>
            </a:r>
            <a:r>
              <a:rPr lang="zh-CN" altLang="en-US" dirty="0"/>
              <a:t>注解：在所有方法执行之前执行，标注方法必须是</a:t>
            </a:r>
            <a:r>
              <a:rPr lang="en-US" altLang="zh-CN" dirty="0"/>
              <a:t>static</a:t>
            </a:r>
            <a:r>
              <a:rPr lang="zh-CN" altLang="en-US" dirty="0" smtClean="0"/>
              <a:t>的（注意</a:t>
            </a:r>
            <a:r>
              <a:rPr lang="en-US" altLang="zh-CN" dirty="0" smtClean="0"/>
              <a:t>Override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@</a:t>
            </a:r>
            <a:r>
              <a:rPr lang="en-US" altLang="zh-CN" dirty="0" err="1"/>
              <a:t>AfterClass</a:t>
            </a:r>
            <a:r>
              <a:rPr lang="en-US" altLang="zh-CN" dirty="0"/>
              <a:t> </a:t>
            </a:r>
            <a:r>
              <a:rPr lang="zh-CN" altLang="en-US" dirty="0"/>
              <a:t>注解：在所有方法执行之后执行，标注方法必须是</a:t>
            </a:r>
            <a:r>
              <a:rPr lang="en-US" altLang="zh-CN" dirty="0"/>
              <a:t>static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@Before </a:t>
            </a:r>
            <a:r>
              <a:rPr lang="zh-CN" altLang="en-US" dirty="0"/>
              <a:t>注解：与</a:t>
            </a:r>
            <a:r>
              <a:rPr lang="en-US" altLang="zh-CN" dirty="0"/>
              <a:t>junit3.x</a:t>
            </a:r>
            <a:r>
              <a:rPr lang="zh-CN" altLang="en-US" dirty="0"/>
              <a:t>中的</a:t>
            </a:r>
            <a:r>
              <a:rPr lang="en-US" altLang="zh-CN" dirty="0" err="1"/>
              <a:t>setUp</a:t>
            </a:r>
            <a:r>
              <a:rPr lang="en-US" altLang="zh-CN" dirty="0"/>
              <a:t>()</a:t>
            </a:r>
            <a:r>
              <a:rPr lang="zh-CN" altLang="en-US" dirty="0"/>
              <a:t>方法功能一样，在每个测试方法之前执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@After </a:t>
            </a:r>
            <a:r>
              <a:rPr lang="zh-CN" altLang="en-US" dirty="0"/>
              <a:t>注解：与</a:t>
            </a:r>
            <a:r>
              <a:rPr lang="en-US" altLang="zh-CN" dirty="0"/>
              <a:t>junit3.x</a:t>
            </a:r>
            <a:r>
              <a:rPr lang="zh-CN" altLang="en-US" dirty="0"/>
              <a:t>中的</a:t>
            </a:r>
            <a:r>
              <a:rPr lang="en-US" altLang="zh-CN" dirty="0" err="1"/>
              <a:t>tearDown</a:t>
            </a:r>
            <a:r>
              <a:rPr lang="en-US" altLang="zh-CN" dirty="0"/>
              <a:t>()</a:t>
            </a:r>
            <a:r>
              <a:rPr lang="zh-CN" altLang="en-US" dirty="0"/>
              <a:t>方法功能一样，在每个测试方法之后执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@Test(timeout = xxx) </a:t>
            </a:r>
            <a:r>
              <a:rPr lang="zh-CN" altLang="en-US" dirty="0"/>
              <a:t>注解：设置当前测试方法在一定时间内运行完，否则返回错</a:t>
            </a:r>
            <a:r>
              <a:rPr lang="zh-CN" altLang="en-US" dirty="0" smtClean="0"/>
              <a:t>误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@Test(expected = </a:t>
            </a:r>
            <a:r>
              <a:rPr lang="en-US" altLang="zh-CN" dirty="0" err="1"/>
              <a:t>Exception.class</a:t>
            </a:r>
            <a:r>
              <a:rPr lang="en-US" altLang="zh-CN" dirty="0"/>
              <a:t>) </a:t>
            </a:r>
            <a:r>
              <a:rPr lang="zh-CN" altLang="en-US" dirty="0"/>
              <a:t>注解：设置被测试的方法是否有异常抛出。抛出异常类型为：</a:t>
            </a:r>
            <a:r>
              <a:rPr lang="en-US" altLang="zh-CN" dirty="0" err="1" smtClean="0"/>
              <a:t>Exception.class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@Ignore </a:t>
            </a:r>
            <a:r>
              <a:rPr lang="zh-CN" altLang="en-US" dirty="0"/>
              <a:t>注解：注释掉一个测试方法或一个类，被注释的方法或类，不会被执行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52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何写测试－隔离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接口测试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426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94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何写测试－隔离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如何测试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testLoginForSuccess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UserService</a:t>
            </a:r>
            <a:r>
              <a:rPr lang="en-US" altLang="zh-CN" dirty="0"/>
              <a:t> {</a:t>
            </a:r>
          </a:p>
          <a:p>
            <a:pPr marL="800100" lvl="2" indent="0">
              <a:buNone/>
            </a:pPr>
            <a:r>
              <a:rPr lang="en-US" altLang="zh-CN" dirty="0" err="1"/>
              <a:t>UserDao</a:t>
            </a:r>
            <a:r>
              <a:rPr lang="en-US" altLang="zh-CN" dirty="0"/>
              <a:t> </a:t>
            </a:r>
            <a:r>
              <a:rPr lang="en-US" altLang="zh-CN" dirty="0" err="1"/>
              <a:t>userDao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endParaRPr lang="zh-CN" altLang="en-US" dirty="0"/>
          </a:p>
          <a:p>
            <a:pPr marL="400050" lvl="1" indent="0">
              <a:buNone/>
            </a:pPr>
            <a:r>
              <a:rPr lang="en-US" altLang="zh-CN" dirty="0"/>
              <a:t>public String login(String </a:t>
            </a:r>
            <a:r>
              <a:rPr lang="en-US" altLang="zh-CN" dirty="0" err="1"/>
              <a:t>loginName</a:t>
            </a:r>
            <a:r>
              <a:rPr lang="en-US" altLang="zh-CN" dirty="0"/>
              <a:t>, String password) {</a:t>
            </a:r>
          </a:p>
          <a:p>
            <a:pPr marL="800100" lvl="2" indent="0">
              <a:buNone/>
            </a:pPr>
            <a:r>
              <a:rPr lang="en-US" altLang="zh-CN" dirty="0"/>
              <a:t>List&lt;User&gt; users = </a:t>
            </a:r>
            <a:r>
              <a:rPr lang="en-US" altLang="zh-CN" dirty="0" err="1"/>
              <a:t>userDao.findUsersByLoginName</a:t>
            </a:r>
            <a:r>
              <a:rPr lang="en-US" altLang="zh-CN" dirty="0"/>
              <a:t>(</a:t>
            </a:r>
            <a:r>
              <a:rPr lang="en-US" altLang="zh-CN" dirty="0" err="1"/>
              <a:t>loginName</a:t>
            </a:r>
            <a:r>
              <a:rPr lang="en-US" altLang="zh-CN" dirty="0"/>
              <a:t>);</a:t>
            </a:r>
          </a:p>
          <a:p>
            <a:pPr marL="800100" lvl="2" indent="0">
              <a:buNone/>
            </a:pPr>
            <a:r>
              <a:rPr lang="en-US" altLang="zh-CN" dirty="0" smtClean="0"/>
              <a:t>…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  <a:p>
            <a:pPr marL="400050" lvl="1" indent="0">
              <a:buNone/>
            </a:pPr>
            <a:endParaRPr lang="en-US" altLang="zh-CN" sz="2700" dirty="0"/>
          </a:p>
          <a:p>
            <a:pPr indent="0">
              <a:buNone/>
            </a:pPr>
            <a:r>
              <a:rPr lang="en-US" altLang="zh-CN" sz="2700" dirty="0"/>
              <a:t>public interface </a:t>
            </a:r>
            <a:r>
              <a:rPr lang="en-US" altLang="zh-CN" sz="2700" dirty="0" err="1"/>
              <a:t>UserDao</a:t>
            </a:r>
            <a:r>
              <a:rPr lang="en-US" altLang="zh-CN" sz="2700" dirty="0"/>
              <a:t> {</a:t>
            </a:r>
          </a:p>
          <a:p>
            <a:pPr lvl="1" indent="0">
              <a:buNone/>
            </a:pPr>
            <a:r>
              <a:rPr lang="en-US" altLang="zh-CN" sz="2300" dirty="0"/>
              <a:t>List&lt;User&gt; </a:t>
            </a:r>
            <a:r>
              <a:rPr lang="en-US" altLang="zh-CN" sz="2300" dirty="0" err="1"/>
              <a:t>findUsersByLoginName</a:t>
            </a:r>
            <a:r>
              <a:rPr lang="en-US" altLang="zh-CN" sz="2300" dirty="0"/>
              <a:t>(String </a:t>
            </a:r>
            <a:r>
              <a:rPr lang="en-US" altLang="zh-CN" sz="2300" dirty="0" err="1"/>
              <a:t>loginName</a:t>
            </a:r>
            <a:r>
              <a:rPr lang="en-US" altLang="zh-CN" sz="2300" dirty="0"/>
              <a:t>);</a:t>
            </a:r>
          </a:p>
          <a:p>
            <a:pPr indent="0">
              <a:buNone/>
            </a:pPr>
            <a:r>
              <a:rPr lang="en-US" altLang="zh-CN" sz="2700" dirty="0"/>
              <a:t>}</a:t>
            </a:r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015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何写测试－隔离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lvl="1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String login(String </a:t>
            </a:r>
            <a:r>
              <a:rPr lang="en-US" altLang="zh-CN" dirty="0" err="1"/>
              <a:t>loginName</a:t>
            </a:r>
            <a:r>
              <a:rPr lang="en-US" altLang="zh-CN" dirty="0"/>
              <a:t>, String password) {</a:t>
            </a:r>
          </a:p>
          <a:p>
            <a:pPr marL="800100" lvl="2" indent="0">
              <a:buNone/>
            </a:pPr>
            <a:r>
              <a:rPr lang="en-US" altLang="zh-CN" dirty="0"/>
              <a:t>List&lt;User&gt; users = </a:t>
            </a:r>
            <a:r>
              <a:rPr lang="en-US" altLang="zh-CN" dirty="0" err="1"/>
              <a:t>userDao.findUsersByLoginName</a:t>
            </a:r>
            <a:r>
              <a:rPr lang="en-US" altLang="zh-CN" dirty="0"/>
              <a:t>(</a:t>
            </a:r>
            <a:r>
              <a:rPr lang="en-US" altLang="zh-CN" dirty="0" err="1"/>
              <a:t>loginName</a:t>
            </a:r>
            <a:r>
              <a:rPr lang="en-US" altLang="zh-CN" dirty="0"/>
              <a:t>);</a:t>
            </a:r>
          </a:p>
          <a:p>
            <a:pPr marL="800100" lvl="2" indent="0">
              <a:buNone/>
            </a:pPr>
            <a:r>
              <a:rPr lang="en-US" altLang="zh-CN" dirty="0"/>
              <a:t>if (users == null || </a:t>
            </a:r>
            <a:r>
              <a:rPr lang="en-US" altLang="zh-CN" dirty="0" err="1"/>
              <a:t>users.isEmpty</a:t>
            </a:r>
            <a:r>
              <a:rPr lang="en-US" altLang="zh-CN" dirty="0"/>
              <a:t>()) {</a:t>
            </a:r>
          </a:p>
          <a:p>
            <a:pPr marL="800100" lvl="2" indent="0">
              <a:buNone/>
            </a:pPr>
            <a:r>
              <a:rPr lang="en-US" altLang="zh-CN" dirty="0"/>
              <a:t>return "User not exist!";</a:t>
            </a:r>
          </a:p>
          <a:p>
            <a:pPr marL="800100" lvl="2" indent="0">
              <a:buNone/>
            </a:pPr>
            <a:r>
              <a:rPr lang="en-US" altLang="zh-CN" dirty="0"/>
              <a:t>}</a:t>
            </a:r>
          </a:p>
          <a:p>
            <a:pPr marL="800100" lvl="2" indent="0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users.size</a:t>
            </a:r>
            <a:r>
              <a:rPr lang="en-US" altLang="zh-CN" dirty="0"/>
              <a:t>() &gt; 1) {</a:t>
            </a:r>
          </a:p>
          <a:p>
            <a:pPr marL="800100" lvl="2" indent="0">
              <a:buNone/>
            </a:pPr>
            <a:r>
              <a:rPr lang="en-US" altLang="zh-CN" dirty="0"/>
              <a:t>return "Too many user with the same login name!";</a:t>
            </a:r>
          </a:p>
          <a:p>
            <a:pPr marL="800100" lvl="2" indent="0">
              <a:buNone/>
            </a:pPr>
            <a:r>
              <a:rPr lang="en-US" altLang="zh-CN" dirty="0"/>
              <a:t>}</a:t>
            </a:r>
          </a:p>
          <a:p>
            <a:pPr marL="800100" lvl="2" indent="0">
              <a:buNone/>
            </a:pPr>
            <a:r>
              <a:rPr lang="en-US" altLang="zh-CN" dirty="0"/>
              <a:t>User </a:t>
            </a:r>
            <a:r>
              <a:rPr lang="en-US" altLang="zh-CN" dirty="0" err="1"/>
              <a:t>user</a:t>
            </a:r>
            <a:r>
              <a:rPr lang="en-US" altLang="zh-CN" dirty="0"/>
              <a:t> = </a:t>
            </a:r>
            <a:r>
              <a:rPr lang="en-US" altLang="zh-CN" dirty="0" err="1"/>
              <a:t>users.get</a:t>
            </a:r>
            <a:r>
              <a:rPr lang="en-US" altLang="zh-CN" dirty="0"/>
              <a:t>(0);</a:t>
            </a:r>
          </a:p>
          <a:p>
            <a:pPr marL="800100" lvl="2" indent="0">
              <a:buNone/>
            </a:pPr>
            <a:r>
              <a:rPr lang="en-US" altLang="zh-CN" dirty="0"/>
              <a:t>if (!</a:t>
            </a:r>
            <a:r>
              <a:rPr lang="en-US" altLang="zh-CN" dirty="0" err="1"/>
              <a:t>password.equals</a:t>
            </a:r>
            <a:r>
              <a:rPr lang="en-US" altLang="zh-CN" dirty="0"/>
              <a:t>(</a:t>
            </a:r>
            <a:r>
              <a:rPr lang="en-US" altLang="zh-CN" dirty="0" err="1"/>
              <a:t>user.getPassword</a:t>
            </a:r>
            <a:r>
              <a:rPr lang="en-US" altLang="zh-CN" dirty="0"/>
              <a:t>())) {</a:t>
            </a:r>
          </a:p>
          <a:p>
            <a:pPr marL="800100" lvl="2" indent="0">
              <a:buNone/>
            </a:pPr>
            <a:r>
              <a:rPr lang="en-US" altLang="zh-CN" dirty="0"/>
              <a:t>return "Invalid password!";</a:t>
            </a:r>
          </a:p>
          <a:p>
            <a:pPr marL="800100" lvl="2" indent="0">
              <a:buNone/>
            </a:pPr>
            <a:r>
              <a:rPr lang="en-US" altLang="zh-CN" dirty="0"/>
              <a:t>}</a:t>
            </a:r>
          </a:p>
          <a:p>
            <a:pPr marL="800100" lvl="2" indent="0">
              <a:buNone/>
            </a:pPr>
            <a:r>
              <a:rPr lang="en-US" altLang="zh-CN" dirty="0"/>
              <a:t>return "Success!";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05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zh-CN" altLang="en-US" dirty="0"/>
              <a:t>模拟实现</a:t>
            </a:r>
            <a:r>
              <a:rPr lang="en-US" altLang="zh-CN" dirty="0"/>
              <a:t>(Stub)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altLang="zh-CN" sz="2800" dirty="0" smtClean="0"/>
              <a:t>class </a:t>
            </a:r>
            <a:r>
              <a:rPr lang="en-US" altLang="zh-CN" sz="2800" dirty="0" err="1" smtClean="0"/>
              <a:t>UserDaoStub</a:t>
            </a:r>
            <a:r>
              <a:rPr lang="en-US" altLang="zh-CN" sz="2800" dirty="0" smtClean="0"/>
              <a:t> implements </a:t>
            </a:r>
            <a:r>
              <a:rPr lang="en-US" altLang="zh-CN" sz="2800" dirty="0" err="1" smtClean="0"/>
              <a:t>UserDao</a:t>
            </a:r>
            <a:r>
              <a:rPr lang="en-US" altLang="zh-CN" sz="2800" dirty="0" smtClean="0"/>
              <a:t> {</a:t>
            </a:r>
          </a:p>
          <a:p>
            <a:pPr indent="0">
              <a:buNone/>
            </a:pPr>
            <a:r>
              <a:rPr lang="en-US" altLang="zh-CN" sz="2800" dirty="0" smtClean="0"/>
              <a:t>public List&lt;User&gt; </a:t>
            </a:r>
            <a:r>
              <a:rPr lang="en-US" altLang="zh-CN" sz="2800" dirty="0" err="1" smtClean="0"/>
              <a:t>findUsersByLoginName</a:t>
            </a:r>
            <a:r>
              <a:rPr lang="en-US" altLang="zh-CN" sz="2800" dirty="0" smtClean="0"/>
              <a:t>(String </a:t>
            </a:r>
            <a:r>
              <a:rPr lang="en-US" altLang="zh-CN" sz="2800" dirty="0" err="1" smtClean="0"/>
              <a:t>loginName</a:t>
            </a:r>
            <a:r>
              <a:rPr lang="en-US" altLang="zh-CN" sz="2800" dirty="0" smtClean="0"/>
              <a:t>) {</a:t>
            </a:r>
          </a:p>
          <a:p>
            <a:pPr lvl="1" indent="0">
              <a:buNone/>
            </a:pPr>
            <a:r>
              <a:rPr lang="en-US" altLang="zh-CN" sz="2400" dirty="0" smtClean="0"/>
              <a:t>User </a:t>
            </a:r>
            <a:r>
              <a:rPr lang="en-US" altLang="zh-CN" sz="2400" dirty="0" err="1" smtClean="0"/>
              <a:t>user</a:t>
            </a:r>
            <a:r>
              <a:rPr lang="en-US" altLang="zh-CN" sz="2400" dirty="0" smtClean="0"/>
              <a:t> = new User();</a:t>
            </a:r>
          </a:p>
          <a:p>
            <a:pPr lvl="1" indent="0">
              <a:buNone/>
            </a:pPr>
            <a:r>
              <a:rPr lang="en-US" altLang="zh-CN" sz="2400" dirty="0" err="1" smtClean="0"/>
              <a:t>user.setId</a:t>
            </a:r>
            <a:r>
              <a:rPr lang="en-US" altLang="zh-CN" sz="2400" dirty="0" smtClean="0"/>
              <a:t>("id");</a:t>
            </a:r>
          </a:p>
          <a:p>
            <a:pPr lvl="1" indent="0">
              <a:buNone/>
            </a:pPr>
            <a:r>
              <a:rPr lang="en-US" altLang="zh-CN" sz="2400" dirty="0" err="1" smtClean="0"/>
              <a:t>user.setLoginName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loginName</a:t>
            </a:r>
            <a:r>
              <a:rPr lang="en-US" altLang="zh-CN" sz="2400" dirty="0" smtClean="0"/>
              <a:t>");</a:t>
            </a:r>
          </a:p>
          <a:p>
            <a:pPr lvl="1" indent="0">
              <a:buNone/>
            </a:pPr>
            <a:r>
              <a:rPr lang="en-US" altLang="zh-CN" sz="2400" dirty="0" err="1" smtClean="0"/>
              <a:t>user.setName</a:t>
            </a:r>
            <a:r>
              <a:rPr lang="en-US" altLang="zh-CN" sz="2400" dirty="0" smtClean="0"/>
              <a:t>("name");</a:t>
            </a:r>
          </a:p>
          <a:p>
            <a:pPr lvl="1" indent="0">
              <a:buNone/>
            </a:pPr>
            <a:r>
              <a:rPr lang="en-US" altLang="zh-CN" sz="2400" dirty="0" err="1" smtClean="0"/>
              <a:t>user.setPassword</a:t>
            </a:r>
            <a:r>
              <a:rPr lang="en-US" altLang="zh-CN" sz="2400" dirty="0" smtClean="0"/>
              <a:t>("password");</a:t>
            </a:r>
          </a:p>
          <a:p>
            <a:pPr lvl="1" indent="0">
              <a:buNone/>
            </a:pPr>
            <a:r>
              <a:rPr lang="en-US" altLang="zh-CN" sz="2400" dirty="0" smtClean="0"/>
              <a:t>return </a:t>
            </a:r>
            <a:r>
              <a:rPr lang="en-US" altLang="zh-CN" sz="2400" dirty="0" err="1" smtClean="0"/>
              <a:t>Arrays.asList</a:t>
            </a:r>
            <a:r>
              <a:rPr lang="en-US" altLang="zh-CN" sz="2400" dirty="0" smtClean="0"/>
              <a:t>(user);</a:t>
            </a:r>
          </a:p>
          <a:p>
            <a:pPr indent="0">
              <a:buNone/>
            </a:pPr>
            <a:r>
              <a:rPr lang="en-US" altLang="zh-CN" sz="2800" dirty="0" smtClean="0"/>
              <a:t>}</a:t>
            </a:r>
          </a:p>
          <a:p>
            <a:pPr indent="0">
              <a:buNone/>
            </a:pPr>
            <a:r>
              <a:rPr lang="en-US" altLang="zh-CN" sz="2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zh-CN" altLang="en-US" dirty="0"/>
              <a:t>模拟实现</a:t>
            </a:r>
            <a:r>
              <a:rPr lang="en-US" altLang="zh-CN" dirty="0"/>
              <a:t>(Stub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altLang="zh-CN" sz="2800" dirty="0" smtClean="0"/>
              <a:t>public class </a:t>
            </a:r>
            <a:r>
              <a:rPr lang="en-US" altLang="zh-CN" sz="2800" dirty="0" err="1" smtClean="0"/>
              <a:t>UserServiceTest</a:t>
            </a:r>
            <a:r>
              <a:rPr lang="en-US" altLang="zh-CN" sz="2800" dirty="0" smtClean="0"/>
              <a:t> {</a:t>
            </a:r>
          </a:p>
          <a:p>
            <a:pPr indent="0">
              <a:buNone/>
            </a:pPr>
            <a:r>
              <a:rPr lang="en-US" altLang="zh-CN" sz="2800" dirty="0" smtClean="0"/>
              <a:t>@Test</a:t>
            </a:r>
          </a:p>
          <a:p>
            <a:pPr indent="0">
              <a:buNone/>
            </a:pPr>
            <a:r>
              <a:rPr lang="en-US" altLang="zh-CN" sz="2800" dirty="0" smtClean="0"/>
              <a:t>public void </a:t>
            </a:r>
            <a:r>
              <a:rPr lang="en-US" altLang="zh-CN" sz="2800" dirty="0" err="1" smtClean="0"/>
              <a:t>testLoginForSuccessWithStub</a:t>
            </a:r>
            <a:r>
              <a:rPr lang="en-US" altLang="zh-CN" sz="2800" dirty="0" smtClean="0"/>
              <a:t>() {</a:t>
            </a:r>
          </a:p>
          <a:p>
            <a:pPr lvl="1" indent="0"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初始化环境</a:t>
            </a:r>
          </a:p>
          <a:p>
            <a:pPr lvl="1" indent="0">
              <a:buNone/>
            </a:pPr>
            <a:r>
              <a:rPr lang="en-US" altLang="zh-CN" sz="2400" dirty="0" err="1" smtClean="0"/>
              <a:t>UserService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userService</a:t>
            </a:r>
            <a:r>
              <a:rPr lang="en-US" altLang="zh-CN" sz="2400" dirty="0" smtClean="0"/>
              <a:t> = new </a:t>
            </a:r>
            <a:r>
              <a:rPr lang="en-US" altLang="zh-CN" sz="2400" dirty="0" err="1" smtClean="0"/>
              <a:t>UserService</a:t>
            </a:r>
            <a:r>
              <a:rPr lang="en-US" altLang="zh-CN" sz="2400" dirty="0" smtClean="0"/>
              <a:t>();</a:t>
            </a:r>
          </a:p>
          <a:p>
            <a:pPr lvl="1" indent="0">
              <a:buNone/>
            </a:pPr>
            <a:r>
              <a:rPr lang="en-US" altLang="zh-CN" sz="2400" dirty="0" err="1" smtClean="0"/>
              <a:t>userService.setUserDao</a:t>
            </a:r>
            <a:r>
              <a:rPr lang="en-US" altLang="zh-CN" sz="2400" dirty="0" smtClean="0"/>
              <a:t>(new </a:t>
            </a:r>
            <a:r>
              <a:rPr lang="en-US" altLang="zh-CN" sz="2400" dirty="0" err="1" smtClean="0"/>
              <a:t>UserDaoStub</a:t>
            </a:r>
            <a:r>
              <a:rPr lang="en-US" altLang="zh-CN" sz="2400" dirty="0" smtClean="0"/>
              <a:t>());</a:t>
            </a:r>
          </a:p>
          <a:p>
            <a:pPr lvl="1" indent="0"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调用</a:t>
            </a:r>
          </a:p>
          <a:p>
            <a:pPr lvl="1" indent="0">
              <a:buNone/>
            </a:pPr>
            <a:r>
              <a:rPr lang="en-US" altLang="zh-CN" sz="2400" dirty="0" smtClean="0"/>
              <a:t>String result = </a:t>
            </a:r>
            <a:r>
              <a:rPr lang="en-US" altLang="zh-CN" sz="2400" dirty="0" err="1" smtClean="0"/>
              <a:t>userService.login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loginName</a:t>
            </a:r>
            <a:r>
              <a:rPr lang="en-US" altLang="zh-CN" sz="2400" dirty="0" smtClean="0"/>
              <a:t>", "password");</a:t>
            </a:r>
          </a:p>
          <a:p>
            <a:pPr lvl="1" indent="0"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检验</a:t>
            </a:r>
          </a:p>
          <a:p>
            <a:pPr lvl="1" indent="0">
              <a:buNone/>
            </a:pPr>
            <a:r>
              <a:rPr lang="en-US" altLang="zh-CN" sz="2400" dirty="0" err="1" smtClean="0"/>
              <a:t>Assert.assertEquals</a:t>
            </a:r>
            <a:r>
              <a:rPr lang="en-US" altLang="zh-CN" sz="2400" dirty="0" smtClean="0"/>
              <a:t>("Success!", result);</a:t>
            </a:r>
          </a:p>
          <a:p>
            <a:pPr lvl="1" indent="0">
              <a:buNone/>
            </a:pPr>
            <a:r>
              <a:rPr lang="en-US" altLang="zh-CN" sz="2400" dirty="0" smtClean="0"/>
              <a:t>// </a:t>
            </a:r>
            <a:r>
              <a:rPr lang="zh-CN" altLang="en-US" sz="2400" dirty="0" smtClean="0"/>
              <a:t>恢复环境</a:t>
            </a:r>
          </a:p>
          <a:p>
            <a:pPr indent="0">
              <a:buNone/>
            </a:pPr>
            <a:r>
              <a:rPr lang="en-US" altLang="zh-CN" sz="2800" dirty="0" smtClean="0"/>
              <a:t>}</a:t>
            </a:r>
          </a:p>
          <a:p>
            <a:pPr indent="0">
              <a:buNone/>
            </a:pP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17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en-US" altLang="zh-CN" dirty="0" smtClean="0"/>
              <a:t>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 smtClean="0"/>
              <a:t>JMock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/>
              <a:t>EasyMock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/>
              <a:t>Mockito</a:t>
            </a:r>
            <a:endParaRPr lang="en-US" altLang="zh-CN" sz="3200" dirty="0"/>
          </a:p>
          <a:p>
            <a:pPr lvl="1"/>
            <a:r>
              <a:rPr lang="zh-CN" altLang="en-US" dirty="0"/>
              <a:t>比较新，据说比</a:t>
            </a:r>
            <a:r>
              <a:rPr lang="en-US" altLang="zh-CN" dirty="0" err="1"/>
              <a:t>EasyMock</a:t>
            </a:r>
            <a:r>
              <a:rPr lang="zh-CN" altLang="en-US" dirty="0"/>
              <a:t>简洁方便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err="1"/>
              <a:t>PowerMock</a:t>
            </a:r>
            <a:endParaRPr lang="en-US" altLang="zh-CN" sz="3200" dirty="0"/>
          </a:p>
          <a:p>
            <a:pPr lvl="1"/>
            <a:r>
              <a:rPr lang="zh-CN" altLang="en-US" dirty="0"/>
              <a:t>扩展了</a:t>
            </a:r>
            <a:r>
              <a:rPr lang="en-US" altLang="zh-CN" dirty="0" err="1"/>
              <a:t>EasyMock</a:t>
            </a:r>
            <a:r>
              <a:rPr lang="en-US" altLang="zh-CN" dirty="0"/>
              <a:t> </a:t>
            </a:r>
            <a:r>
              <a:rPr lang="zh-CN" altLang="en-US" dirty="0"/>
              <a:t>和</a:t>
            </a:r>
            <a:r>
              <a:rPr lang="en-US" altLang="zh-CN" dirty="0" err="1"/>
              <a:t>Mockito</a:t>
            </a:r>
            <a:r>
              <a:rPr lang="en-US" altLang="zh-CN" dirty="0"/>
              <a:t> </a:t>
            </a:r>
            <a:r>
              <a:rPr lang="zh-CN" altLang="en-US" dirty="0"/>
              <a:t>，</a:t>
            </a:r>
            <a:r>
              <a:rPr lang="zh-CN" altLang="en-US" dirty="0"/>
              <a:t>实现对静态函数、构造函数、私有函数、</a:t>
            </a:r>
            <a:r>
              <a:rPr lang="en-US" altLang="zh-CN" dirty="0"/>
              <a:t>Final </a:t>
            </a:r>
            <a:r>
              <a:rPr lang="zh-CN" altLang="en-US" dirty="0"/>
              <a:t>函数以及系统函数的模</a:t>
            </a:r>
            <a:r>
              <a:rPr lang="zh-CN" altLang="en-US" dirty="0"/>
              <a:t>拟</a:t>
            </a:r>
            <a:endParaRPr lang="en-US" altLang="zh-CN" dirty="0"/>
          </a:p>
          <a:p>
            <a:pPr lvl="1"/>
            <a:r>
              <a:rPr lang="zh-CN" altLang="en-US" dirty="0"/>
              <a:t>需结合</a:t>
            </a:r>
            <a:r>
              <a:rPr lang="en-US" altLang="zh-CN" dirty="0" err="1"/>
              <a:t>EasyMock</a:t>
            </a:r>
            <a:r>
              <a:rPr lang="zh-CN" altLang="en-US" dirty="0"/>
              <a:t>或</a:t>
            </a:r>
            <a:r>
              <a:rPr lang="en-US" altLang="zh-CN" dirty="0" err="1"/>
              <a:t>Mockito</a:t>
            </a:r>
            <a:r>
              <a:rPr lang="zh-CN" altLang="en-US" dirty="0"/>
              <a:t>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91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生成 </a:t>
            </a:r>
            <a:r>
              <a:rPr lang="en-US" altLang="zh-CN" sz="3200" dirty="0"/>
              <a:t>Mock </a:t>
            </a:r>
            <a:r>
              <a:rPr lang="zh-CN" altLang="en-US" sz="3200" dirty="0"/>
              <a:t>对</a:t>
            </a:r>
            <a:r>
              <a:rPr lang="zh-CN" altLang="en-US" sz="3200" dirty="0" smtClean="0"/>
              <a:t>象</a:t>
            </a:r>
            <a:r>
              <a:rPr lang="en-US" altLang="zh-CN" sz="3200" dirty="0" smtClean="0"/>
              <a:t>(Create)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设定 </a:t>
            </a:r>
            <a:r>
              <a:rPr lang="en-US" altLang="zh-CN" sz="3200" dirty="0"/>
              <a:t>Mock </a:t>
            </a:r>
            <a:r>
              <a:rPr lang="zh-CN" altLang="en-US" sz="3200" dirty="0"/>
              <a:t>对象的预期行为和输</a:t>
            </a:r>
            <a:r>
              <a:rPr lang="zh-CN" altLang="en-US" sz="3200" dirty="0" smtClean="0"/>
              <a:t>出</a:t>
            </a:r>
            <a:r>
              <a:rPr lang="en-US" altLang="zh-CN" sz="3200" dirty="0" smtClean="0"/>
              <a:t>(Record)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将 </a:t>
            </a:r>
            <a:r>
              <a:rPr lang="en-US" altLang="zh-CN" sz="3200" dirty="0"/>
              <a:t>Mock </a:t>
            </a:r>
            <a:r>
              <a:rPr lang="zh-CN" altLang="en-US" sz="3200" dirty="0"/>
              <a:t>对象切换到 </a:t>
            </a:r>
            <a:r>
              <a:rPr lang="en-US" altLang="zh-CN" sz="3200" dirty="0"/>
              <a:t>Replay </a:t>
            </a:r>
            <a:r>
              <a:rPr lang="zh-CN" altLang="en-US" sz="3200" dirty="0"/>
              <a:t>状</a:t>
            </a:r>
            <a:r>
              <a:rPr lang="zh-CN" altLang="en-US" sz="3200" dirty="0" smtClean="0"/>
              <a:t>态</a:t>
            </a:r>
            <a:r>
              <a:rPr lang="en-US" altLang="zh-CN" sz="3200" dirty="0" smtClean="0"/>
              <a:t>(Replay)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调用 </a:t>
            </a:r>
            <a:r>
              <a:rPr lang="en-US" altLang="zh-CN" sz="3200" dirty="0"/>
              <a:t>Mock </a:t>
            </a:r>
            <a:r>
              <a:rPr lang="zh-CN" altLang="en-US" sz="3200" dirty="0"/>
              <a:t>对象方法进行单元测</a:t>
            </a:r>
            <a:r>
              <a:rPr lang="zh-CN" altLang="en-US" sz="3200" dirty="0" smtClean="0"/>
              <a:t>试</a:t>
            </a:r>
            <a:r>
              <a:rPr lang="en-US" altLang="zh-CN" sz="3200" dirty="0" smtClean="0"/>
              <a:t>(Invoke)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对 </a:t>
            </a:r>
            <a:r>
              <a:rPr lang="en-US" altLang="zh-CN" sz="3200" dirty="0"/>
              <a:t>Mock </a:t>
            </a:r>
            <a:r>
              <a:rPr lang="zh-CN" altLang="en-US" sz="3200" dirty="0"/>
              <a:t>对象的行为进行验</a:t>
            </a:r>
            <a:r>
              <a:rPr lang="zh-CN" altLang="en-US" sz="3200" dirty="0" smtClean="0"/>
              <a:t>证</a:t>
            </a:r>
            <a:r>
              <a:rPr lang="en-US" altLang="zh-CN" sz="3200" dirty="0" smtClean="0"/>
              <a:t>(Verify)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2928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传统开发方式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PathUtil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/>
              <a:t>public static String </a:t>
            </a:r>
            <a:r>
              <a:rPr lang="en-US" altLang="zh-CN" sz="2400" dirty="0" err="1"/>
              <a:t>getNameWithoutExt</a:t>
            </a:r>
            <a:r>
              <a:rPr lang="en-US" altLang="zh-CN" sz="2400" dirty="0"/>
              <a:t>(String path) </a:t>
            </a:r>
            <a:r>
              <a:rPr lang="en-US" altLang="zh-CN" sz="24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return </a:t>
            </a:r>
            <a:r>
              <a:rPr lang="en-US" altLang="zh-CN" sz="2400" dirty="0" err="1"/>
              <a:t>path.substring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path.lastIndexOf</a:t>
            </a:r>
            <a:r>
              <a:rPr lang="en-US" altLang="zh-CN" sz="2400" dirty="0"/>
              <a:t>('\\') + 1, </a:t>
            </a:r>
            <a:r>
              <a:rPr lang="en-US" altLang="zh-CN" sz="2400" dirty="0" err="1"/>
              <a:t>path.lastIndexOf</a:t>
            </a:r>
            <a:r>
              <a:rPr lang="en-US" altLang="zh-CN" sz="2400" dirty="0"/>
              <a:t>('.'));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}</a:t>
            </a:r>
          </a:p>
          <a:p>
            <a:pPr marL="457200" lvl="1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5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</a:t>
            </a:r>
            <a:r>
              <a:rPr lang="zh-CN" altLang="en-US" dirty="0" smtClean="0"/>
              <a:t>何写测试－</a:t>
            </a:r>
            <a:r>
              <a:rPr lang="en-US" altLang="zh-CN" dirty="0" smtClean="0"/>
              <a:t>Mock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altLang="zh-CN" sz="1200" dirty="0"/>
              <a:t>@Test</a:t>
            </a:r>
          </a:p>
          <a:p>
            <a:pPr indent="0">
              <a:buNone/>
            </a:pPr>
            <a:r>
              <a:rPr lang="en-US" altLang="zh-CN" sz="1200" dirty="0"/>
              <a:t>public void </a:t>
            </a:r>
            <a:r>
              <a:rPr lang="en-US" altLang="zh-CN" sz="1200" dirty="0" err="1"/>
              <a:t>testLoginForSuccessWithMock</a:t>
            </a:r>
            <a:r>
              <a:rPr lang="en-US" altLang="zh-CN" sz="1200" dirty="0"/>
              <a:t>() {</a:t>
            </a:r>
          </a:p>
          <a:p>
            <a:pPr lvl="1" indent="0"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初始化环境</a:t>
            </a:r>
          </a:p>
          <a:p>
            <a:pPr lvl="1" indent="0">
              <a:buNone/>
            </a:pPr>
            <a:r>
              <a:rPr lang="en-US" altLang="zh-CN" sz="1200" dirty="0" err="1"/>
              <a:t>UserService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userService</a:t>
            </a:r>
            <a:r>
              <a:rPr lang="en-US" altLang="zh-CN" sz="1200" dirty="0"/>
              <a:t> = new </a:t>
            </a:r>
            <a:r>
              <a:rPr lang="en-US" altLang="zh-CN" sz="1200" dirty="0" err="1"/>
              <a:t>UserService</a:t>
            </a:r>
            <a:r>
              <a:rPr lang="en-US" altLang="zh-CN" sz="1200" dirty="0"/>
              <a:t>();</a:t>
            </a:r>
          </a:p>
          <a:p>
            <a:pPr lvl="1" indent="0">
              <a:buNone/>
            </a:pPr>
            <a:r>
              <a:rPr lang="en-US" altLang="zh-CN" sz="1200" dirty="0"/>
              <a:t>// create</a:t>
            </a:r>
          </a:p>
          <a:p>
            <a:pPr lvl="1" indent="0">
              <a:buNone/>
            </a:pPr>
            <a:r>
              <a:rPr lang="en-US" altLang="zh-CN" sz="1200" dirty="0" err="1"/>
              <a:t>UserDao</a:t>
            </a:r>
            <a:r>
              <a:rPr lang="en-US" altLang="zh-CN" sz="1200" dirty="0"/>
              <a:t> mock = </a:t>
            </a:r>
            <a:r>
              <a:rPr lang="en-US" altLang="zh-CN" sz="1200" dirty="0" err="1"/>
              <a:t>EasyMock.createMock</a:t>
            </a:r>
            <a:r>
              <a:rPr lang="en-US" altLang="zh-CN" sz="1200" dirty="0"/>
              <a:t>(</a:t>
            </a:r>
            <a:r>
              <a:rPr lang="en-US" altLang="zh-CN" sz="1200" dirty="0" err="1"/>
              <a:t>UserDao.class</a:t>
            </a:r>
            <a:r>
              <a:rPr lang="en-US" altLang="zh-CN" sz="1200" dirty="0"/>
              <a:t>);</a:t>
            </a:r>
          </a:p>
          <a:p>
            <a:pPr lvl="1" indent="0">
              <a:buNone/>
            </a:pPr>
            <a:r>
              <a:rPr lang="en-US" altLang="zh-CN" sz="1200" dirty="0"/>
              <a:t>// record</a:t>
            </a:r>
          </a:p>
          <a:p>
            <a:pPr lvl="1" indent="0">
              <a:buNone/>
            </a:pPr>
            <a:r>
              <a:rPr lang="en-US" altLang="zh-CN" sz="1200" dirty="0"/>
              <a:t>User </a:t>
            </a:r>
            <a:r>
              <a:rPr lang="en-US" altLang="zh-CN" sz="1200" dirty="0" err="1"/>
              <a:t>user</a:t>
            </a:r>
            <a:r>
              <a:rPr lang="en-US" altLang="zh-CN" sz="1200" dirty="0"/>
              <a:t> = new User();</a:t>
            </a:r>
          </a:p>
          <a:p>
            <a:pPr lvl="1" indent="0">
              <a:buNone/>
            </a:pPr>
            <a:r>
              <a:rPr lang="en-US" altLang="zh-CN" sz="1200" dirty="0" err="1"/>
              <a:t>user.setId</a:t>
            </a:r>
            <a:r>
              <a:rPr lang="en-US" altLang="zh-CN" sz="1200" dirty="0"/>
              <a:t>("id");</a:t>
            </a:r>
          </a:p>
          <a:p>
            <a:pPr lvl="1" indent="0">
              <a:buNone/>
            </a:pPr>
            <a:r>
              <a:rPr lang="en-US" altLang="zh-CN" sz="1200" dirty="0" err="1"/>
              <a:t>user.setLoginName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loginName</a:t>
            </a:r>
            <a:r>
              <a:rPr lang="en-US" altLang="zh-CN" sz="1200" dirty="0"/>
              <a:t>");</a:t>
            </a:r>
          </a:p>
          <a:p>
            <a:pPr lvl="1" indent="0">
              <a:buNone/>
            </a:pPr>
            <a:r>
              <a:rPr lang="en-US" altLang="zh-CN" sz="1200" dirty="0" err="1"/>
              <a:t>user.setName</a:t>
            </a:r>
            <a:r>
              <a:rPr lang="en-US" altLang="zh-CN" sz="1200" dirty="0"/>
              <a:t>("name");</a:t>
            </a:r>
          </a:p>
          <a:p>
            <a:pPr lvl="1" indent="0">
              <a:buNone/>
            </a:pPr>
            <a:r>
              <a:rPr lang="en-US" altLang="zh-CN" sz="1200" dirty="0" err="1"/>
              <a:t>user.setPassword</a:t>
            </a:r>
            <a:r>
              <a:rPr lang="en-US" altLang="zh-CN" sz="1200" dirty="0"/>
              <a:t>("password");</a:t>
            </a:r>
          </a:p>
          <a:p>
            <a:pPr lvl="1" indent="0">
              <a:buNone/>
            </a:pPr>
            <a:r>
              <a:rPr lang="en-US" altLang="zh-CN" sz="1200" dirty="0" err="1"/>
              <a:t>EasyMock.expect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mock.findUsersByLoginName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loginName</a:t>
            </a:r>
            <a:r>
              <a:rPr lang="en-US" altLang="zh-CN" sz="1200" dirty="0"/>
              <a:t>")).</a:t>
            </a:r>
            <a:r>
              <a:rPr lang="en-US" altLang="zh-CN" sz="1200" dirty="0" err="1"/>
              <a:t>andReturn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Arrays.asList</a:t>
            </a:r>
            <a:r>
              <a:rPr lang="en-US" altLang="zh-CN" sz="1200" dirty="0"/>
              <a:t>(user)).times(1);</a:t>
            </a:r>
          </a:p>
          <a:p>
            <a:pPr lvl="1" indent="0">
              <a:buNone/>
            </a:pPr>
            <a:r>
              <a:rPr lang="en-US" altLang="zh-CN" sz="1200" dirty="0" err="1"/>
              <a:t>userService.setUserDao</a:t>
            </a:r>
            <a:r>
              <a:rPr lang="en-US" altLang="zh-CN" sz="1200" dirty="0"/>
              <a:t>(mock);</a:t>
            </a:r>
          </a:p>
          <a:p>
            <a:pPr lvl="1" indent="0"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调用</a:t>
            </a:r>
          </a:p>
          <a:p>
            <a:pPr lvl="1" indent="0">
              <a:buNone/>
            </a:pPr>
            <a:r>
              <a:rPr lang="en-US" altLang="zh-CN" sz="1200" dirty="0" err="1"/>
              <a:t>EasyMock.replay</a:t>
            </a:r>
            <a:r>
              <a:rPr lang="en-US" altLang="zh-CN" sz="1200" dirty="0"/>
              <a:t>(mock);</a:t>
            </a:r>
          </a:p>
          <a:p>
            <a:pPr lvl="1" indent="0">
              <a:buNone/>
            </a:pPr>
            <a:r>
              <a:rPr lang="en-US" altLang="zh-CN" sz="1200" dirty="0"/>
              <a:t>String result = </a:t>
            </a:r>
            <a:r>
              <a:rPr lang="en-US" altLang="zh-CN" sz="1200" dirty="0" err="1"/>
              <a:t>userService.login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loginName</a:t>
            </a:r>
            <a:r>
              <a:rPr lang="en-US" altLang="zh-CN" sz="1200" dirty="0"/>
              <a:t>", "password");</a:t>
            </a:r>
          </a:p>
          <a:p>
            <a:pPr lvl="1" indent="0"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检验</a:t>
            </a:r>
          </a:p>
          <a:p>
            <a:pPr lvl="1" indent="0">
              <a:buNone/>
            </a:pPr>
            <a:r>
              <a:rPr lang="en-US" altLang="zh-CN" sz="1200" dirty="0" err="1"/>
              <a:t>EasyMock.verify</a:t>
            </a:r>
            <a:r>
              <a:rPr lang="en-US" altLang="zh-CN" sz="1200" dirty="0"/>
              <a:t>(mock);</a:t>
            </a:r>
          </a:p>
          <a:p>
            <a:pPr lvl="1" indent="0">
              <a:buNone/>
            </a:pPr>
            <a:r>
              <a:rPr lang="en-US" altLang="zh-CN" sz="1200" dirty="0" err="1"/>
              <a:t>Assert.assertEquals</a:t>
            </a:r>
            <a:r>
              <a:rPr lang="en-US" altLang="zh-CN" sz="1200" dirty="0"/>
              <a:t>("Success!", result);</a:t>
            </a:r>
          </a:p>
          <a:p>
            <a:pPr lvl="1" indent="0"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恢复环境</a:t>
            </a:r>
          </a:p>
          <a:p>
            <a:pPr lvl="1" indent="0">
              <a:buNone/>
            </a:pPr>
            <a:r>
              <a:rPr lang="en-US" altLang="zh-CN" sz="1200" dirty="0"/>
              <a:t>// nothing need to do</a:t>
            </a:r>
          </a:p>
          <a:p>
            <a:pPr indent="0">
              <a:buNone/>
            </a:pPr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2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何时需要</a:t>
            </a:r>
            <a:r>
              <a:rPr lang="en-US" altLang="zh-CN" dirty="0"/>
              <a:t>Mock</a:t>
            </a:r>
            <a:r>
              <a:rPr lang="zh-CN" altLang="en-US" dirty="0"/>
              <a:t>对象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真实对象具有不可确定的行</a:t>
            </a:r>
            <a:r>
              <a:rPr lang="zh-CN" altLang="en-US" sz="3200" dirty="0" smtClean="0"/>
              <a:t>为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 smtClean="0"/>
              <a:t>产</a:t>
            </a:r>
            <a:r>
              <a:rPr lang="zh-CN" altLang="en-US" dirty="0"/>
              <a:t>生不可预测的结果，如股票的行</a:t>
            </a:r>
            <a:r>
              <a:rPr lang="zh-CN" altLang="en-US" dirty="0" smtClean="0"/>
              <a:t>情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真实对象很难被创</a:t>
            </a:r>
            <a:r>
              <a:rPr lang="zh-CN" altLang="en-US" sz="3200" dirty="0" smtClean="0"/>
              <a:t>建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sz="2500" dirty="0" smtClean="0"/>
              <a:t>比</a:t>
            </a:r>
            <a:r>
              <a:rPr lang="zh-CN" altLang="en-US" sz="2500" dirty="0"/>
              <a:t>如具体的</a:t>
            </a:r>
            <a:r>
              <a:rPr lang="en-US" altLang="zh-CN" sz="2500" dirty="0"/>
              <a:t>web</a:t>
            </a:r>
            <a:r>
              <a:rPr lang="zh-CN" altLang="en-US" sz="2500" dirty="0"/>
              <a:t>容</a:t>
            </a:r>
            <a:r>
              <a:rPr lang="zh-CN" altLang="en-US" sz="2500" dirty="0" smtClean="0"/>
              <a:t>器</a:t>
            </a:r>
            <a:endParaRPr lang="en-US" altLang="zh-CN" sz="25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真实对象的某些行为很难触</a:t>
            </a:r>
            <a:r>
              <a:rPr lang="zh-CN" altLang="en-US" sz="3200" dirty="0" smtClean="0"/>
              <a:t>发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sz="2500" dirty="0"/>
              <a:t>比</a:t>
            </a:r>
            <a:r>
              <a:rPr lang="zh-CN" altLang="en-US" sz="2500" dirty="0"/>
              <a:t>如网络错</a:t>
            </a:r>
            <a:r>
              <a:rPr lang="zh-CN" altLang="en-US" sz="2500" dirty="0"/>
              <a:t>误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真</a:t>
            </a:r>
            <a:r>
              <a:rPr lang="zh-CN" altLang="en-US" sz="3200" dirty="0"/>
              <a:t>实情况令程序的运行速度很慢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真实对象有用户界面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测试需要询问真实对象它是如何被调用</a:t>
            </a:r>
            <a:r>
              <a:rPr lang="zh-CN" altLang="en-US" sz="3200" dirty="0" smtClean="0"/>
              <a:t>的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sz="2600" dirty="0"/>
              <a:t>比</a:t>
            </a:r>
            <a:r>
              <a:rPr lang="zh-CN" altLang="en-US" sz="2600" dirty="0"/>
              <a:t>如测试可能需要验证某个回调函数是否被调用</a:t>
            </a:r>
            <a:r>
              <a:rPr lang="zh-CN" altLang="en-US" sz="2600" dirty="0"/>
              <a:t>了</a:t>
            </a:r>
            <a:endParaRPr lang="en-US" altLang="zh-CN" sz="26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真实对象实际上并不存</a:t>
            </a:r>
            <a:r>
              <a:rPr lang="zh-CN" altLang="en-US" sz="3200" dirty="0" smtClean="0"/>
              <a:t>在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sz="2600" dirty="0"/>
              <a:t>当</a:t>
            </a:r>
            <a:r>
              <a:rPr lang="zh-CN" altLang="en-US" sz="2600" dirty="0"/>
              <a:t>需要和其他开发小组，或者新的硬件系统打交道的时候，这是一个普遍的问</a:t>
            </a:r>
            <a:r>
              <a:rPr lang="zh-CN" altLang="en-US" sz="2600" dirty="0"/>
              <a:t>题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1782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</a:t>
            </a:r>
            <a:r>
              <a:rPr lang="zh-CN" altLang="en-US" dirty="0"/>
              <a:t>元测试要做多细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Clr>
                <a:schemeClr val="accent1"/>
              </a:buClr>
              <a:buNone/>
            </a:pPr>
            <a:r>
              <a:rPr lang="en-US" altLang="zh-CN" sz="3200" dirty="0" smtClean="0"/>
              <a:t>	</a:t>
            </a:r>
            <a:r>
              <a:rPr lang="zh-CN" altLang="en-US" sz="3200" dirty="0" smtClean="0"/>
              <a:t>老</a:t>
            </a:r>
            <a:r>
              <a:rPr lang="zh-CN" altLang="en-US" sz="3200" dirty="0"/>
              <a:t>板为我的代码付报酬，而不是测试，所以，我对此的价值观是</a:t>
            </a:r>
            <a:r>
              <a:rPr lang="en-US" altLang="zh-CN" sz="3200" dirty="0"/>
              <a:t>——</a:t>
            </a:r>
            <a:r>
              <a:rPr lang="zh-CN" altLang="en-US" sz="3200" dirty="0"/>
              <a:t>测试越少越好，少到你对你的代码质量达到了某种自信</a:t>
            </a:r>
            <a:r>
              <a:rPr lang="en-US" altLang="zh-CN" sz="3200" dirty="0"/>
              <a:t>……</a:t>
            </a:r>
            <a:r>
              <a:rPr lang="zh-CN" altLang="en-US" sz="3200" dirty="0"/>
              <a:t>我倾向于去对那些有意义的错误做测试，所以，我对一些比较复杂的条件逻辑会异常地小心。</a:t>
            </a:r>
            <a:r>
              <a:rPr lang="en-US" altLang="zh-CN" sz="3200" dirty="0"/>
              <a:t>……	</a:t>
            </a:r>
            <a:endParaRPr lang="en-US" altLang="zh-CN" sz="3200" dirty="0" smtClean="0"/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3200" dirty="0"/>
              <a:t>	</a:t>
            </a:r>
            <a:r>
              <a:rPr lang="en-US" altLang="zh-CN" sz="3200" dirty="0" smtClean="0"/>
              <a:t>					——</a:t>
            </a:r>
            <a:r>
              <a:rPr lang="en-US" altLang="zh-CN" sz="3200" dirty="0"/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35764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</a:t>
            </a:r>
            <a:r>
              <a:rPr lang="zh-CN" altLang="en-US" dirty="0"/>
              <a:t>元测试要做多细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开</a:t>
            </a:r>
            <a:r>
              <a:rPr lang="zh-CN" altLang="en-US" sz="3200" dirty="0"/>
              <a:t>发</a:t>
            </a:r>
            <a:r>
              <a:rPr lang="en-US" altLang="zh-CN" sz="3200" dirty="0"/>
              <a:t>:</a:t>
            </a:r>
            <a:r>
              <a:rPr lang="zh-CN" altLang="en-US" sz="3200" dirty="0"/>
              <a:t>测试可能出</a:t>
            </a:r>
            <a:r>
              <a:rPr lang="zh-CN" altLang="en-US" sz="3200" dirty="0"/>
              <a:t>错的地方，或</a:t>
            </a:r>
            <a:r>
              <a:rPr lang="zh-CN" altLang="en-US" sz="3200" dirty="0"/>
              <a:t>是边</a:t>
            </a:r>
            <a:r>
              <a:rPr lang="zh-CN" altLang="en-US" sz="3200" dirty="0"/>
              <a:t>界情</a:t>
            </a:r>
            <a:r>
              <a:rPr lang="zh-CN" altLang="en-US" sz="3200" dirty="0" smtClean="0"/>
              <a:t>况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维</a:t>
            </a:r>
            <a:r>
              <a:rPr lang="zh-CN" altLang="en-US" sz="3200" dirty="0" smtClean="0"/>
              <a:t>护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每</a:t>
            </a:r>
            <a:r>
              <a:rPr lang="zh-CN" altLang="en-US" sz="3200" dirty="0"/>
              <a:t>一个</a:t>
            </a:r>
            <a:r>
              <a:rPr lang="en-US" altLang="zh-CN" sz="3200" dirty="0"/>
              <a:t>bug</a:t>
            </a:r>
            <a:r>
              <a:rPr lang="zh-CN" altLang="en-US" sz="3200" dirty="0"/>
              <a:t>都应该有个</a:t>
            </a:r>
            <a:r>
              <a:rPr lang="en-US" altLang="zh-CN" sz="3200" dirty="0" err="1" smtClean="0"/>
              <a:t>UnitTest</a:t>
            </a:r>
            <a:endParaRPr lang="en-US" altLang="zh-CN" sz="3200" dirty="0" smtClean="0"/>
          </a:p>
          <a:p>
            <a:pPr lvl="1"/>
            <a:r>
              <a:rPr lang="en-US" altLang="zh-CN" dirty="0"/>
              <a:t>bug </a:t>
            </a:r>
            <a:r>
              <a:rPr lang="zh-CN" altLang="en-US" dirty="0"/>
              <a:t>被 </a:t>
            </a:r>
            <a:r>
              <a:rPr lang="en-US" altLang="zh-CN" dirty="0"/>
              <a:t>fixed</a:t>
            </a:r>
          </a:p>
          <a:p>
            <a:pPr lvl="1"/>
            <a:r>
              <a:rPr lang="zh-CN" altLang="en-US" dirty="0"/>
              <a:t>相</a:t>
            </a:r>
            <a:r>
              <a:rPr lang="zh-CN" altLang="en-US" dirty="0"/>
              <a:t>同的</a:t>
            </a:r>
            <a:r>
              <a:rPr lang="en-US" altLang="zh-CN" dirty="0"/>
              <a:t>bug</a:t>
            </a:r>
            <a:r>
              <a:rPr lang="zh-CN" altLang="en-US" dirty="0"/>
              <a:t>不会再次出</a:t>
            </a:r>
            <a:r>
              <a:rPr lang="zh-CN" altLang="en-US" dirty="0" smtClean="0"/>
              <a:t>现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主</a:t>
            </a:r>
            <a:r>
              <a:rPr lang="zh-CN" altLang="en-US" sz="3200" dirty="0" smtClean="0"/>
              <a:t>要方法，特别是对外暴露的方法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复</a:t>
            </a:r>
            <a:r>
              <a:rPr lang="zh-CN" altLang="en-US" sz="3200" dirty="0" smtClean="0"/>
              <a:t>杂或自己没把握的方法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完</a:t>
            </a:r>
            <a:r>
              <a:rPr lang="zh-CN" altLang="en-US" sz="3200" dirty="0" smtClean="0"/>
              <a:t>全测试无可能，也无意义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square(</a:t>
            </a:r>
            <a:r>
              <a:rPr lang="en-US" altLang="zh-CN" dirty="0" err="1"/>
              <a:t>int</a:t>
            </a:r>
            <a:r>
              <a:rPr lang="en-US" altLang="zh-CN" dirty="0"/>
              <a:t> x</a:t>
            </a:r>
            <a:r>
              <a:rPr lang="en-US" altLang="zh-CN" dirty="0" smtClean="0"/>
              <a:t>)</a:t>
            </a:r>
            <a:r>
              <a:rPr lang="zh-CN" altLang="en-US" dirty="0"/>
              <a:t>每个数</a:t>
            </a:r>
            <a:r>
              <a:rPr lang="zh-CN" altLang="en-US" dirty="0" smtClean="0"/>
              <a:t>都测</a:t>
            </a:r>
            <a:r>
              <a:rPr lang="zh-CN" altLang="en-US" dirty="0"/>
              <a:t>试，需要</a:t>
            </a:r>
            <a:r>
              <a:rPr lang="en-US" altLang="zh-CN" dirty="0"/>
              <a:t>40</a:t>
            </a:r>
            <a:r>
              <a:rPr lang="zh-CN" altLang="en-US" dirty="0" smtClean="0"/>
              <a:t>亿个</a:t>
            </a:r>
            <a:r>
              <a:rPr lang="en-US" altLang="zh-CN" dirty="0" smtClean="0"/>
              <a:t>UT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重</a:t>
            </a:r>
            <a:r>
              <a:rPr lang="zh-CN" altLang="en-US" sz="3200" dirty="0"/>
              <a:t>要的</a:t>
            </a:r>
            <a:r>
              <a:rPr lang="zh-CN" altLang="en-US" sz="3200" dirty="0" smtClean="0"/>
              <a:t>是思</a:t>
            </a:r>
            <a:r>
              <a:rPr lang="zh-CN" altLang="en-US" sz="3200" dirty="0"/>
              <a:t>考你的软件应</a:t>
            </a:r>
            <a:r>
              <a:rPr lang="zh-CN" altLang="en-US" sz="3200" dirty="0" smtClean="0"/>
              <a:t>该怎</a:t>
            </a:r>
            <a:r>
              <a:rPr lang="zh-CN" altLang="en-US" sz="3200" dirty="0"/>
              <a:t>么测试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875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良好的习惯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2400" dirty="0" smtClean="0"/>
              <a:t>测试驱动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实现前先写测</a:t>
            </a:r>
            <a:r>
              <a:rPr lang="zh-CN" altLang="en-US" sz="2000" dirty="0" smtClean="0"/>
              <a:t>试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修</a:t>
            </a:r>
            <a:r>
              <a:rPr lang="zh-CN" altLang="en-US" sz="2000" dirty="0" smtClean="0"/>
              <a:t>复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前先写测试</a:t>
            </a:r>
            <a:endParaRPr lang="en-US" altLang="zh-CN" sz="20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2400" dirty="0"/>
              <a:t>每次均运行所有测试</a:t>
            </a:r>
            <a:r>
              <a:rPr lang="zh-CN" altLang="en-US" sz="2400" dirty="0" smtClean="0"/>
              <a:t>代码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实现一个方法或修复一个</a:t>
            </a:r>
            <a:r>
              <a:rPr lang="en-US" altLang="zh-CN" sz="2000" dirty="0"/>
              <a:t>bug</a:t>
            </a:r>
            <a:r>
              <a:rPr lang="zh-CN" altLang="en-US" sz="2000" dirty="0"/>
              <a:t>后</a:t>
            </a:r>
            <a:endParaRPr lang="en-US" altLang="zh-CN" sz="2000" dirty="0"/>
          </a:p>
          <a:p>
            <a:pPr lvl="1"/>
            <a:r>
              <a:rPr lang="zh-CN" altLang="en-US" sz="2000" dirty="0"/>
              <a:t>提交代码前</a:t>
            </a:r>
            <a:endParaRPr lang="en-US" altLang="zh-CN" sz="20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2400" dirty="0" smtClean="0"/>
              <a:t>各测试间独</a:t>
            </a:r>
            <a:r>
              <a:rPr lang="zh-CN" altLang="en-US" sz="2400" dirty="0"/>
              <a:t>立</a:t>
            </a:r>
            <a:r>
              <a:rPr lang="zh-CN" altLang="en-US" sz="2400" dirty="0" smtClean="0"/>
              <a:t>，避</a:t>
            </a:r>
            <a:r>
              <a:rPr lang="zh-CN" altLang="en-US" sz="2400" dirty="0"/>
              <a:t>免特殊依赖（如共同文件或数据、系统资源等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2400" dirty="0"/>
              <a:t>测试类应放在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/test/java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被</a:t>
            </a:r>
            <a:r>
              <a:rPr lang="zh-CN" altLang="en-US" sz="2400" dirty="0" smtClean="0"/>
              <a:t>测类同名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包</a:t>
            </a:r>
            <a:r>
              <a:rPr lang="zh-CN" altLang="en-US" sz="2400" dirty="0"/>
              <a:t>路径下</a:t>
            </a:r>
            <a:endParaRPr lang="en-US" altLang="zh-CN" sz="24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2400" dirty="0" smtClean="0"/>
              <a:t>命名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测试类名：</a:t>
            </a:r>
            <a:r>
              <a:rPr lang="zh-CN" altLang="en-US" sz="2000" dirty="0"/>
              <a:t> “被</a:t>
            </a:r>
            <a:r>
              <a:rPr lang="zh-CN" altLang="en-US" sz="2000" dirty="0"/>
              <a:t>测类</a:t>
            </a:r>
            <a:r>
              <a:rPr lang="zh-CN" altLang="en-US" sz="2000" dirty="0"/>
              <a:t>名</a:t>
            </a:r>
            <a:r>
              <a:rPr lang="en-US" altLang="zh-CN" sz="2000" dirty="0"/>
              <a:t>+Test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/>
            <a:r>
              <a:rPr lang="zh-CN" altLang="en-US" sz="2000" dirty="0"/>
              <a:t>测试方</a:t>
            </a:r>
            <a:r>
              <a:rPr lang="zh-CN" altLang="en-US" sz="2000" dirty="0"/>
              <a:t>法：</a:t>
            </a:r>
            <a:r>
              <a:rPr lang="zh-CN" altLang="en-US" sz="2000" dirty="0"/>
              <a:t> “</a:t>
            </a:r>
            <a:r>
              <a:rPr lang="en-US" altLang="zh-CN" sz="2000" dirty="0"/>
              <a:t>test+</a:t>
            </a:r>
            <a:r>
              <a:rPr lang="zh-CN" altLang="en-US" sz="2000" dirty="0"/>
              <a:t>测试描述</a:t>
            </a:r>
            <a:r>
              <a:rPr lang="zh-CN" altLang="en-US" sz="2000" dirty="0"/>
              <a:t>”，如“</a:t>
            </a:r>
            <a:r>
              <a:rPr lang="en-US" altLang="zh-CN" sz="2000" dirty="0"/>
              <a:t>test+</a:t>
            </a:r>
            <a:r>
              <a:rPr lang="zh-CN" altLang="en-US" sz="2000" dirty="0"/>
              <a:t>方法名</a:t>
            </a:r>
            <a:r>
              <a:rPr lang="en-US" altLang="zh-CN" sz="2000" dirty="0"/>
              <a:t>[For+</a:t>
            </a:r>
            <a:r>
              <a:rPr lang="zh-CN" altLang="en-US" sz="2000" dirty="0"/>
              <a:t>目标（</a:t>
            </a:r>
            <a:r>
              <a:rPr lang="en-US" altLang="zh-CN" sz="2000" dirty="0"/>
              <a:t>Success or Fail</a:t>
            </a:r>
            <a:r>
              <a:rPr lang="zh-CN" altLang="en-US" sz="2000" dirty="0"/>
              <a:t>）</a:t>
            </a:r>
            <a:r>
              <a:rPr lang="en-US" altLang="zh-CN" sz="2000" dirty="0"/>
              <a:t>][With+</a:t>
            </a:r>
            <a:r>
              <a:rPr lang="zh-CN" altLang="en-US" sz="2000" dirty="0"/>
              <a:t>参数或手段描述</a:t>
            </a:r>
            <a:r>
              <a:rPr lang="en-US" altLang="zh-CN" sz="2000" dirty="0"/>
              <a:t>]</a:t>
            </a:r>
            <a:r>
              <a:rPr lang="zh-CN" altLang="en-US" sz="2000" dirty="0"/>
              <a:t>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6089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错误做法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不使用模拟框</a:t>
            </a:r>
            <a:r>
              <a:rPr lang="zh-CN" altLang="en-US" sz="3200" dirty="0" smtClean="0"/>
              <a:t>架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测试代码组织的太松散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一次测试太多的项目</a:t>
            </a:r>
            <a:endParaRPr lang="zh-CN" altLang="en-US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先</a:t>
            </a:r>
            <a:r>
              <a:rPr lang="zh-CN" altLang="en-US" sz="3200" dirty="0"/>
              <a:t>写程序后写测试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测试得过</a:t>
            </a:r>
            <a:r>
              <a:rPr lang="zh-CN" altLang="en-US" sz="3200" dirty="0" smtClean="0"/>
              <a:t>细</a:t>
            </a:r>
            <a:endParaRPr lang="en-US" altLang="zh-CN" sz="3200" dirty="0" smtClean="0"/>
          </a:p>
          <a:p>
            <a:pPr lvl="1"/>
            <a:r>
              <a:rPr lang="zh-CN" altLang="en-US" sz="2900" dirty="0"/>
              <a:t>不写测试：构造器，</a:t>
            </a:r>
            <a:r>
              <a:rPr lang="en-US" altLang="zh-CN" sz="2900" dirty="0" err="1"/>
              <a:t>geter</a:t>
            </a:r>
            <a:r>
              <a:rPr lang="zh-CN" altLang="en-US" sz="2900" dirty="0"/>
              <a:t>，</a:t>
            </a:r>
            <a:r>
              <a:rPr lang="en-US" altLang="zh-CN" sz="2900" dirty="0"/>
              <a:t>setter </a:t>
            </a:r>
          </a:p>
          <a:p>
            <a:pPr lvl="1"/>
            <a:r>
              <a:rPr lang="zh-CN" altLang="en-US" sz="2900" dirty="0"/>
              <a:t>写测试：</a:t>
            </a:r>
            <a:r>
              <a:rPr lang="en-US" altLang="zh-CN" sz="2900" dirty="0"/>
              <a:t>IF</a:t>
            </a:r>
            <a:r>
              <a:rPr lang="zh-CN" altLang="en-US" sz="2900" dirty="0"/>
              <a:t>，</a:t>
            </a:r>
            <a:r>
              <a:rPr lang="en-US" altLang="zh-CN" sz="2900" dirty="0"/>
              <a:t>And</a:t>
            </a:r>
            <a:r>
              <a:rPr lang="zh-CN" altLang="en-US" sz="2900" dirty="0"/>
              <a:t>，</a:t>
            </a:r>
            <a:r>
              <a:rPr lang="en-US" altLang="zh-CN" sz="2900" dirty="0"/>
              <a:t>Or</a:t>
            </a:r>
            <a:r>
              <a:rPr lang="zh-CN" altLang="en-US" sz="2900" dirty="0"/>
              <a:t>，</a:t>
            </a:r>
            <a:r>
              <a:rPr lang="en-US" altLang="zh-CN" sz="2900" dirty="0"/>
              <a:t>Case</a:t>
            </a:r>
            <a:r>
              <a:rPr lang="zh-CN" altLang="en-US" sz="2900" dirty="0"/>
              <a:t>，</a:t>
            </a:r>
            <a:r>
              <a:rPr lang="en-US" altLang="zh-CN" sz="2900" dirty="0"/>
              <a:t>For</a:t>
            </a:r>
            <a:r>
              <a:rPr lang="zh-CN" altLang="en-US" sz="2900" dirty="0"/>
              <a:t>，</a:t>
            </a:r>
            <a:r>
              <a:rPr lang="en-US" altLang="zh-CN" sz="2900" dirty="0"/>
              <a:t>While </a:t>
            </a:r>
            <a:endParaRPr lang="en-US" altLang="zh-CN" sz="29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单元测试超出测试边</a:t>
            </a:r>
            <a:r>
              <a:rPr lang="zh-CN" altLang="en-US" sz="3200" dirty="0" smtClean="0"/>
              <a:t>界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/>
              <a:t>如依赖于数据库的</a:t>
            </a:r>
            <a:r>
              <a:rPr lang="zh-CN" altLang="en-US" dirty="0" smtClean="0"/>
              <a:t>类，为</a:t>
            </a:r>
            <a:r>
              <a:rPr lang="zh-CN" altLang="en-US" dirty="0"/>
              <a:t>了测试它，测试人员通常编写代码去操作数据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存在特殊依赖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782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不愿意写测试程序的理由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太费时</a:t>
            </a:r>
            <a:r>
              <a:rPr lang="zh-CN" altLang="en-US" sz="3200" dirty="0" smtClean="0"/>
              <a:t>间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sz="3100" dirty="0"/>
              <a:t>在开发时越早发现</a:t>
            </a:r>
            <a:r>
              <a:rPr lang="en-US" altLang="zh-CN" sz="3100" dirty="0"/>
              <a:t>BUG</a:t>
            </a:r>
            <a:r>
              <a:rPr lang="zh-CN" altLang="en-US" sz="3100" dirty="0"/>
              <a:t>，就能节省更多的时间，降低更多的风险。 </a:t>
            </a:r>
            <a:endParaRPr lang="en-US" altLang="zh-CN" sz="31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sz="3100" dirty="0" smtClean="0"/>
              <a:t>如</a:t>
            </a:r>
            <a:r>
              <a:rPr lang="zh-CN" altLang="en-US" sz="3100" dirty="0"/>
              <a:t>果你仍认为测试太费时间，请先考</a:t>
            </a:r>
            <a:r>
              <a:rPr lang="zh-CN" altLang="en-US" sz="3100" dirty="0"/>
              <a:t>虑这</a:t>
            </a:r>
            <a:r>
              <a:rPr lang="zh-CN" altLang="en-US" sz="3100" dirty="0"/>
              <a:t>些问</a:t>
            </a:r>
            <a:r>
              <a:rPr lang="zh-CN" altLang="en-US" sz="3100" dirty="0"/>
              <a:t>题：</a:t>
            </a:r>
            <a:endParaRPr lang="en-US" altLang="zh-CN" sz="3100" dirty="0"/>
          </a:p>
          <a:p>
            <a:pPr marL="400050" lvl="2" indent="0">
              <a:buClr>
                <a:schemeClr val="accent1"/>
              </a:buClr>
              <a:buNone/>
            </a:pPr>
            <a:r>
              <a:rPr lang="en-US" altLang="zh-CN" sz="3100" dirty="0"/>
              <a:t>1</a:t>
            </a:r>
            <a:r>
              <a:rPr lang="zh-CN" altLang="en-US" sz="3100" dirty="0"/>
              <a:t>）</a:t>
            </a:r>
            <a:r>
              <a:rPr lang="zh-CN" altLang="en-US" sz="3100" dirty="0"/>
              <a:t>对于所编写的代码，你在调试上面花了多少时间 </a:t>
            </a:r>
          </a:p>
          <a:p>
            <a:pPr marL="400050" lvl="2" indent="0">
              <a:buClr>
                <a:schemeClr val="accent1"/>
              </a:buClr>
              <a:buNone/>
            </a:pPr>
            <a:r>
              <a:rPr lang="en-US" altLang="zh-CN" sz="3100" dirty="0"/>
              <a:t>2</a:t>
            </a:r>
            <a:r>
              <a:rPr lang="zh-CN" altLang="en-US" sz="3100" dirty="0"/>
              <a:t>）</a:t>
            </a:r>
            <a:r>
              <a:rPr lang="zh-CN" altLang="en-US" sz="3100" dirty="0"/>
              <a:t>对于以前你自认为正确的代码，而实际上这些代码却存在重大的</a:t>
            </a:r>
            <a:r>
              <a:rPr lang="en-US" altLang="zh-CN" sz="3100" dirty="0"/>
              <a:t>bug</a:t>
            </a:r>
            <a:r>
              <a:rPr lang="zh-CN" altLang="en-US" sz="3100" dirty="0"/>
              <a:t>，你花了多少时间在重新确认这些代码上面 </a:t>
            </a:r>
          </a:p>
          <a:p>
            <a:pPr marL="400050" lvl="2" indent="0">
              <a:buClr>
                <a:schemeClr val="accent1"/>
              </a:buClr>
              <a:buNone/>
            </a:pPr>
            <a:r>
              <a:rPr lang="en-US" altLang="zh-CN" sz="3100" dirty="0"/>
              <a:t>3</a:t>
            </a:r>
            <a:r>
              <a:rPr lang="zh-CN" altLang="en-US" sz="3100" dirty="0"/>
              <a:t>）</a:t>
            </a:r>
            <a:r>
              <a:rPr lang="zh-CN" altLang="en-US" sz="3100" dirty="0"/>
              <a:t>对于一个别人报告的</a:t>
            </a:r>
            <a:r>
              <a:rPr lang="en-US" altLang="zh-CN" sz="3100" dirty="0"/>
              <a:t>bug</a:t>
            </a:r>
            <a:r>
              <a:rPr lang="zh-CN" altLang="en-US" sz="3100" dirty="0"/>
              <a:t>，你花了多少时间才找出导致这个</a:t>
            </a:r>
            <a:r>
              <a:rPr lang="en-US" altLang="zh-CN" sz="3100" dirty="0"/>
              <a:t>bug </a:t>
            </a:r>
            <a:r>
              <a:rPr lang="zh-CN" altLang="en-US" sz="3100" dirty="0"/>
              <a:t>的源码位</a:t>
            </a:r>
            <a:r>
              <a:rPr lang="zh-CN" altLang="en-US" sz="3100" dirty="0" smtClean="0"/>
              <a:t>置</a:t>
            </a:r>
            <a:endParaRPr lang="en-US" altLang="zh-CN" sz="31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en-US" altLang="zh-CN" sz="3100" dirty="0" smtClean="0"/>
              <a:t>4</a:t>
            </a:r>
            <a:r>
              <a:rPr lang="zh-CN" altLang="en-US" sz="3100" dirty="0" smtClean="0"/>
              <a:t>）如果你是使用手工测试，请计算一下你重重复复的手工测试花了多少时间</a:t>
            </a:r>
            <a:endParaRPr lang="en-US" altLang="zh-CN" sz="31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不值</a:t>
            </a:r>
            <a:r>
              <a:rPr lang="zh-CN" altLang="en-US" sz="3200" dirty="0" smtClean="0"/>
              <a:t>得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我很</a:t>
            </a:r>
            <a:r>
              <a:rPr lang="zh-CN" altLang="en-US" sz="3200" dirty="0" smtClean="0"/>
              <a:t>懒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我不知道如何</a:t>
            </a:r>
            <a:r>
              <a:rPr lang="zh-CN" altLang="en-US" sz="3200" dirty="0" smtClean="0"/>
              <a:t>做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我知道我的程序好用，我运行过一次，没出问题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我</a:t>
            </a:r>
            <a:r>
              <a:rPr lang="zh-CN" altLang="en-US" sz="3200" dirty="0"/>
              <a:t>是超人，我从来不犯错</a:t>
            </a:r>
            <a:r>
              <a:rPr lang="zh-CN" altLang="en-US" sz="3200" dirty="0" smtClean="0"/>
              <a:t>误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用户需求不够明确，变化很</a:t>
            </a:r>
            <a:r>
              <a:rPr lang="zh-CN" altLang="en-US" sz="3200" dirty="0" smtClean="0"/>
              <a:t>大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客观条件不允</a:t>
            </a:r>
            <a:r>
              <a:rPr lang="zh-CN" altLang="en-US" sz="3200" dirty="0" smtClean="0"/>
              <a:t>许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6321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不愿意写测试程序的理由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现在没时间，等有时间再补单元测</a:t>
            </a:r>
            <a:r>
              <a:rPr lang="zh-CN" altLang="en-US" sz="3200" dirty="0" smtClean="0"/>
              <a:t>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它仅仅是证明这些代码做了什么（先实现后测试常见）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集</a:t>
            </a:r>
            <a:r>
              <a:rPr lang="zh-CN" altLang="en-US" sz="3200" dirty="0"/>
              <a:t>成测试将会抓住所有的</a:t>
            </a:r>
            <a:r>
              <a:rPr lang="en-US" altLang="zh-CN" sz="3200" dirty="0" smtClean="0"/>
              <a:t>Bug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运行测试的时间太长</a:t>
            </a:r>
            <a:r>
              <a:rPr lang="zh-CN" altLang="en-US" sz="3200" dirty="0" smtClean="0"/>
              <a:t>了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测试代码并不是我的工</a:t>
            </a:r>
            <a:r>
              <a:rPr lang="zh-CN" altLang="en-US" sz="3200" dirty="0" smtClean="0"/>
              <a:t>作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我并不清楚代码的行为，所以也就无从测</a:t>
            </a:r>
            <a:r>
              <a:rPr lang="zh-CN" altLang="en-US" sz="3200" dirty="0" smtClean="0"/>
              <a:t>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这些代码都能够编译通</a:t>
            </a:r>
            <a:r>
              <a:rPr lang="zh-CN" altLang="en-US" sz="3200" dirty="0" smtClean="0"/>
              <a:t>过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公司请我来是为了写代码，而不是写测</a:t>
            </a:r>
            <a:r>
              <a:rPr lang="zh-CN" altLang="en-US" sz="3200" dirty="0" smtClean="0"/>
              <a:t>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如果我让测试员或者</a:t>
            </a:r>
            <a:r>
              <a:rPr lang="en-US" altLang="zh-CN" sz="3200" dirty="0"/>
              <a:t>QA</a:t>
            </a:r>
            <a:r>
              <a:rPr lang="zh-CN" altLang="en-US" sz="3200" dirty="0"/>
              <a:t>（</a:t>
            </a:r>
            <a:r>
              <a:rPr lang="en-US" altLang="zh-CN" sz="3200" dirty="0"/>
              <a:t>Quality Assurance</a:t>
            </a:r>
            <a:r>
              <a:rPr lang="zh-CN" altLang="en-US" sz="3200" dirty="0"/>
              <a:t>）人员没有工作，那么我会觉得很内</a:t>
            </a:r>
            <a:r>
              <a:rPr lang="zh-CN" altLang="en-US" sz="3200" dirty="0" smtClean="0"/>
              <a:t>疚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我的公司并不会让我在真实系统中运行单元测试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08531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测试驱动开发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smtClean="0"/>
              <a:t>Test-Driven </a:t>
            </a:r>
            <a:r>
              <a:rPr lang="en-US" altLang="zh-CN" sz="3200" dirty="0"/>
              <a:t>Development</a:t>
            </a:r>
            <a:r>
              <a:rPr lang="en-US" altLang="zh-CN" sz="3200" dirty="0" smtClean="0"/>
              <a:t>, TDD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戴两顶帽子思考的开发方</a:t>
            </a:r>
            <a:r>
              <a:rPr lang="zh-CN" altLang="en-US" sz="3200" dirty="0" smtClean="0"/>
              <a:t>式</a:t>
            </a:r>
            <a:endParaRPr lang="en-US" altLang="zh-CN" sz="3200" dirty="0" smtClean="0"/>
          </a:p>
          <a:p>
            <a:pPr lvl="1"/>
            <a:r>
              <a:rPr lang="zh-CN" altLang="en-US" sz="2900" dirty="0"/>
              <a:t>先戴上实现功能的帽子，在测试的辅助下，快速实现其功</a:t>
            </a:r>
            <a:r>
              <a:rPr lang="zh-CN" altLang="en-US" sz="2900" dirty="0" smtClean="0"/>
              <a:t>能</a:t>
            </a:r>
            <a:r>
              <a:rPr lang="en-US" altLang="zh-CN" sz="2900" dirty="0" smtClean="0"/>
              <a:t> </a:t>
            </a:r>
            <a:endParaRPr lang="en-US" altLang="zh-CN" sz="2900" dirty="0"/>
          </a:p>
          <a:p>
            <a:pPr lvl="1"/>
            <a:r>
              <a:rPr lang="zh-CN" altLang="en-US" sz="2900" dirty="0"/>
              <a:t>再戴上重构的帽子，在测试的保护下，通过去除冗余的代码，提高代码质</a:t>
            </a:r>
            <a:r>
              <a:rPr lang="zh-CN" altLang="en-US" sz="2900" dirty="0" smtClean="0"/>
              <a:t>量</a:t>
            </a:r>
            <a:r>
              <a:rPr lang="en-US" altLang="zh-CN" sz="2900" dirty="0" smtClean="0"/>
              <a:t> 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2044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传统开发过程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90738"/>
            <a:ext cx="3810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zh-CN" altLang="en-US" dirty="0"/>
              <a:t>开发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如何测试？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Client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界面执行相关操作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：部署服务，访问相应页面，</a:t>
            </a:r>
            <a:r>
              <a:rPr lang="zh-CN" altLang="en-US" dirty="0"/>
              <a:t>执行相关操作</a:t>
            </a:r>
            <a:endParaRPr lang="en-US" altLang="zh-CN" dirty="0"/>
          </a:p>
          <a:p>
            <a:pPr lvl="1"/>
            <a:r>
              <a:rPr lang="zh-CN" altLang="en-US" dirty="0" smtClean="0"/>
              <a:t>编写单元测试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69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测试驱动开</a:t>
            </a:r>
            <a:r>
              <a:rPr lang="zh-CN" altLang="en-US" dirty="0" smtClean="0"/>
              <a:t>发过程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97513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TDD</a:t>
            </a:r>
            <a:r>
              <a:rPr lang="zh-CN" altLang="en-US" dirty="0" smtClean="0"/>
              <a:t>的好处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有效的避免过度设计带来的浪</a:t>
            </a:r>
            <a:r>
              <a:rPr lang="zh-CN" altLang="en-US" sz="3200" dirty="0" smtClean="0"/>
              <a:t>费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让开发者在开发中拥有更全面的视</a:t>
            </a:r>
            <a:r>
              <a:rPr lang="zh-CN" altLang="en-US" sz="3200" dirty="0" smtClean="0"/>
              <a:t>角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从使用者角度出发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开始时就要考虑可测</a:t>
            </a:r>
            <a:r>
              <a:rPr lang="zh-CN" altLang="en-US" sz="3200" dirty="0" smtClean="0"/>
              <a:t>试性和</a:t>
            </a:r>
            <a:r>
              <a:rPr lang="zh-CN" altLang="en-US" sz="3200" dirty="0"/>
              <a:t>测试独立性</a:t>
            </a:r>
            <a:r>
              <a:rPr lang="zh-CN" altLang="en-US" sz="3200" dirty="0" smtClean="0"/>
              <a:t>，促</a:t>
            </a:r>
            <a:r>
              <a:rPr lang="zh-CN" altLang="en-US" sz="3200" dirty="0"/>
              <a:t>使我们实现松耦合的设计，提高系统的可扩展性和抗变性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缩</a:t>
            </a:r>
            <a:r>
              <a:rPr lang="zh-CN" altLang="en-US" sz="3200" dirty="0"/>
              <a:t>短了设计决策的反馈循</a:t>
            </a:r>
            <a:r>
              <a:rPr lang="zh-CN" altLang="en-US" sz="3200" dirty="0" smtClean="0"/>
              <a:t>环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尽量地避免和尽早地发现错误，极大地降低了后续测试及修复的成本，提高了代码的质</a:t>
            </a:r>
            <a:r>
              <a:rPr lang="zh-CN" altLang="en-US" sz="3200" dirty="0" smtClean="0"/>
              <a:t>量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提供了</a:t>
            </a:r>
            <a:r>
              <a:rPr lang="zh-CN" altLang="en-US" sz="3200" dirty="0" smtClean="0"/>
              <a:t>持续</a:t>
            </a:r>
            <a:r>
              <a:rPr lang="zh-CN" altLang="en-US" sz="3200" dirty="0"/>
              <a:t>的回归测试，使我们拥有重构的勇</a:t>
            </a:r>
            <a:r>
              <a:rPr lang="zh-CN" altLang="en-US" sz="3200" dirty="0" smtClean="0"/>
              <a:t>气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测试代码就是最完美的开发者文</a:t>
            </a:r>
            <a:r>
              <a:rPr lang="zh-CN" altLang="en-US" sz="3200" dirty="0" smtClean="0"/>
              <a:t>档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/>
              <a:t>TDD</a:t>
            </a:r>
            <a:r>
              <a:rPr lang="zh-CN" altLang="en-US" sz="3200" dirty="0"/>
              <a:t>可以减轻压力、降低忧虑、提高我们对代码的信心、使我们拥有重构的勇气，这些都是快乐工作的重要前</a:t>
            </a:r>
            <a:r>
              <a:rPr lang="zh-CN" altLang="en-US" sz="3200" dirty="0" smtClean="0"/>
              <a:t>提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提高了开发效率，避免了重复低效率的手工测</a:t>
            </a:r>
            <a:r>
              <a:rPr lang="zh-CN" altLang="en-US" sz="3200" dirty="0" smtClean="0"/>
              <a:t>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当你不知道下一步该做什么的时候，只要运行一下系统测试，它就会告诉你还少些什么要做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4928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TDD</a:t>
            </a:r>
            <a:r>
              <a:rPr lang="zh-CN" altLang="en-US" dirty="0" smtClean="0"/>
              <a:t>的缺点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开发者可能只完成满足了测试的代</a:t>
            </a:r>
            <a:r>
              <a:rPr lang="zh-CN" altLang="en-US" sz="3200" dirty="0" smtClean="0"/>
              <a:t>码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 smtClean="0"/>
              <a:t>用</a:t>
            </a:r>
            <a:r>
              <a:rPr lang="zh-CN" altLang="en-US" dirty="0"/>
              <a:t>结对编程的方式可以有效的避免这个问题 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会放慢开发实际代码的速</a:t>
            </a:r>
            <a:r>
              <a:rPr lang="zh-CN" altLang="en-US" sz="3200" dirty="0" smtClean="0"/>
              <a:t>度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 smtClean="0"/>
              <a:t>要</a:t>
            </a:r>
            <a:r>
              <a:rPr lang="zh-CN" altLang="en-US" dirty="0"/>
              <a:t>考虑开发速度需要包含功能和品质两个方面，单纯的代码速</a:t>
            </a:r>
            <a:r>
              <a:rPr lang="zh-CN" altLang="en-US" dirty="0" smtClean="0"/>
              <a:t>度不</a:t>
            </a:r>
            <a:r>
              <a:rPr lang="zh-CN" altLang="en-US" dirty="0"/>
              <a:t>能完全代表开发速度 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对于</a:t>
            </a:r>
            <a:r>
              <a:rPr lang="en-US" altLang="zh-CN" sz="3200" dirty="0"/>
              <a:t>GUI,</a:t>
            </a:r>
            <a:r>
              <a:rPr lang="zh-CN" altLang="en-US" sz="3200" dirty="0"/>
              <a:t>资料库和</a:t>
            </a:r>
            <a:r>
              <a:rPr lang="en-US" altLang="zh-CN" sz="3200" dirty="0"/>
              <a:t>Web</a:t>
            </a:r>
            <a:r>
              <a:rPr lang="zh-CN" altLang="en-US" sz="3200" dirty="0"/>
              <a:t>应用而</a:t>
            </a:r>
            <a:r>
              <a:rPr lang="zh-CN" altLang="en-US" sz="3200" dirty="0" smtClean="0"/>
              <a:t>言，构</a:t>
            </a:r>
            <a:r>
              <a:rPr lang="zh-CN" altLang="en-US" sz="3200" dirty="0"/>
              <a:t>造单元测试比较困难，如果强行构造单元测试，反而给维护带来额外的工作量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使得开发更为关注用例和测试案例，而不是设计本</a:t>
            </a:r>
            <a:r>
              <a:rPr lang="zh-CN" altLang="en-US" sz="3200" dirty="0" smtClean="0"/>
              <a:t>身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与开发人员的传统思维习惯相违</a:t>
            </a:r>
            <a:r>
              <a:rPr lang="zh-CN" altLang="en-US" sz="3200" dirty="0" smtClean="0"/>
              <a:t>背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不可能让人立即具有设计出优美解决方案的能力，或者说是优秀的分析与解决问题的能</a:t>
            </a:r>
            <a:r>
              <a:rPr lang="zh-CN" altLang="en-US" sz="3200" dirty="0" smtClean="0"/>
              <a:t>力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测试驱动开发不能杜绝所有的软件缺</a:t>
            </a:r>
            <a:r>
              <a:rPr lang="zh-CN" altLang="en-US" sz="3200" dirty="0" smtClean="0"/>
              <a:t>陷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8725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TDD</a:t>
            </a:r>
            <a:r>
              <a:rPr lang="zh-CN" altLang="en-US" dirty="0"/>
              <a:t>的基本过程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定义接口和方法（不包含实现）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新增一个测试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运行测试，</a:t>
            </a:r>
            <a:r>
              <a:rPr lang="zh-CN" altLang="en-US" sz="3200" dirty="0"/>
              <a:t>发现新增的测试不能通</a:t>
            </a:r>
            <a:r>
              <a:rPr lang="zh-CN" altLang="en-US" sz="3200" dirty="0" smtClean="0"/>
              <a:t>过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做一些小小的改动，尽快地让测试程序可运</a:t>
            </a:r>
            <a:r>
              <a:rPr lang="zh-CN" altLang="en-US" sz="3200" dirty="0" smtClean="0"/>
              <a:t>行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运</a:t>
            </a:r>
            <a:r>
              <a:rPr lang="zh-CN" altLang="en-US" sz="3200" dirty="0" smtClean="0"/>
              <a:t>行测</a:t>
            </a:r>
            <a:r>
              <a:rPr lang="zh-CN" altLang="en-US" sz="3200" dirty="0"/>
              <a:t>试，并且全部通</a:t>
            </a:r>
            <a:r>
              <a:rPr lang="zh-CN" altLang="en-US" sz="3200" dirty="0" smtClean="0"/>
              <a:t>过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重构代码</a:t>
            </a:r>
            <a:r>
              <a:rPr lang="zh-CN" altLang="en-US" sz="3200" dirty="0" smtClean="0"/>
              <a:t>，优</a:t>
            </a:r>
            <a:r>
              <a:rPr lang="zh-CN" altLang="en-US" sz="3200" dirty="0"/>
              <a:t>化设计结构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759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TDD</a:t>
            </a:r>
            <a:r>
              <a:rPr lang="zh-CN" altLang="en-US" dirty="0"/>
              <a:t>的困难之处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测试范围的确</a:t>
            </a:r>
            <a:r>
              <a:rPr lang="zh-CN" altLang="en-US" sz="3200" dirty="0" smtClean="0"/>
              <a:t>定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/>
              <a:t>怎</a:t>
            </a:r>
            <a:r>
              <a:rPr lang="zh-CN" altLang="en-US" dirty="0"/>
              <a:t>么保证一</a:t>
            </a:r>
            <a:r>
              <a:rPr lang="zh-CN" altLang="en-US" dirty="0"/>
              <a:t>开始的</a:t>
            </a:r>
            <a:r>
              <a:rPr lang="en-US" altLang="zh-CN" dirty="0"/>
              <a:t>Test Case</a:t>
            </a:r>
            <a:r>
              <a:rPr lang="zh-CN" altLang="en-US" dirty="0"/>
              <a:t>是适</a:t>
            </a:r>
            <a:r>
              <a:rPr lang="zh-CN" altLang="en-US" dirty="0"/>
              <a:t>合后</a:t>
            </a:r>
            <a:r>
              <a:rPr lang="zh-CN" altLang="en-US" dirty="0"/>
              <a:t>面的代码的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/>
              <a:t>TDD</a:t>
            </a:r>
            <a:r>
              <a:rPr lang="zh-CN" altLang="en-US" sz="3200" dirty="0"/>
              <a:t>导致大量的</a:t>
            </a:r>
            <a:r>
              <a:rPr lang="en-US" altLang="zh-CN" sz="3200" dirty="0"/>
              <a:t>Mock</a:t>
            </a:r>
            <a:r>
              <a:rPr lang="zh-CN" altLang="en-US" sz="3200" dirty="0"/>
              <a:t>和</a:t>
            </a:r>
            <a:r>
              <a:rPr lang="en-US" altLang="zh-CN" sz="3200" dirty="0"/>
              <a:t>Stub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有时</a:t>
            </a:r>
            <a:r>
              <a:rPr lang="en-US" altLang="zh-CN" sz="3200" dirty="0" smtClean="0"/>
              <a:t>Test </a:t>
            </a:r>
            <a:r>
              <a:rPr lang="en-US" altLang="zh-CN" sz="3200" dirty="0"/>
              <a:t>Case</a:t>
            </a:r>
            <a:r>
              <a:rPr lang="zh-CN" altLang="en-US" sz="3200" dirty="0"/>
              <a:t>并没有想像中的那么简</a:t>
            </a:r>
            <a:r>
              <a:rPr lang="zh-CN" altLang="en-US" sz="3200" dirty="0" smtClean="0"/>
              <a:t>单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2838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一些观点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有人提出，以下情况不建</a:t>
            </a:r>
            <a:r>
              <a:rPr lang="zh-CN" altLang="en-US" sz="3200" dirty="0"/>
              <a:t>议实施</a:t>
            </a:r>
            <a:r>
              <a:rPr lang="en-US" altLang="zh-CN" sz="3200" dirty="0" smtClean="0"/>
              <a:t>TDD</a:t>
            </a:r>
          </a:p>
          <a:p>
            <a:pPr lvl="1"/>
            <a:r>
              <a:rPr lang="zh-CN" altLang="en-US" sz="2900" dirty="0"/>
              <a:t>没有客</a:t>
            </a:r>
            <a:r>
              <a:rPr lang="zh-CN" altLang="en-US" sz="2900" dirty="0" smtClean="0"/>
              <a:t>户</a:t>
            </a:r>
            <a:endParaRPr lang="en-US" altLang="zh-CN" sz="2900" dirty="0" smtClean="0"/>
          </a:p>
          <a:p>
            <a:pPr marL="914400" lvl="2" indent="0">
              <a:buNone/>
            </a:pPr>
            <a:r>
              <a:rPr lang="zh-CN" altLang="en-US" sz="2500" dirty="0" smtClean="0"/>
              <a:t>有使用者就有客户，自己使用</a:t>
            </a:r>
            <a:r>
              <a:rPr lang="zh-CN" altLang="en-US" sz="2500" dirty="0"/>
              <a:t>，</a:t>
            </a:r>
            <a:r>
              <a:rPr lang="zh-CN" altLang="en-US" sz="2500" dirty="0" smtClean="0"/>
              <a:t>自己就是客户</a:t>
            </a:r>
            <a:endParaRPr lang="en-US" altLang="zh-CN" sz="2500" dirty="0" smtClean="0"/>
          </a:p>
          <a:p>
            <a:pPr lvl="1"/>
            <a:r>
              <a:rPr lang="zh-CN" altLang="en-US" sz="2900" dirty="0"/>
              <a:t>客户是挑剔</a:t>
            </a:r>
            <a:r>
              <a:rPr lang="zh-CN" altLang="en-US" sz="2900" dirty="0" smtClean="0"/>
              <a:t>的</a:t>
            </a:r>
            <a:endParaRPr lang="en-US" altLang="zh-CN" sz="2900" dirty="0" smtClean="0"/>
          </a:p>
          <a:p>
            <a:pPr marL="914400" lvl="2" indent="0">
              <a:buNone/>
            </a:pPr>
            <a:r>
              <a:rPr lang="en-US" altLang="zh-CN" sz="2500" dirty="0"/>
              <a:t>TDD</a:t>
            </a:r>
            <a:r>
              <a:rPr lang="zh-CN" altLang="en-US" sz="2500" dirty="0"/>
              <a:t>跟客户挑不挑剔没太大关系</a:t>
            </a:r>
            <a:endParaRPr lang="en-US" altLang="zh-CN" sz="2500" dirty="0"/>
          </a:p>
          <a:p>
            <a:pPr lvl="1"/>
            <a:r>
              <a:rPr lang="zh-CN" altLang="en-US" sz="2900" dirty="0"/>
              <a:t>项目是简单</a:t>
            </a:r>
            <a:r>
              <a:rPr lang="zh-CN" altLang="en-US" sz="2900" dirty="0" smtClean="0"/>
              <a:t>的</a:t>
            </a:r>
            <a:endParaRPr lang="en-US" altLang="zh-CN" sz="2900" dirty="0" smtClean="0"/>
          </a:p>
          <a:p>
            <a:pPr lvl="1"/>
            <a:r>
              <a:rPr lang="zh-CN" altLang="en-US" sz="2900" dirty="0"/>
              <a:t>架构是完美</a:t>
            </a:r>
            <a:r>
              <a:rPr lang="zh-CN" altLang="en-US" sz="2900" dirty="0" smtClean="0"/>
              <a:t>的</a:t>
            </a:r>
            <a:endParaRPr lang="en-US" altLang="zh-CN" sz="2900" dirty="0" smtClean="0"/>
          </a:p>
          <a:p>
            <a:pPr lvl="1"/>
            <a:r>
              <a:rPr lang="zh-CN" altLang="en-US" sz="2900" dirty="0"/>
              <a:t>文档是完美</a:t>
            </a:r>
            <a:r>
              <a:rPr lang="zh-CN" altLang="en-US" sz="2900" dirty="0" smtClean="0"/>
              <a:t>的</a:t>
            </a:r>
            <a:endParaRPr lang="en-US" altLang="zh-CN" sz="2900" dirty="0" smtClean="0"/>
          </a:p>
          <a:p>
            <a:pPr lvl="1"/>
            <a:r>
              <a:rPr lang="zh-CN" altLang="en-US" sz="2900" dirty="0"/>
              <a:t>团队没有大的变化并且团队内的人记忆力不</a:t>
            </a:r>
            <a:r>
              <a:rPr lang="zh-CN" altLang="en-US" sz="2900" dirty="0" smtClean="0"/>
              <a:t>错</a:t>
            </a:r>
            <a:endParaRPr lang="en-US" altLang="zh-CN" sz="2900" dirty="0" smtClean="0"/>
          </a:p>
          <a:p>
            <a:pPr lvl="1"/>
            <a:r>
              <a:rPr lang="zh-CN" altLang="en-US" sz="2900" dirty="0"/>
              <a:t>如果不需要为产品所有者</a:t>
            </a:r>
            <a:r>
              <a:rPr lang="en-US" altLang="zh-CN" sz="2900" dirty="0"/>
              <a:t>/</a:t>
            </a:r>
            <a:r>
              <a:rPr lang="zh-CN" altLang="en-US" sz="2900" dirty="0"/>
              <a:t>经理</a:t>
            </a:r>
            <a:r>
              <a:rPr lang="en-US" altLang="zh-CN" sz="2900" dirty="0"/>
              <a:t>/</a:t>
            </a:r>
            <a:r>
              <a:rPr lang="zh-CN" altLang="en-US" sz="2900" dirty="0"/>
              <a:t>用户测试代码，则应尽快进入下一阶段 </a:t>
            </a:r>
          </a:p>
          <a:p>
            <a:pPr lvl="1"/>
            <a:r>
              <a:rPr lang="zh-CN" altLang="en-US" sz="2900" dirty="0"/>
              <a:t>你的工作是写代码而不是测</a:t>
            </a:r>
            <a:r>
              <a:rPr lang="zh-CN" altLang="en-US" sz="2900" dirty="0" smtClean="0"/>
              <a:t>试</a:t>
            </a:r>
            <a:endParaRPr lang="en-US" altLang="zh-CN" sz="2900" dirty="0" smtClean="0"/>
          </a:p>
          <a:p>
            <a:pPr lvl="1"/>
            <a:r>
              <a:rPr lang="zh-CN" altLang="en-US" sz="2900" dirty="0"/>
              <a:t>不停地调试导致测试时间过</a:t>
            </a:r>
            <a:r>
              <a:rPr lang="zh-CN" altLang="en-US" sz="2900" dirty="0" smtClean="0"/>
              <a:t>长</a:t>
            </a:r>
            <a:endParaRPr lang="en-US" altLang="zh-CN" sz="2900" dirty="0" smtClean="0"/>
          </a:p>
          <a:p>
            <a:pPr marL="914400" lvl="2" indent="0">
              <a:buNone/>
            </a:pPr>
            <a:r>
              <a:rPr lang="zh-CN" altLang="en-US" sz="2600" dirty="0"/>
              <a:t>没单元测试的辅助，调试和定位</a:t>
            </a:r>
            <a:r>
              <a:rPr lang="zh-CN" altLang="en-US" sz="2600" dirty="0"/>
              <a:t>问</a:t>
            </a:r>
            <a:r>
              <a:rPr lang="zh-CN" altLang="en-US" sz="2600" dirty="0"/>
              <a:t>题花费的时间更长</a:t>
            </a:r>
            <a:endParaRPr lang="en-US" altLang="zh-CN" sz="2600" dirty="0"/>
          </a:p>
          <a:p>
            <a:pPr lvl="1"/>
            <a:r>
              <a:rPr lang="en-US" altLang="zh-CN" sz="2900" dirty="0"/>
              <a:t>TDD</a:t>
            </a:r>
            <a:r>
              <a:rPr lang="zh-CN" altLang="en-US" sz="2900" dirty="0"/>
              <a:t>只是一个理</a:t>
            </a:r>
            <a:r>
              <a:rPr lang="zh-CN" altLang="en-US" sz="2900" dirty="0" smtClean="0"/>
              <a:t>论</a:t>
            </a:r>
            <a:endParaRPr lang="en-US" altLang="zh-CN" sz="2900" dirty="0" smtClean="0"/>
          </a:p>
          <a:p>
            <a:pPr marL="914400" lvl="2" indent="0">
              <a:buNone/>
            </a:pPr>
            <a:r>
              <a:rPr lang="zh-CN" altLang="en-US" sz="2600" dirty="0"/>
              <a:t>理论指导实践，</a:t>
            </a:r>
            <a:r>
              <a:rPr lang="en-US" altLang="zh-CN" sz="2600" dirty="0"/>
              <a:t>TDD</a:t>
            </a:r>
            <a:r>
              <a:rPr lang="zh-CN" altLang="en-US" sz="2600" dirty="0"/>
              <a:t>已经有人实施，且越来越多的人推行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28381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一些观点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sz="3200" dirty="0" smtClean="0"/>
              <a:t>TDD</a:t>
            </a:r>
            <a:r>
              <a:rPr lang="zh-CN" altLang="en-US" sz="3200" dirty="0" smtClean="0"/>
              <a:t>对人员要</a:t>
            </a:r>
            <a:r>
              <a:rPr lang="zh-CN" altLang="en-US" sz="3200" dirty="0"/>
              <a:t>求太高</a:t>
            </a:r>
            <a:r>
              <a:rPr lang="zh-CN" altLang="en-US" sz="3200" dirty="0" smtClean="0"/>
              <a:t>了，需要先</a:t>
            </a:r>
            <a:r>
              <a:rPr lang="zh-CN" altLang="en-US" sz="3200" dirty="0"/>
              <a:t>行了解所有的需求，并设计完美的测试用</a:t>
            </a:r>
            <a:r>
              <a:rPr lang="zh-CN" altLang="en-US" sz="3200" dirty="0" smtClean="0"/>
              <a:t>例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 smtClean="0"/>
              <a:t>要写出高质量的程序就要有高质量的人员，对自己没要求，做啥也做不好</a:t>
            </a:r>
            <a:endParaRPr lang="en-US" altLang="zh-CN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 smtClean="0"/>
              <a:t>不先了解清楚需求，如何实现？更不用说实现符合需求了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测</a:t>
            </a:r>
            <a:r>
              <a:rPr lang="zh-CN" altLang="en-US" sz="3200" dirty="0"/>
              <a:t>试代码本身的正确性和完整性怎么保证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/>
              <a:t>用几何知识证明几何定理</a:t>
            </a:r>
            <a:endParaRPr lang="en-US" altLang="zh-CN" dirty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/>
              <a:t>用中文词语解释中文词语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“先测试”还是“后测试”并不重要，只要你是在测</a:t>
            </a:r>
            <a:r>
              <a:rPr lang="zh-CN" altLang="en-US" sz="3200" dirty="0" smtClean="0"/>
              <a:t>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在你的开发过程中尽可能早的考虑测</a:t>
            </a:r>
            <a:r>
              <a:rPr lang="zh-CN" altLang="en-US" sz="3200" dirty="0" smtClean="0"/>
              <a:t>试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583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一些观点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不要让某个框框限制了你的行</a:t>
            </a:r>
            <a:r>
              <a:rPr lang="zh-CN" altLang="en-US" sz="3200" dirty="0" smtClean="0"/>
              <a:t>动</a:t>
            </a:r>
            <a:endParaRPr lang="en-US" altLang="zh-CN" sz="3200" dirty="0" smtClean="0"/>
          </a:p>
          <a:p>
            <a:pPr marL="400050" lvl="2" indent="0">
              <a:buClr>
                <a:schemeClr val="accent1"/>
              </a:buClr>
              <a:buNone/>
            </a:pPr>
            <a:r>
              <a:rPr lang="zh-CN" altLang="en-US" dirty="0"/>
              <a:t>如果你的经验告诉你，未来你会用到这个额外的类</a:t>
            </a:r>
            <a:r>
              <a:rPr lang="en-US" altLang="zh-CN" dirty="0"/>
              <a:t>—</a:t>
            </a:r>
            <a:r>
              <a:rPr lang="zh-CN" altLang="en-US" dirty="0"/>
              <a:t>虽然现在用不着，你应该相信你的判断，加上这个类。 </a:t>
            </a:r>
            <a:endParaRPr lang="en-US" altLang="zh-CN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功能测试是真正对用户有意义的测</a:t>
            </a:r>
            <a:r>
              <a:rPr lang="zh-CN" altLang="en-US" sz="3200" dirty="0" smtClean="0"/>
              <a:t>试，单</a:t>
            </a:r>
            <a:r>
              <a:rPr lang="zh-CN" altLang="en-US" sz="3200" dirty="0"/>
              <a:t>元测试只是为你</a:t>
            </a:r>
            <a:r>
              <a:rPr lang="en-US" altLang="zh-CN" sz="3200" dirty="0"/>
              <a:t>—</a:t>
            </a:r>
            <a:r>
              <a:rPr lang="zh-CN" altLang="en-US" sz="3200" dirty="0"/>
              <a:t>开发者</a:t>
            </a:r>
            <a:r>
              <a:rPr lang="en-US" altLang="zh-CN" sz="3200" dirty="0"/>
              <a:t>—</a:t>
            </a:r>
            <a:r>
              <a:rPr lang="zh-CN" altLang="en-US" sz="3200" dirty="0"/>
              <a:t>服务</a:t>
            </a:r>
            <a:r>
              <a:rPr lang="zh-CN" altLang="en-US" sz="3200" dirty="0" smtClean="0"/>
              <a:t>的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如果你没有做驱动测试开发，不要有任何的不</a:t>
            </a:r>
            <a:r>
              <a:rPr lang="zh-CN" altLang="en-US" sz="3200" dirty="0" smtClean="0"/>
              <a:t>安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对于系统，任何一个改动只应会让一个测试失</a:t>
            </a:r>
            <a:r>
              <a:rPr lang="zh-CN" altLang="en-US" sz="3200" dirty="0" smtClean="0"/>
              <a:t>败。换</a:t>
            </a:r>
            <a:r>
              <a:rPr lang="zh-CN" altLang="en-US" sz="3200" dirty="0"/>
              <a:t>句话说，没有任何两个测试的失败原因是相同</a:t>
            </a:r>
            <a:r>
              <a:rPr lang="zh-CN" altLang="en-US" sz="3200" dirty="0" smtClean="0"/>
              <a:t>的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增加了不必要的代码维护量，我们三天两头的要重构程序，关联的就需要重构测试程序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5836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一些观点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我不可能枚举出所有的测试路径，并相应的编写测试代码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写了单元测试但没有起到任何作用，那还不如不写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测</a:t>
            </a:r>
            <a:r>
              <a:rPr lang="zh-CN" altLang="en-US" sz="3200" dirty="0"/>
              <a:t>试驱动开发会导致单元测试的覆盖度不够，比如可能缺乏边界测</a:t>
            </a:r>
            <a:r>
              <a:rPr lang="zh-CN" altLang="en-US" sz="3200" dirty="0" smtClean="0"/>
              <a:t>试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测试驱动开发不能节省开发投入，也很少能够节省开发周期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779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个人看法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无论使不使用</a:t>
            </a:r>
            <a:r>
              <a:rPr lang="en-US" altLang="zh-CN" sz="3200" dirty="0"/>
              <a:t>TDD</a:t>
            </a:r>
            <a:r>
              <a:rPr lang="zh-CN" altLang="en-US" sz="3200" dirty="0"/>
              <a:t>，写不写测</a:t>
            </a:r>
            <a:r>
              <a:rPr lang="zh-CN" altLang="en-US" sz="3200" dirty="0" smtClean="0"/>
              <a:t>试均要从使用者的角度考虑问题</a:t>
            </a:r>
            <a:endParaRPr lang="en-US" altLang="zh-CN" sz="3200" dirty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程序应该是可测的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态度最关键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655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zh-CN" altLang="en-US" dirty="0"/>
              <a:t>开发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@Test</a:t>
            </a:r>
          </a:p>
          <a:p>
            <a:pPr marL="457200" lvl="1" indent="0"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testGetNameWithoutExt</a:t>
            </a:r>
            <a:r>
              <a:rPr lang="en-US" altLang="zh-CN" sz="2400" dirty="0"/>
              <a:t>() {</a:t>
            </a:r>
          </a:p>
          <a:p>
            <a:pPr marL="857250" lvl="2" indent="0">
              <a:buNone/>
            </a:pPr>
            <a:r>
              <a:rPr lang="en-US" altLang="zh-CN" dirty="0" err="1"/>
              <a:t>Assert.assertEquals</a:t>
            </a:r>
            <a:r>
              <a:rPr lang="en-US" altLang="zh-CN" dirty="0"/>
              <a:t>("test", </a:t>
            </a:r>
            <a:r>
              <a:rPr lang="en-US" altLang="zh-CN" dirty="0" err="1" smtClean="0"/>
              <a:t>PathUtil.getNameWithoutExt</a:t>
            </a:r>
            <a:r>
              <a:rPr lang="en-US" altLang="zh-CN" dirty="0"/>
              <a:t>("C:\\test.txt"));</a:t>
            </a:r>
          </a:p>
          <a:p>
            <a:pPr marL="457200" lvl="1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468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48425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谢谢大家！</a:t>
            </a:r>
            <a:endParaRPr lang="en-US" altLang="zh-CN" sz="54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1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</a:t>
            </a:r>
            <a:r>
              <a:rPr lang="zh-CN" altLang="en-US" dirty="0" smtClean="0"/>
              <a:t>发</a:t>
            </a:r>
            <a:r>
              <a:rPr lang="en-US" altLang="zh-CN" dirty="0" smtClean="0"/>
              <a:t>(TDD)</a:t>
            </a:r>
            <a:r>
              <a:rPr lang="zh-CN" altLang="en-US" dirty="0" smtClean="0"/>
              <a:t>方</a:t>
            </a:r>
            <a:r>
              <a:rPr lang="zh-CN" altLang="en-US" dirty="0"/>
              <a:t>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定义方法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PathUtil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   public </a:t>
            </a:r>
            <a:r>
              <a:rPr lang="en-US" altLang="zh-CN" sz="2400" dirty="0"/>
              <a:t>static String </a:t>
            </a:r>
            <a:r>
              <a:rPr lang="en-US" altLang="zh-CN" sz="2400" dirty="0" err="1"/>
              <a:t>getNameWithoutExt</a:t>
            </a:r>
            <a:r>
              <a:rPr lang="en-US" altLang="zh-CN" sz="2400" dirty="0"/>
              <a:t>(String path) </a:t>
            </a:r>
            <a:r>
              <a:rPr lang="en-US" altLang="zh-CN" sz="24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   return null;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    // or throw new </a:t>
            </a:r>
            <a:r>
              <a:rPr lang="en-US" altLang="zh-CN" sz="2400" dirty="0" err="1" smtClean="0"/>
              <a:t>RuntimeException</a:t>
            </a:r>
            <a:r>
              <a:rPr lang="en-US" altLang="zh-CN" sz="2400" dirty="0" smtClean="0"/>
              <a:t>(“</a:t>
            </a:r>
            <a:r>
              <a:rPr lang="en-US" altLang="zh-CN" sz="2400" dirty="0" err="1" smtClean="0"/>
              <a:t>unimplement</a:t>
            </a:r>
            <a:r>
              <a:rPr lang="en-US" altLang="zh-CN" sz="2400" dirty="0" smtClean="0"/>
              <a:t>”);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   }</a:t>
            </a:r>
          </a:p>
          <a:p>
            <a:pPr marL="457200" lvl="1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8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</a:t>
            </a:r>
            <a:r>
              <a:rPr lang="en-US" altLang="zh-CN" dirty="0"/>
              <a:t>(TDD)</a:t>
            </a:r>
            <a:r>
              <a:rPr lang="zh-CN" altLang="en-US" dirty="0"/>
              <a:t>方式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编写单元测试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/>
              <a:t>@Test</a:t>
            </a:r>
          </a:p>
          <a:p>
            <a:pPr marL="457200" lvl="1" indent="0">
              <a:buNone/>
            </a:pPr>
            <a:r>
              <a:rPr lang="en-US" altLang="zh-CN" sz="2400" dirty="0"/>
              <a:t>public void </a:t>
            </a:r>
            <a:r>
              <a:rPr lang="en-US" altLang="zh-CN" sz="2400" dirty="0" err="1"/>
              <a:t>testGetNameWithoutExt</a:t>
            </a:r>
            <a:r>
              <a:rPr lang="en-US" altLang="zh-CN" sz="2400" dirty="0"/>
              <a:t>() {</a:t>
            </a:r>
          </a:p>
          <a:p>
            <a:pPr marL="857250" lvl="2" indent="0">
              <a:buNone/>
            </a:pPr>
            <a:r>
              <a:rPr lang="en-US" altLang="zh-CN" dirty="0" err="1"/>
              <a:t>Assert.assertEquals</a:t>
            </a:r>
            <a:r>
              <a:rPr lang="en-US" altLang="zh-CN" dirty="0"/>
              <a:t>("test", </a:t>
            </a:r>
            <a:r>
              <a:rPr lang="en-US" altLang="zh-CN" dirty="0" err="1" smtClean="0"/>
              <a:t>PathUtil.getNameWithoutExt</a:t>
            </a:r>
            <a:r>
              <a:rPr lang="en-US" altLang="zh-CN" dirty="0"/>
              <a:t>("C:\\test.txt</a:t>
            </a:r>
            <a:r>
              <a:rPr lang="en-US" altLang="zh-CN" dirty="0" smtClean="0"/>
              <a:t>"));</a:t>
            </a:r>
          </a:p>
          <a:p>
            <a:pPr marL="857250" lvl="2" indent="0">
              <a:buNone/>
            </a:pPr>
            <a:r>
              <a:rPr lang="en-US" altLang="zh-CN" dirty="0" err="1"/>
              <a:t>Assert.assertEquals</a:t>
            </a:r>
            <a:r>
              <a:rPr lang="en-US" altLang="zh-CN" dirty="0"/>
              <a:t>("test", </a:t>
            </a:r>
            <a:r>
              <a:rPr lang="en-US" altLang="zh-CN" dirty="0" err="1"/>
              <a:t>PathUtil.getNameWithoutExt</a:t>
            </a:r>
            <a:r>
              <a:rPr lang="en-US" altLang="zh-CN" dirty="0"/>
              <a:t>("C</a:t>
            </a:r>
            <a:r>
              <a:rPr lang="en-US" altLang="zh-CN" dirty="0" smtClean="0"/>
              <a:t>:/test.txt</a:t>
            </a:r>
            <a:r>
              <a:rPr lang="en-US" altLang="zh-CN" dirty="0"/>
              <a:t>"));</a:t>
            </a:r>
          </a:p>
          <a:p>
            <a:pPr marL="857250" lvl="2" indent="0">
              <a:buNone/>
            </a:pPr>
            <a:r>
              <a:rPr lang="en-US" altLang="zh-CN" dirty="0" err="1"/>
              <a:t>Assert.assertEquals</a:t>
            </a:r>
            <a:r>
              <a:rPr lang="en-US" altLang="zh-CN" dirty="0"/>
              <a:t>("test", </a:t>
            </a:r>
            <a:r>
              <a:rPr lang="en-US" altLang="zh-CN" dirty="0" err="1"/>
              <a:t>PathUtil.getNameWithoutExt</a:t>
            </a:r>
            <a:r>
              <a:rPr lang="en-US" altLang="zh-CN" dirty="0" smtClean="0"/>
              <a:t>(“/test.txt</a:t>
            </a:r>
            <a:r>
              <a:rPr lang="en-US" altLang="zh-CN" dirty="0"/>
              <a:t>"));</a:t>
            </a:r>
          </a:p>
          <a:p>
            <a:pPr marL="857250" lvl="2" indent="0">
              <a:buNone/>
            </a:pPr>
            <a:r>
              <a:rPr lang="en-US" altLang="zh-CN" dirty="0" err="1"/>
              <a:t>Assert.assertEquals</a:t>
            </a:r>
            <a:r>
              <a:rPr lang="en-US" altLang="zh-CN" dirty="0"/>
              <a:t>("test", </a:t>
            </a:r>
            <a:r>
              <a:rPr lang="en-US" altLang="zh-CN" dirty="0" err="1"/>
              <a:t>PathUtil.getNameWithoutExt</a:t>
            </a:r>
            <a:r>
              <a:rPr lang="en-US" altLang="zh-CN" dirty="0" smtClean="0"/>
              <a:t>("test.txt</a:t>
            </a:r>
            <a:r>
              <a:rPr lang="en-US" altLang="zh-CN" dirty="0"/>
              <a:t>"));</a:t>
            </a:r>
          </a:p>
          <a:p>
            <a:pPr marL="857250" lvl="2" indent="0">
              <a:buNone/>
            </a:pPr>
            <a:r>
              <a:rPr lang="en-US" altLang="zh-CN" dirty="0" err="1"/>
              <a:t>Assert.assertEquals</a:t>
            </a:r>
            <a:r>
              <a:rPr lang="en-US" altLang="zh-CN" dirty="0"/>
              <a:t>("test", </a:t>
            </a:r>
            <a:r>
              <a:rPr lang="en-US" altLang="zh-CN" dirty="0" err="1"/>
              <a:t>PathUtil.getNameWithoutExt</a:t>
            </a:r>
            <a:r>
              <a:rPr lang="en-US" altLang="zh-CN" dirty="0" smtClean="0"/>
              <a:t>("test "));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 smtClean="0"/>
              <a:t>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303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</a:t>
            </a:r>
            <a:r>
              <a:rPr lang="en-US" altLang="zh-CN" dirty="0"/>
              <a:t>(TDD)</a:t>
            </a:r>
            <a:r>
              <a:rPr lang="zh-CN" altLang="en-US" dirty="0"/>
              <a:t>方式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运行单元测试＝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失败</a:t>
            </a:r>
            <a:endParaRPr lang="en-US" altLang="zh-CN" dirty="0" smtClean="0"/>
          </a:p>
          <a:p>
            <a:r>
              <a:rPr lang="zh-CN" altLang="en-US" dirty="0"/>
              <a:t>实</a:t>
            </a:r>
            <a:r>
              <a:rPr lang="zh-CN" altLang="en-US" dirty="0" smtClean="0"/>
              <a:t>现方法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400" dirty="0" smtClean="0"/>
              <a:t>public static String </a:t>
            </a:r>
            <a:r>
              <a:rPr lang="en-US" altLang="zh-CN" sz="2400" dirty="0" err="1" smtClean="0"/>
              <a:t>getNameWithoutExt</a:t>
            </a:r>
            <a:r>
              <a:rPr lang="en-US" altLang="zh-CN" sz="2400" dirty="0" smtClean="0"/>
              <a:t>(String path) {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     return </a:t>
            </a:r>
            <a:r>
              <a:rPr lang="en-US" altLang="zh-CN" sz="2400" dirty="0" err="1" smtClean="0"/>
              <a:t>path.substring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path.lastIndexOf</a:t>
            </a:r>
            <a:r>
              <a:rPr lang="en-US" altLang="zh-CN" sz="2400" dirty="0" smtClean="0"/>
              <a:t>('\\') + 1, </a:t>
            </a:r>
            <a:r>
              <a:rPr lang="en-US" altLang="zh-CN" sz="2400" dirty="0" err="1" smtClean="0"/>
              <a:t>path.lastIndexOf</a:t>
            </a:r>
            <a:r>
              <a:rPr lang="en-US" altLang="zh-CN" sz="2400" dirty="0" smtClean="0"/>
              <a:t>('.'));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0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测试驱动开发</a:t>
            </a:r>
            <a:r>
              <a:rPr lang="en-US" altLang="zh-CN" dirty="0"/>
              <a:t>(TDD)</a:t>
            </a:r>
            <a:r>
              <a:rPr lang="zh-CN" altLang="en-US" dirty="0"/>
              <a:t>方式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 smtClean="0"/>
              <a:t>再运行单元测试＝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失败</a:t>
            </a:r>
            <a:endParaRPr lang="en-US" altLang="zh-CN" sz="3200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修</a:t>
            </a:r>
            <a:r>
              <a:rPr lang="zh-CN" altLang="en-US" sz="3200" dirty="0" smtClean="0"/>
              <a:t>改实现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en-US" altLang="zh-CN" sz="2400" dirty="0"/>
              <a:t>public static String </a:t>
            </a:r>
            <a:r>
              <a:rPr lang="en-US" altLang="zh-CN" sz="2400" dirty="0" err="1"/>
              <a:t>getNameWithoutExt</a:t>
            </a:r>
            <a:r>
              <a:rPr lang="en-US" altLang="zh-CN" sz="2400" dirty="0"/>
              <a:t>(String path) {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   String </a:t>
            </a:r>
            <a:r>
              <a:rPr lang="en-US" altLang="zh-CN" sz="2400" dirty="0"/>
              <a:t>temp = </a:t>
            </a:r>
            <a:r>
              <a:rPr lang="en-US" altLang="zh-CN" sz="2400" dirty="0" err="1"/>
              <a:t>path.replace</a:t>
            </a:r>
            <a:r>
              <a:rPr lang="en-US" altLang="zh-CN" sz="2400" dirty="0"/>
              <a:t>("\\", </a:t>
            </a:r>
            <a:r>
              <a:rPr lang="en-US" altLang="zh-CN" sz="2400" i="1" dirty="0"/>
              <a:t>PATH_SEPARATOR);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     return </a:t>
            </a:r>
            <a:r>
              <a:rPr lang="en-US" altLang="zh-CN" sz="2400" dirty="0" err="1"/>
              <a:t>path.substring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temp.lastIndexOf</a:t>
            </a:r>
            <a:r>
              <a:rPr lang="en-US" altLang="zh-CN" sz="2400" dirty="0"/>
              <a:t>(</a:t>
            </a:r>
            <a:r>
              <a:rPr lang="en-US" altLang="zh-CN" sz="2400" i="1" dirty="0"/>
              <a:t>PATH_SEPARATOR) + 1, </a:t>
            </a:r>
            <a:r>
              <a:rPr lang="en-US" altLang="zh-CN" sz="2400" i="1" dirty="0" err="1"/>
              <a:t>temp.lastIndexOf</a:t>
            </a:r>
            <a:r>
              <a:rPr lang="en-US" altLang="zh-CN" sz="2400" i="1" dirty="0"/>
              <a:t>('.'));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}</a:t>
            </a:r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sz="3200" dirty="0"/>
              <a:t>迭代直到所有单元测试运行成功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187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CE8C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龙腾四海">
    <a:dk1>
      <a:sysClr val="windowText" lastClr="000000"/>
    </a:dk1>
    <a:lt1>
      <a:sysClr val="window" lastClr="CCE8CF"/>
    </a:lt1>
    <a:dk2>
      <a:srgbClr val="001B36"/>
    </a:dk2>
    <a:lt2>
      <a:srgbClr val="EDF8FE"/>
    </a:lt2>
    <a:accent1>
      <a:srgbClr val="477AB1"/>
    </a:accent1>
    <a:accent2>
      <a:srgbClr val="51848E"/>
    </a:accent2>
    <a:accent3>
      <a:srgbClr val="7B9B57"/>
    </a:accent3>
    <a:accent4>
      <a:srgbClr val="8B8D8C"/>
    </a:accent4>
    <a:accent5>
      <a:srgbClr val="8B7396"/>
    </a:accent5>
    <a:accent6>
      <a:srgbClr val="E89A53"/>
    </a:accent6>
    <a:hlink>
      <a:srgbClr val="008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4785</Words>
  <Application>Microsoft Office PowerPoint</Application>
  <PresentationFormat>全屏显示(4:3)</PresentationFormat>
  <Paragraphs>463</Paragraphs>
  <Slides>50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龙腾四海</vt:lpstr>
      <vt:lpstr>PowerPoint 演示文稿</vt:lpstr>
      <vt:lpstr>一个简单的例子</vt:lpstr>
      <vt:lpstr>传统开发方式</vt:lpstr>
      <vt:lpstr>传统开发方式</vt:lpstr>
      <vt:lpstr>传统开发方式</vt:lpstr>
      <vt:lpstr>测试驱动开发(TDD)方式</vt:lpstr>
      <vt:lpstr>测试驱动开发(TDD)方式</vt:lpstr>
      <vt:lpstr>测试驱动开发(TDD)方式</vt:lpstr>
      <vt:lpstr>测试驱动开发(TDD)方式</vt:lpstr>
      <vt:lpstr>例子总结</vt:lpstr>
      <vt:lpstr>单元测试</vt:lpstr>
      <vt:lpstr>单元测试的好处</vt:lpstr>
      <vt:lpstr>单元测试的局限</vt:lpstr>
      <vt:lpstr>如何写测试－测试用例</vt:lpstr>
      <vt:lpstr>如何写测试－测试用例</vt:lpstr>
      <vt:lpstr>如何写测试－测试用例</vt:lpstr>
      <vt:lpstr>如何写测试－测试用例</vt:lpstr>
      <vt:lpstr>如何写测试－步骤</vt:lpstr>
      <vt:lpstr>如何写测试－工具</vt:lpstr>
      <vt:lpstr>如何写测试－JUnit VS TestNG</vt:lpstr>
      <vt:lpstr>如何写测试－JUnit</vt:lpstr>
      <vt:lpstr>如何写测试－JUnit</vt:lpstr>
      <vt:lpstr>如何写测试－隔离/接口测试</vt:lpstr>
      <vt:lpstr>如何写测试－隔离/接口测试</vt:lpstr>
      <vt:lpstr>如何写测试－隔离/接口测试</vt:lpstr>
      <vt:lpstr>如何写测试－模拟实现(Stub)</vt:lpstr>
      <vt:lpstr>如何写测试－模拟实现(Stub)</vt:lpstr>
      <vt:lpstr>如何写测试－Mock</vt:lpstr>
      <vt:lpstr>如何写测试－Mock步骤</vt:lpstr>
      <vt:lpstr>如何写测试－Mock</vt:lpstr>
      <vt:lpstr>何时需要Mock对象</vt:lpstr>
      <vt:lpstr>单元测试要做多细</vt:lpstr>
      <vt:lpstr>单元测试要做多细</vt:lpstr>
      <vt:lpstr>良好的习惯</vt:lpstr>
      <vt:lpstr>错误做法</vt:lpstr>
      <vt:lpstr>不愿意写测试程序的理由</vt:lpstr>
      <vt:lpstr>不愿意写测试程序的理由</vt:lpstr>
      <vt:lpstr>测试驱动开发</vt:lpstr>
      <vt:lpstr>传统开发过程</vt:lpstr>
      <vt:lpstr>测试驱动开发过程</vt:lpstr>
      <vt:lpstr>TDD的好处</vt:lpstr>
      <vt:lpstr>TDD的缺点</vt:lpstr>
      <vt:lpstr>TDD的基本过程</vt:lpstr>
      <vt:lpstr>TDD的困难之处</vt:lpstr>
      <vt:lpstr>一些观点</vt:lpstr>
      <vt:lpstr>一些观点</vt:lpstr>
      <vt:lpstr>一些观点</vt:lpstr>
      <vt:lpstr>一些观点</vt:lpstr>
      <vt:lpstr>个人看法</vt:lpstr>
      <vt:lpstr>Q &amp; A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70</cp:revision>
  <dcterms:created xsi:type="dcterms:W3CDTF">2013-11-25T05:15:10Z</dcterms:created>
  <dcterms:modified xsi:type="dcterms:W3CDTF">2013-11-26T10:19:23Z</dcterms:modified>
</cp:coreProperties>
</file>