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 </a:t>
            </a:r>
            <a:r>
              <a:rPr lang="zh-CN" altLang="en-US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/>
              <a:t>Sonar </a:t>
            </a:r>
            <a:r>
              <a:rPr lang="zh-CN" altLang="en-US" sz="2800" smtClean="0"/>
              <a:t>是一个开源的质量管理平台，专注于从项目到类方法的持续的分析和测量技术质量，它把代码质量相关软件集成到一起统一管理</a:t>
            </a:r>
            <a:r>
              <a:rPr lang="en-US" altLang="zh-CN" sz="2800" smtClean="0"/>
              <a:t>.</a:t>
            </a:r>
            <a:endParaRPr lang="en-US" altLang="zh-CN" smtClean="0"/>
          </a:p>
          <a:p>
            <a:r>
              <a:rPr lang="en-US" altLang="zh-CN" b="1" smtClean="0"/>
              <a:t>Sonar </a:t>
            </a:r>
            <a:r>
              <a:rPr lang="zh-CN" altLang="en-US" sz="2800" smtClean="0"/>
              <a:t>是持续，自动地统计并分析软件项目的相关质量数据，例如单元测试的通过率，覆盖率，代码的复杂度，代码的行数等等，用于评估和度量软件项目质量。</a:t>
            </a:r>
            <a:endParaRPr lang="zh-CN" altLang="en-US" sz="2800" dirty="0"/>
          </a:p>
        </p:txBody>
      </p:sp>
      <p:pic>
        <p:nvPicPr>
          <p:cNvPr id="9" name="Picture 2" descr="http://www.sonarsource.org/wp-content/themes/sonar/images/7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0" y="4509120"/>
            <a:ext cx="4608512" cy="21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7691" y="191683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0" dirty="0" smtClean="0">
                <a:solidFill>
                  <a:srgbClr val="464646"/>
                </a:solidFill>
                <a:latin typeface="Times New Roman"/>
              </a:rPr>
              <a:t>覆盖率</a:t>
            </a:r>
            <a:r>
              <a:rPr lang="zh-CN" altLang="en-US" b="1" kern="0" dirty="0" smtClean="0">
                <a:solidFill>
                  <a:srgbClr val="464646"/>
                </a:solidFill>
                <a:latin typeface="Times New Roman"/>
              </a:rPr>
              <a:t>计算公式：</a:t>
            </a:r>
            <a:endParaRPr lang="zh-CN" altLang="zh-CN" sz="1400" b="1" kern="100" dirty="0">
              <a:latin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448" y="2348880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464646"/>
                </a:solidFill>
                <a:latin typeface="Times New Roman"/>
              </a:rPr>
              <a:t>Coverage</a:t>
            </a:r>
            <a:r>
              <a:rPr lang="en-US" altLang="zh-CN" kern="0" dirty="0" smtClean="0">
                <a:solidFill>
                  <a:srgbClr val="464646"/>
                </a:solidFill>
                <a:latin typeface="Times New Roman"/>
              </a:rPr>
              <a:t> = (CT + CF + LC)/(2*B + EL)</a:t>
            </a:r>
            <a:endParaRPr lang="zh-CN" altLang="zh-CN" sz="1400" kern="100" dirty="0">
              <a:latin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9632" y="3140968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464646"/>
                </a:solidFill>
                <a:latin typeface="Times New Roman"/>
              </a:rPr>
              <a:t> </a:t>
            </a:r>
            <a:r>
              <a:rPr lang="zh-CN" altLang="zh-CN" b="1" kern="0" dirty="0" smtClean="0">
                <a:solidFill>
                  <a:srgbClr val="464646"/>
                </a:solidFill>
                <a:latin typeface="Times New Roman"/>
              </a:rPr>
              <a:t>其中</a:t>
            </a:r>
            <a:endParaRPr lang="zh-CN" altLang="zh-CN" sz="1400" b="1" kern="100" dirty="0">
              <a:latin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9672" y="3789040"/>
            <a:ext cx="5275483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CT -- 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条件至少一次为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“true”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的分支</a:t>
            </a: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  <a:p>
            <a:pPr algn="just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CF -- 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条件至少一次为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“false”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的分支</a:t>
            </a: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  <a:p>
            <a:pPr algn="just"/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LC -- 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覆盖的行数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(</a:t>
            </a:r>
            <a:r>
              <a:rPr lang="en-US" altLang="zh-CN" kern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lines_to_cover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 - </a:t>
            </a:r>
            <a:r>
              <a:rPr lang="en-US" altLang="zh-CN" kern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uncovered_lines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)</a:t>
            </a:r>
          </a:p>
          <a:p>
            <a:pPr algn="just"/>
            <a:endParaRPr lang="en-US" altLang="zh-CN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  <a:p>
            <a:pPr algn="just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B   -- 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分支的总数量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(2*B = </a:t>
            </a:r>
            <a:r>
              <a:rPr lang="en-US" altLang="zh-CN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conditions_to_cover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)</a:t>
            </a:r>
          </a:p>
          <a:p>
            <a:pPr algn="just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EL – 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可执行代码的总行数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 (</a:t>
            </a:r>
            <a:r>
              <a:rPr lang="en-US" altLang="zh-CN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lines_to_cover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)</a:t>
            </a:r>
            <a:endParaRPr lang="zh-CN" altLang="zh-CN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  <a:p>
            <a:pPr algn="just"/>
            <a:endParaRPr lang="zh-CN" altLang="zh-CN" sz="1000" kern="100" dirty="0" smtClean="0">
              <a:latin typeface="Times New Roman"/>
            </a:endParaRPr>
          </a:p>
          <a:p>
            <a:pPr algn="just"/>
            <a:endParaRPr lang="en-US" altLang="zh-CN" sz="1100" kern="100" dirty="0" smtClean="0">
              <a:latin typeface="Times New Roman"/>
            </a:endParaRPr>
          </a:p>
          <a:p>
            <a:pPr algn="just"/>
            <a:endParaRPr lang="zh-CN" altLang="zh-CN" sz="1100" kern="100" dirty="0" smtClean="0">
              <a:latin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8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Hotspots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55679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热点</a:t>
            </a:r>
            <a:endParaRPr lang="zh-CN" altLang="zh-CN" sz="20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532966"/>
            <a:ext cx="7416824" cy="3839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983" y="3415251"/>
            <a:ext cx="7004023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Most violated rules		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被违反最多的规则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Unit tests duration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	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单元测试时间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Complexity	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复杂度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Duplicated lines	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重复行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Most violated resources	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违反规则最多的资源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Uncovered lines	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未被覆盖的代码行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Complexity /method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方法复杂度</a:t>
            </a:r>
          </a:p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Hotspots by Public undocumented API	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16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zh-CN" sz="1600" b="1" dirty="0">
                <a:solidFill>
                  <a:schemeClr val="bg1"/>
                </a:solidFill>
              </a:rPr>
              <a:t>没有文档注释的</a:t>
            </a:r>
            <a:r>
              <a:rPr lang="en-US" altLang="zh-CN" sz="1600" b="1" dirty="0">
                <a:solidFill>
                  <a:schemeClr val="bg1"/>
                </a:solidFill>
              </a:rPr>
              <a:t>API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000" y="1956902"/>
            <a:ext cx="591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展示了整个工程包括违规、复杂度在内的具体信息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4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 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Time Machine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5445223"/>
            <a:ext cx="7776864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sz="2000" dirty="0" smtClean="0"/>
              <a:t>展示</a:t>
            </a:r>
            <a:r>
              <a:rPr lang="zh-CN" altLang="zh-CN" sz="2000" dirty="0"/>
              <a:t>不同时间各项指标的值，相同的指标以直线的形式展示出来，能更直观的表现该指标的走势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920880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 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Components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5" name="图片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8208912" cy="47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 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Components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6016" y="1556792"/>
            <a:ext cx="3924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板块图是由一系列具有不同颜色的矩形框组成，可以反映一个具有树形层次结构关系的多维数据集信息。</a:t>
            </a:r>
            <a:endParaRPr lang="en-US" altLang="zh-CN" sz="2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  <a:p>
            <a:r>
              <a:rPr lang="en-US" altLang="zh-CN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         </a:t>
            </a:r>
            <a:r>
              <a:rPr lang="zh-CN" altLang="zh-CN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一般而言，矩形的面积大小代表一个绝对变量，矩形的颜色深浅代表另外一个相对变量（或分类变量），矩形按层次关系进行组合和排序。板块图并不强调对数据的精确比较，而是以一种全局视野的眼光，从绝对量、相对量、数据层次中发现特殊的信息，因为我们的眼睛会自然注意到最大的矩形和最深的颜色。</a:t>
            </a:r>
            <a:endParaRPr lang="zh-CN" altLang="en-US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</p:txBody>
      </p:sp>
      <p:pic>
        <p:nvPicPr>
          <p:cNvPr id="30" name="图片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388843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Violations Drilldown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5" name="图片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8424936" cy="28083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5536" y="148478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违规信息钻取</a:t>
            </a:r>
            <a:endParaRPr lang="zh-CN" altLang="en-US" sz="2000" b="1" dirty="0"/>
          </a:p>
        </p:txBody>
      </p:sp>
      <p:sp>
        <p:nvSpPr>
          <p:cNvPr id="27" name="矩形 26"/>
          <p:cNvSpPr/>
          <p:nvPr/>
        </p:nvSpPr>
        <p:spPr>
          <a:xfrm>
            <a:off x="323528" y="4964975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上部分用于选择违规程度以及违规类型，下部分表示相应项目模块的具体类违规明细，点击某一个类，可以看到类的具体信息，包括违规、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LCOM4</a:t>
            </a:r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、覆盖、重复信息。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         </a:t>
            </a:r>
          </a:p>
          <a:p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主要为了能更快</a:t>
            </a:r>
            <a:r>
              <a:rPr lang="zh-CN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追踪违规的详细信息，</a:t>
            </a:r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</a:rPr>
              <a:t>更高效的解决存在的问题。</a:t>
            </a:r>
            <a:endParaRPr lang="zh-CN" altLang="en-US" sz="16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8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Clouds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704856" cy="2592287"/>
          </a:xfrm>
          <a:prstGeom prst="rect">
            <a:avLst/>
          </a:prstGeom>
        </p:spPr>
      </p:pic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272388" y="4602034"/>
            <a:ext cx="88120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快速成功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Times New Roman" pitchFamily="18" charset="0"/>
                <a:ea typeface="Simsun"/>
                <a:cs typeface="Times New Roman" pitchFamily="18" charset="0"/>
              </a:rPr>
              <a:t>(Quick Win)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模式中：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字体大小代表代码行数，颜色代表遵守规则或者覆盖率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latin typeface="Simsun"/>
              <a:ea typeface="宋体" pitchFamily="2" charset="-122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最高风险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Times New Roman" pitchFamily="18" charset="0"/>
                <a:ea typeface="Simsun"/>
                <a:cs typeface="Times New Roman" pitchFamily="18" charset="0"/>
              </a:rPr>
              <a:t>(Top risk)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模式中：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Simsun"/>
                <a:ea typeface="宋体" pitchFamily="2" charset="-122"/>
                <a:cs typeface="Times New Roman" pitchFamily="18" charset="0"/>
              </a:rPr>
              <a:t>字体大小代表复杂度，颜色代表遵守规则或者覆盖率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Design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92" y="1484783"/>
            <a:ext cx="6912768" cy="86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839200" cy="431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http://docs.codehaus.org/download/attachments/140575041/dsm_row_selection.jpg?version=2&amp;modificationDate=12680454205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50272"/>
            <a:ext cx="86106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Design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1" y="2276872"/>
            <a:ext cx="2796704" cy="42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021" y="30999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绿依赖于蓝，蓝依赖于橙</a:t>
            </a:r>
            <a:endParaRPr lang="zh-CN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2" y="1772816"/>
            <a:ext cx="3601281" cy="286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49365" y="5013176"/>
            <a:ext cx="325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红底的为需要尽量消除的依赖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9" y="4111923"/>
            <a:ext cx="507257" cy="48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403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不同</a:t>
            </a:r>
            <a:r>
              <a:rPr lang="en-US" altLang="zh-CN" b="1" dirty="0" smtClean="0"/>
              <a:t>package</a:t>
            </a:r>
            <a:r>
              <a:rPr lang="zh-CN" altLang="en-US" b="1" dirty="0" smtClean="0"/>
              <a:t>之间相互依赖的文件个数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60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详细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426" y="165641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Coverage</a:t>
            </a:r>
            <a:endParaRPr lang="zh-CN" altLang="en-US" sz="2400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60073" y="2126401"/>
            <a:ext cx="4972050" cy="136207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6984776" cy="364589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293096"/>
            <a:ext cx="8310309" cy="160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C:\Documents and Settings\whf1\桌面\360截图20121025172303968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6" y="2348880"/>
            <a:ext cx="7862419" cy="3229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3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556792"/>
            <a:ext cx="82296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详细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483873"/>
            <a:ext cx="2132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/>
              <a:t>Dependencies</a:t>
            </a:r>
            <a:endParaRPr lang="zh-CN" altLang="zh-CN" sz="2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2089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详细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9" y="2276872"/>
            <a:ext cx="8424936" cy="209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628800"/>
            <a:ext cx="295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Duplications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372" y="4797152"/>
            <a:ext cx="815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重复</a:t>
            </a:r>
            <a:r>
              <a:rPr lang="zh-CN" altLang="en-US" sz="2000" dirty="0" smtClean="0"/>
              <a:t>度显示的是在其他代码中存在类似的代码信息（代码行、代码块）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33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详细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022756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LCOM4</a:t>
            </a:r>
            <a:r>
              <a:rPr lang="zh-CN" altLang="zh-CN" dirty="0"/>
              <a:t>：</a:t>
            </a:r>
            <a:r>
              <a:rPr lang="en-US" altLang="zh-CN" dirty="0"/>
              <a:t>Lack of cohesion of methods</a:t>
            </a:r>
            <a:r>
              <a:rPr lang="zh-CN" altLang="zh-CN" dirty="0"/>
              <a:t>（缺乏内聚性的方法），用来度量类的内聚性。这是因为在设计上，我们尽量保证类是高内聚，低耦合。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内</a:t>
            </a:r>
            <a:r>
              <a:rPr lang="zh-CN" altLang="zh-CN" dirty="0"/>
              <a:t>聚是指一个类中的方法的紧密程度。当一个类中的两个方法不使用一个共同属性或者方法，如果遵守单一职责原则，这意味着它们没有共用任何东西或者它们就不属于同一个类。换句话说，你应该把这个类分解为多个新类来达到类级别模块化的目的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对于</a:t>
            </a:r>
            <a:r>
              <a:rPr lang="en-US" altLang="zh-CN" b="1" dirty="0"/>
              <a:t>Sonar</a:t>
            </a:r>
            <a:r>
              <a:rPr lang="zh-CN" altLang="zh-CN" b="1" dirty="0"/>
              <a:t>的</a:t>
            </a:r>
            <a:r>
              <a:rPr lang="en-US" altLang="zh-CN" b="1" dirty="0"/>
              <a:t>LCOM4</a:t>
            </a:r>
            <a:r>
              <a:rPr lang="zh-CN" altLang="zh-CN" b="1" dirty="0"/>
              <a:t>，值</a:t>
            </a:r>
            <a:r>
              <a:rPr lang="en-US" altLang="zh-CN" b="1" dirty="0"/>
              <a:t>1</a:t>
            </a:r>
            <a:r>
              <a:rPr lang="zh-CN" altLang="zh-CN" b="1" dirty="0"/>
              <a:t>表示这个类只有一个职责</a:t>
            </a:r>
            <a:r>
              <a:rPr lang="en-US" altLang="zh-CN" b="1" dirty="0"/>
              <a:t>(</a:t>
            </a:r>
            <a:r>
              <a:rPr lang="zh-CN" altLang="zh-CN" b="1" dirty="0"/>
              <a:t>好</a:t>
            </a:r>
            <a:r>
              <a:rPr lang="en-US" altLang="zh-CN" b="1" dirty="0"/>
              <a:t>)</a:t>
            </a:r>
            <a:r>
              <a:rPr lang="zh-CN" altLang="zh-CN" b="1" dirty="0"/>
              <a:t>，值</a:t>
            </a:r>
            <a:r>
              <a:rPr lang="en-US" altLang="zh-CN" b="1" dirty="0"/>
              <a:t>X</a:t>
            </a:r>
            <a:r>
              <a:rPr lang="zh-CN" altLang="zh-CN" b="1" dirty="0"/>
              <a:t>代码这个类有</a:t>
            </a:r>
            <a:r>
              <a:rPr lang="en-US" altLang="zh-CN" b="1" dirty="0"/>
              <a:t>X</a:t>
            </a:r>
            <a:r>
              <a:rPr lang="zh-CN" altLang="zh-CN" b="1" dirty="0"/>
              <a:t>个职责（差），值</a:t>
            </a:r>
            <a:r>
              <a:rPr lang="en-US" altLang="zh-CN" b="1" dirty="0"/>
              <a:t>X</a:t>
            </a:r>
            <a:r>
              <a:rPr lang="zh-CN" altLang="zh-CN" b="1" dirty="0"/>
              <a:t>的类应该重构</a:t>
            </a:r>
            <a:r>
              <a:rPr lang="en-US" altLang="zh-CN" b="1" dirty="0"/>
              <a:t>/</a:t>
            </a:r>
            <a:r>
              <a:rPr lang="zh-CN" altLang="zh-CN" b="1" dirty="0"/>
              <a:t>分割。</a:t>
            </a:r>
            <a:endParaRPr lang="zh-CN" altLang="zh-CN" dirty="0"/>
          </a:p>
          <a:p>
            <a:r>
              <a:rPr lang="en-US" altLang="zh-CN" b="1" dirty="0"/>
              <a:t>LCOM4 = 1 </a:t>
            </a:r>
            <a:r>
              <a:rPr lang="zh-CN" altLang="zh-CN" b="1" dirty="0"/>
              <a:t>好的</a:t>
            </a:r>
            <a:r>
              <a:rPr lang="en-US" altLang="zh-CN" b="1" dirty="0"/>
              <a:t>class</a:t>
            </a:r>
            <a:r>
              <a:rPr lang="zh-CN" altLang="zh-CN" b="1" dirty="0"/>
              <a:t>，表示</a:t>
            </a:r>
            <a:r>
              <a:rPr lang="en-US" altLang="zh-CN" b="1" dirty="0"/>
              <a:t>class</a:t>
            </a:r>
            <a:r>
              <a:rPr lang="zh-CN" altLang="zh-CN" b="1" dirty="0"/>
              <a:t>只有一个职责</a:t>
            </a:r>
            <a:r>
              <a:rPr lang="en-US" altLang="zh-CN" b="1" dirty="0"/>
              <a:t>	</a:t>
            </a:r>
            <a:endParaRPr lang="zh-CN" altLang="zh-CN" dirty="0"/>
          </a:p>
          <a:p>
            <a:r>
              <a:rPr lang="en-US" altLang="zh-CN" b="1" dirty="0"/>
              <a:t>LCOM4 &gt;= 2 </a:t>
            </a:r>
            <a:r>
              <a:rPr lang="zh-CN" altLang="zh-CN" b="1" dirty="0"/>
              <a:t>可能需进行切割的</a:t>
            </a:r>
            <a:r>
              <a:rPr lang="en-US" altLang="zh-CN" b="1" dirty="0"/>
              <a:t>class</a:t>
            </a:r>
            <a:r>
              <a:rPr lang="zh-CN" altLang="zh-CN" b="1" dirty="0"/>
              <a:t>，数字表示可以切割的数量</a:t>
            </a:r>
            <a:endParaRPr lang="zh-CN" altLang="zh-CN" dirty="0"/>
          </a:p>
          <a:p>
            <a:r>
              <a:rPr lang="en-US" altLang="zh-CN" b="1" dirty="0"/>
              <a:t>LCOM4 = 0 </a:t>
            </a:r>
            <a:r>
              <a:rPr lang="zh-CN" altLang="zh-CN" b="1" dirty="0"/>
              <a:t>空的</a:t>
            </a:r>
            <a:r>
              <a:rPr lang="en-US" altLang="zh-CN" b="1" dirty="0"/>
              <a:t>class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3985" y="1622646"/>
            <a:ext cx="1013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/>
              <a:t>LCOM4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95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461" y="2314342"/>
            <a:ext cx="37147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977" y="3538478"/>
            <a:ext cx="3771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489" y="4762614"/>
            <a:ext cx="4762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835909" y="260237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kern="100" dirty="0" smtClean="0">
                <a:solidFill>
                  <a:srgbClr val="FF0000"/>
                </a:solidFill>
                <a:latin typeface="Simsun"/>
                <a:cs typeface="Times New Roman"/>
              </a:rPr>
              <a:t>代码行、类、包数量的统计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7917" y="38265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注释、重复度的统计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4021" y="519466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复杂度统计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2315629" y="2746390"/>
            <a:ext cx="2952328" cy="864096"/>
          </a:xfrm>
          <a:prstGeom prst="wedgeEllipseCallout">
            <a:avLst>
              <a:gd name="adj1" fmla="val -68029"/>
              <a:gd name="adj2" fmla="val 987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47677" y="289040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三角箭头代表什么？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颜色又代表什么？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176352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项目基本信息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63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71490"/>
            <a:ext cx="298833" cy="35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447554"/>
            <a:ext cx="314456" cy="2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951610"/>
            <a:ext cx="306512" cy="29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455666"/>
            <a:ext cx="316037" cy="34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08752"/>
              </p:ext>
            </p:extLst>
          </p:nvPr>
        </p:nvGraphicFramePr>
        <p:xfrm>
          <a:off x="1403648" y="2708920"/>
          <a:ext cx="2304256" cy="2322810"/>
        </p:xfrm>
        <a:graphic>
          <a:graphicData uri="http://schemas.openxmlformats.org/drawingml/2006/table">
            <a:tbl>
              <a:tblPr/>
              <a:tblGrid>
                <a:gridCol w="576064"/>
                <a:gridCol w="1728192"/>
              </a:tblGrid>
              <a:tr h="6158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表示急剧增加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27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表示增加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022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表示下降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19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表示急剧下降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648" y="206084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箭头方向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--- </a:t>
            </a:r>
            <a:r>
              <a:rPr lang="zh-CN" altLang="en-US" b="1" dirty="0" smtClean="0">
                <a:solidFill>
                  <a:srgbClr val="002060"/>
                </a:solidFill>
              </a:rPr>
              <a:t>数量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2852936"/>
            <a:ext cx="3024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灰色：不影响代码质量</a:t>
            </a:r>
            <a:endParaRPr lang="zh-CN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</a:rPr>
              <a:t>红色：代码质量下降</a:t>
            </a:r>
            <a:endParaRPr lang="zh-CN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00B050"/>
                </a:solidFill>
              </a:rPr>
              <a:t>绿色：代码质量提高</a:t>
            </a:r>
            <a:endParaRPr lang="zh-CN" altLang="zh-CN" sz="2000" dirty="0" smtClean="0">
              <a:solidFill>
                <a:srgbClr val="00B050"/>
              </a:solidFill>
            </a:endParaRPr>
          </a:p>
          <a:p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206084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箭头颜色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--- </a:t>
            </a:r>
            <a:r>
              <a:rPr lang="zh-CN" altLang="en-US" b="1" dirty="0" smtClean="0">
                <a:solidFill>
                  <a:srgbClr val="002060"/>
                </a:solidFill>
              </a:rPr>
              <a:t>代码质量</a:t>
            </a:r>
            <a:endParaRPr lang="zh-CN" alt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2060848"/>
            <a:ext cx="7920880" cy="43204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简单归结为一个方法中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’if’ , ’for’ , ’while’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等块的数目。当一个方法的控制流分割，计数器加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除不被认为是方法的访问器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(getter/setter)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外，每个方法默认有最小的值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会增加复杂度的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关键词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语句：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if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for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while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case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catch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throw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return (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当不是一个方法最后一个语句时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&amp;&amp;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||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?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607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复杂度</a:t>
            </a:r>
            <a:endParaRPr lang="zh-CN" altLang="en-US" sz="2000" b="1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7273" y="3140968"/>
            <a:ext cx="4506727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059832" y="4230279"/>
            <a:ext cx="478106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注意：</a:t>
            </a:r>
            <a:r>
              <a:rPr lang="en-US" altLang="zh-CN" b="1" dirty="0" smtClean="0">
                <a:solidFill>
                  <a:srgbClr val="C00000"/>
                </a:solidFill>
              </a:rPr>
              <a:t>else, default</a:t>
            </a:r>
            <a:r>
              <a:rPr lang="zh-CN" altLang="zh-CN" b="1" dirty="0" smtClean="0">
                <a:solidFill>
                  <a:srgbClr val="C00000"/>
                </a:solidFill>
              </a:rPr>
              <a:t>及</a:t>
            </a:r>
            <a:r>
              <a:rPr lang="en-US" altLang="zh-CN" b="1" dirty="0" smtClean="0">
                <a:solidFill>
                  <a:srgbClr val="C00000"/>
                </a:solidFill>
              </a:rPr>
              <a:t>finally</a:t>
            </a:r>
            <a:r>
              <a:rPr lang="zh-CN" altLang="zh-CN" b="1" dirty="0" smtClean="0">
                <a:solidFill>
                  <a:srgbClr val="C00000"/>
                </a:solidFill>
              </a:rPr>
              <a:t>不会增加</a:t>
            </a:r>
            <a:r>
              <a:rPr lang="zh-CN" altLang="en-US" b="1" dirty="0" smtClean="0">
                <a:solidFill>
                  <a:srgbClr val="C00000"/>
                </a:solidFill>
              </a:rPr>
              <a:t>复杂度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4932040" y="2992017"/>
            <a:ext cx="38884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以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method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为计算单位的复杂度建议值：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1~10	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：够简单，风险低；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11~20	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：有点复杂，有点风险；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21~50	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：很复杂，高风险；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&gt;50	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：只有上帝才能看懂的方法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6607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复杂度为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的例子</a:t>
            </a:r>
            <a:endParaRPr lang="zh-CN" altLang="en-US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1820"/>
              </p:ext>
            </p:extLst>
          </p:nvPr>
        </p:nvGraphicFramePr>
        <p:xfrm>
          <a:off x="755576" y="2276872"/>
          <a:ext cx="7560840" cy="3816427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public void process(Car 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myCar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){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  <a:sym typeface="Wingdings" pitchFamily="2" charset="2"/>
                        </a:rPr>
                        <a:t>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if(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myCar.isNotMine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()){           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  <a:sym typeface="Wingdings" pitchFamily="2" charset="2"/>
                        </a:rPr>
                        <a:t>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return;                       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           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  <a:sym typeface="Wingdings" pitchFamily="2" charset="2"/>
                        </a:rPr>
                        <a:t>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car.paint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("red");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car.changeWheel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488">
                <a:tc>
                  <a:txBody>
                    <a:bodyPr/>
                    <a:lstStyle/>
                    <a:p>
                      <a:pPr indent="250190"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while(</a:t>
                      </a:r>
                      <a:r>
                        <a:rPr lang="en-US" sz="1800" kern="0" dirty="0" err="1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car.hasGazol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()&amp;&amp;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car.getDriver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().</a:t>
                      </a:r>
                      <a:r>
                        <a:rPr lang="en-US" sz="1800" kern="0" dirty="0" err="1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isNotStressed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()){  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  <a:sym typeface="Wingdings" pitchFamily="2" charset="2"/>
                        </a:rPr>
                        <a:t>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宋体"/>
                        </a:rPr>
                        <a:t>+2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800" kern="0" dirty="0" err="1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car.drive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}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en-US" sz="1800" kern="0" dirty="0" smtClean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return;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464646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473" marR="684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3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70584"/>
            <a:ext cx="61926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代码违规信息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381074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中已经预置了一些规则，比如说：空的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块、空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语句、变量未使用等等。</a:t>
            </a:r>
            <a:endParaRPr lang="zh-CN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674840"/>
            <a:ext cx="554461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形标注 8"/>
          <p:cNvSpPr/>
          <p:nvPr/>
        </p:nvSpPr>
        <p:spPr>
          <a:xfrm>
            <a:off x="4932040" y="4314800"/>
            <a:ext cx="2592288" cy="504056"/>
          </a:xfrm>
          <a:prstGeom prst="wedgeEllipseCallout">
            <a:avLst>
              <a:gd name="adj1" fmla="val -85546"/>
              <a:gd name="adj2" fmla="val 11721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本项目使用的规则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96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912768" cy="86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971600" y="155679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 dirty="0" smtClean="0"/>
              <a:t>包耦合与依赖切割</a:t>
            </a:r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99592" y="3212976"/>
            <a:ext cx="70567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sz="2000" dirty="0" smtClean="0"/>
              <a:t>包耦合指数反映了包的耦合级别，最好的值为</a:t>
            </a:r>
            <a:r>
              <a:rPr lang="en-US" altLang="zh-CN" sz="2000" dirty="0" smtClean="0"/>
              <a:t>0%</a:t>
            </a:r>
            <a:r>
              <a:rPr lang="zh-CN" altLang="zh-CN" sz="2000" dirty="0" smtClean="0"/>
              <a:t>，意味着包之间没有圈依赖；最差的值为</a:t>
            </a:r>
            <a:r>
              <a:rPr lang="en-US" altLang="zh-CN" sz="2000" dirty="0" smtClean="0"/>
              <a:t>100%</a:t>
            </a:r>
            <a:r>
              <a:rPr lang="zh-CN" altLang="zh-CN" sz="2000" dirty="0" smtClean="0"/>
              <a:t>，意味着包与包之间的关系特别的复杂</a:t>
            </a:r>
            <a:r>
              <a:rPr lang="zh-CN" altLang="en-US" sz="2000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该指数计算方式：</a:t>
            </a:r>
            <a:r>
              <a:rPr lang="en-US" altLang="zh-CN" dirty="0" smtClean="0"/>
              <a:t>2 * (</a:t>
            </a:r>
            <a:r>
              <a:rPr lang="en-US" altLang="zh-CN" dirty="0" err="1" smtClean="0"/>
              <a:t>package_tangles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package_edges_weight</a:t>
            </a:r>
            <a:r>
              <a:rPr lang="en-US" altLang="zh-CN" dirty="0" smtClean="0"/>
              <a:t>) * 100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           </a:t>
            </a:r>
            <a:r>
              <a:rPr lang="zh-CN" altLang="en-US" sz="1600" b="1" dirty="0" smtClean="0"/>
              <a:t>其中：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package_edges_weight</a:t>
            </a:r>
            <a:r>
              <a:rPr lang="en-US" altLang="zh-CN" sz="1600" b="1" dirty="0" smtClean="0"/>
              <a:t> = </a:t>
            </a:r>
            <a:r>
              <a:rPr lang="zh-CN" altLang="zh-CN" sz="1600" dirty="0" smtClean="0"/>
              <a:t>包之间的文件依赖总数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package_tangles</a:t>
            </a:r>
            <a:r>
              <a:rPr lang="en-US" altLang="zh-CN" sz="1600" dirty="0" smtClean="0"/>
              <a:t>  = 	</a:t>
            </a:r>
            <a:r>
              <a:rPr lang="zh-CN" altLang="zh-CN" sz="1600" dirty="0" smtClean="0"/>
              <a:t>可以去除文件依赖的数量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66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AutoShape 2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1" name="AutoShape 3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D:\%E5%AE%B6%E5%BA%AD%E8%83%BD%E6%BA%90%E7%AE%A1%E7%90%86%E7%B3%BB%E7%BB%9F\%E7%8E%AF%E5%A2%83%E6%90%AD%E5%BB%BA%E6%96%87%E6%A1%A3\Sonar%E9%85%8D%E7%BD%AE\通过sonar来了解你的项目 - 夕水溪下的个人空间 - 开源中国社区_files\154236_w7Jd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AutoShape 11" descr="D:\%E5%AE%B6%E5%BA%AD%E8%83%BD%E6%BA%90%E7%AE%A1%E7%90%86%E7%B3%BB%E7%BB%9F\%E7%8E%AF%E5%A2%83%E6%90%AD%E5%BB%BA%E6%96%87%E6%A1%A3\Sonar%E9%85%8D%E7%BD%AE\通过sonar来了解你的项目 - 夕水溪下的个人空间 - 开源中国社区_files\154246_dRO5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D:\%E5%AE%B6%E5%BA%AD%E8%83%BD%E6%BA%90%E7%AE%A1%E7%90%86%E7%B3%BB%E7%BB%9F\%E7%8E%AF%E5%A2%83%E6%90%AD%E5%BB%BA%E6%96%87%E6%A1%A3\Sonar%E9%85%8D%E7%BD%AE\通过sonar来了解你的项目 - 夕水溪下的个人空间 - 开源中国社区_files\154256_P1nl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1" name="AutoShape 13" descr="D:\%E5%AE%B6%E5%BA%AD%E8%83%BD%E6%BA%90%E7%AE%A1%E7%90%86%E7%B3%BB%E7%BB%9F\%E7%8E%AF%E5%A2%83%E6%90%AD%E5%BB%BA%E6%96%87%E6%A1%A3\Sonar%E9%85%8D%E7%BD%AE\通过sonar来了解你的项目 - 夕水溪下的个人空间 - 开源中国社区_files\154305_XxRn_20392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Sonar</a:t>
            </a:r>
            <a:r>
              <a:rPr lang="zh-CN" altLang="en-US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指标介绍</a:t>
            </a:r>
            <a:r>
              <a:rPr lang="en-US" altLang="zh-CN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Dashboard</a:t>
            </a:r>
            <a:endParaRPr lang="zh-CN" alt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691276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代码覆盖率及测试成功率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899592" y="3789040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提供行覆盖、分支覆盖的具体数据</a:t>
            </a:r>
            <a:r>
              <a:rPr lang="zh-CN" altLang="en-US" dirty="0" smtClean="0"/>
              <a:t>。例：</a:t>
            </a:r>
            <a:endParaRPr lang="zh-CN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915816" y="4828511"/>
            <a:ext cx="52565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if -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elseif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– else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若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只測到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內的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code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就只有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33%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若測到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if -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elseif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就是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66%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，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若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if -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elseif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- else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全測到就是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100%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03848" y="4277707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行代码，有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被测到，就算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95%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429309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Line coverage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501317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Branch coverage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4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995</Words>
  <Application>Microsoft Office PowerPoint</Application>
  <PresentationFormat>全屏显示(4:3)</PresentationFormat>
  <Paragraphs>143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Sonar指标介绍</vt:lpstr>
      <vt:lpstr>Sonar指标介绍-Dashboard</vt:lpstr>
      <vt:lpstr>Sonar指标介绍-Dashboard</vt:lpstr>
      <vt:lpstr>Sonar指标介绍-Dashboard</vt:lpstr>
      <vt:lpstr>Sonar指标介绍-Dashboard</vt:lpstr>
      <vt:lpstr>Sonar指标介绍-Dashboard</vt:lpstr>
      <vt:lpstr>Sonar指标介绍-Dashboard</vt:lpstr>
      <vt:lpstr>Sonar指标介绍-Dashboard</vt:lpstr>
      <vt:lpstr>Sonar指标介绍-Dashboard</vt:lpstr>
      <vt:lpstr>Sonar指标介绍-Hotspots</vt:lpstr>
      <vt:lpstr>Sonar指标介绍- Time Machine</vt:lpstr>
      <vt:lpstr>Sonar指标介绍- Components</vt:lpstr>
      <vt:lpstr>Sonar指标介绍- Components</vt:lpstr>
      <vt:lpstr>Sonar指标介绍-Violations Drilldown</vt:lpstr>
      <vt:lpstr>Sonar指标介绍-Clouds</vt:lpstr>
      <vt:lpstr>Sonar指标介绍-Design</vt:lpstr>
      <vt:lpstr>Sonar指标介绍-Design</vt:lpstr>
      <vt:lpstr>Sonar指标介绍-详细</vt:lpstr>
      <vt:lpstr>Sonar指标介绍-详细</vt:lpstr>
      <vt:lpstr>Sonar指标介绍-详细</vt:lpstr>
      <vt:lpstr>Sonar指标介绍-详细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xin.chen_MH</dc:creator>
  <cp:lastModifiedBy>xin.chen_MH</cp:lastModifiedBy>
  <cp:revision>4</cp:revision>
  <dcterms:created xsi:type="dcterms:W3CDTF">2013-01-31T07:03:09Z</dcterms:created>
  <dcterms:modified xsi:type="dcterms:W3CDTF">2013-01-31T07:10:05Z</dcterms:modified>
</cp:coreProperties>
</file>