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Glacial Indifference Bold" charset="1" panose="00000800000000000000"/>
      <p:regular r:id="rId17"/>
    </p:embeddedFont>
    <p:embeddedFont>
      <p:font typeface="HK Grotesk Bold" charset="1" panose="00000800000000000000"/>
      <p:regular r:id="rId18"/>
    </p:embeddedFont>
    <p:embeddedFont>
      <p:font typeface="HK Grotesk" charset="1" panose="00000500000000000000"/>
      <p:regular r:id="rId19"/>
    </p:embeddedFont>
    <p:embeddedFont>
      <p:font typeface="HK Grotesk Bold Italics" charset="1" panose="00000800000000000000"/>
      <p:regular r:id="rId20"/>
    </p:embeddedFont>
    <p:embeddedFont>
      <p:font typeface="HK Grotesk Italics" charset="1" panose="00000500000000000000"/>
      <p:regular r:id="rId21"/>
    </p:embeddedFont>
    <p:embeddedFont>
      <p:font typeface="Glacial Indifference Bold Italics" charset="1" panose="000008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93371" y="1467488"/>
            <a:ext cx="11301259" cy="2458024"/>
          </a:xfrm>
          <a:custGeom>
            <a:avLst/>
            <a:gdLst/>
            <a:ahLst/>
            <a:cxnLst/>
            <a:rect r="r" b="b" t="t" l="l"/>
            <a:pathLst>
              <a:path h="2458024" w="11301259">
                <a:moveTo>
                  <a:pt x="0" y="0"/>
                </a:moveTo>
                <a:lnTo>
                  <a:pt x="11301258" y="0"/>
                </a:lnTo>
                <a:lnTo>
                  <a:pt x="11301258" y="2458023"/>
                </a:lnTo>
                <a:lnTo>
                  <a:pt x="0" y="24580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93725" y="6393688"/>
            <a:ext cx="11845885" cy="2864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  <a:spcBef>
                <a:spcPct val="0"/>
              </a:spcBef>
            </a:pPr>
            <a:r>
              <a:rPr lang="en-US" b="true" sz="40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YUVRAJ SINGH (20240110300291, CSE-AI D) </a:t>
            </a:r>
          </a:p>
          <a:p>
            <a:pPr algn="l">
              <a:lnSpc>
                <a:spcPts val="4536"/>
              </a:lnSpc>
              <a:spcBef>
                <a:spcPct val="0"/>
              </a:spcBef>
            </a:pPr>
            <a:r>
              <a:rPr lang="en-US" b="true" sz="40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SUDHANSHU KUMAR (202401100300253, CSE-AI D) </a:t>
            </a:r>
          </a:p>
          <a:p>
            <a:pPr algn="l">
              <a:lnSpc>
                <a:spcPts val="4536"/>
              </a:lnSpc>
              <a:spcBef>
                <a:spcPct val="0"/>
              </a:spcBef>
            </a:pPr>
            <a:r>
              <a:rPr lang="en-US" b="true" sz="40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VIVEK KUMAR (202401100300282, CSE-AI D) </a:t>
            </a:r>
          </a:p>
          <a:p>
            <a:pPr algn="l">
              <a:lnSpc>
                <a:spcPts val="4536"/>
              </a:lnSpc>
              <a:spcBef>
                <a:spcPct val="0"/>
              </a:spcBef>
            </a:pPr>
            <a:r>
              <a:rPr lang="en-US" b="true" sz="40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YUVRAJ PATEL (202401100300290, CSE-AI D) </a:t>
            </a:r>
          </a:p>
          <a:p>
            <a:pPr algn="l">
              <a:lnSpc>
                <a:spcPts val="4536"/>
              </a:lnSpc>
              <a:spcBef>
                <a:spcPct val="0"/>
              </a:spcBef>
            </a:pPr>
            <a:r>
              <a:rPr lang="en-US" b="true" sz="40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SHANI KUMAR (202401100300224, CSE-AI D)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7423114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333729"/>
            <a:ext cx="17678573" cy="4677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5"/>
              </a:lnSpc>
              <a:spcBef>
                <a:spcPct val="0"/>
              </a:spcBef>
            </a:pPr>
          </a:p>
          <a:p>
            <a:pPr algn="l">
              <a:lnSpc>
                <a:spcPts val="3745"/>
              </a:lnSpc>
              <a:spcBef>
                <a:spcPct val="0"/>
              </a:spcBef>
            </a:pPr>
            <a:r>
              <a:rPr lang="en-US" b="true" sz="33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• IBM HR ANALYTICS EMPLOYEE ATTRITION DATASET (KAGGLE): HTTPS://WWW.KAGGLE.COM/DATASETS/PAVANSUBHASHT/IBM-HR-ANALYTICS-ATTRITION-DATASET </a:t>
            </a:r>
          </a:p>
          <a:p>
            <a:pPr algn="l">
              <a:lnSpc>
                <a:spcPts val="3745"/>
              </a:lnSpc>
              <a:spcBef>
                <a:spcPct val="0"/>
              </a:spcBef>
            </a:pPr>
            <a:r>
              <a:rPr lang="en-US" b="true" sz="33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• SCIKIT-LEARN DOCUMENTATION: </a:t>
            </a:r>
          </a:p>
          <a:p>
            <a:pPr algn="l">
              <a:lnSpc>
                <a:spcPts val="3745"/>
              </a:lnSpc>
              <a:spcBef>
                <a:spcPct val="0"/>
              </a:spcBef>
            </a:pPr>
            <a:r>
              <a:rPr lang="en-US" b="true" sz="33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HTTPS://SCIKIT-LEARN.ORG </a:t>
            </a:r>
          </a:p>
          <a:p>
            <a:pPr algn="l">
              <a:lnSpc>
                <a:spcPts val="3745"/>
              </a:lnSpc>
              <a:spcBef>
                <a:spcPct val="0"/>
              </a:spcBef>
            </a:pPr>
            <a:r>
              <a:rPr lang="en-US" b="true" sz="33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• PANDAS DOCUMENTATION: </a:t>
            </a:r>
          </a:p>
          <a:p>
            <a:pPr algn="l">
              <a:lnSpc>
                <a:spcPts val="3745"/>
              </a:lnSpc>
              <a:spcBef>
                <a:spcPct val="0"/>
              </a:spcBef>
            </a:pPr>
            <a:r>
              <a:rPr lang="en-US" b="true" sz="33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HTTPS://PANDAS.PYDATA.ORG </a:t>
            </a:r>
          </a:p>
          <a:p>
            <a:pPr algn="l">
              <a:lnSpc>
                <a:spcPts val="3745"/>
              </a:lnSpc>
              <a:spcBef>
                <a:spcPct val="0"/>
              </a:spcBef>
            </a:pPr>
            <a:r>
              <a:rPr lang="en-US" b="true" sz="33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• SEABORN VISUALIZATION LIBRARY: HTTPS://SEABORN.PYDATA.ORG </a:t>
            </a:r>
          </a:p>
          <a:p>
            <a:pPr algn="l">
              <a:lnSpc>
                <a:spcPts val="3745"/>
              </a:lnSpc>
              <a:spcBef>
                <a:spcPct val="0"/>
              </a:spcBef>
            </a:pPr>
            <a:r>
              <a:rPr lang="en-US" b="true" sz="33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• RESEARCH ARTICLES ON EMPLOYEE RETENTION AND HR ANALYTICS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61224" y="1666385"/>
            <a:ext cx="5365552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9"/>
              </a:lnSpc>
              <a:spcBef>
                <a:spcPct val="0"/>
              </a:spcBef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REFERENCES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38336" y="-3273956"/>
            <a:ext cx="9611327" cy="13560956"/>
          </a:xfrm>
          <a:custGeom>
            <a:avLst/>
            <a:gdLst/>
            <a:ahLst/>
            <a:cxnLst/>
            <a:rect r="r" b="b" t="t" l="l"/>
            <a:pathLst>
              <a:path h="13560956" w="9611327">
                <a:moveTo>
                  <a:pt x="0" y="0"/>
                </a:moveTo>
                <a:lnTo>
                  <a:pt x="9611328" y="0"/>
                </a:lnTo>
                <a:lnTo>
                  <a:pt x="961132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51632" y="4171798"/>
            <a:ext cx="8984736" cy="1451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b="true" sz="1000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1869872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267916" y="1028700"/>
            <a:ext cx="8229600" cy="8229600"/>
            <a:chOff x="0" y="0"/>
            <a:chExt cx="14840029" cy="14840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769EB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3A5677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24712" t="0" r="-24712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666157" y="1938280"/>
            <a:ext cx="8625057" cy="1814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84"/>
              </a:lnSpc>
            </a:pPr>
            <a:r>
              <a:rPr lang="en-US" b="true" sz="626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EMPLOYEE ATTRITION PREDICTION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6157" y="4048532"/>
            <a:ext cx="8187474" cy="3357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8"/>
              </a:lnSpc>
            </a:pPr>
            <a:r>
              <a:rPr lang="en-US" sz="317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Develop a machine learning model to predict if an employee is likely to leave the</a:t>
            </a:r>
          </a:p>
          <a:p>
            <a:pPr algn="l">
              <a:lnSpc>
                <a:spcPts val="4438"/>
              </a:lnSpc>
            </a:pPr>
            <a:r>
              <a:rPr lang="en-US" sz="317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company using IBM HR Analytics data. Focus on classification techniques and visualize feature</a:t>
            </a:r>
          </a:p>
          <a:p>
            <a:pPr algn="l">
              <a:lnSpc>
                <a:spcPts val="4438"/>
              </a:lnSpc>
            </a:pPr>
            <a:r>
              <a:rPr lang="en-US" sz="317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importance.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4338336" y="-3273956"/>
            <a:ext cx="9611327" cy="13560956"/>
          </a:xfrm>
          <a:custGeom>
            <a:avLst/>
            <a:gdLst/>
            <a:ahLst/>
            <a:cxnLst/>
            <a:rect r="r" b="b" t="t" l="l"/>
            <a:pathLst>
              <a:path h="13560956" w="9611327">
                <a:moveTo>
                  <a:pt x="0" y="0"/>
                </a:moveTo>
                <a:lnTo>
                  <a:pt x="9611328" y="0"/>
                </a:lnTo>
                <a:lnTo>
                  <a:pt x="961132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2500831" y="1028700"/>
            <a:ext cx="4956202" cy="8229600"/>
          </a:xfrm>
          <a:custGeom>
            <a:avLst/>
            <a:gdLst/>
            <a:ahLst/>
            <a:cxnLst/>
            <a:rect r="r" b="b" t="t" l="l"/>
            <a:pathLst>
              <a:path h="8229600" w="4956202">
                <a:moveTo>
                  <a:pt x="4956202" y="0"/>
                </a:moveTo>
                <a:lnTo>
                  <a:pt x="0" y="0"/>
                </a:lnTo>
                <a:lnTo>
                  <a:pt x="0" y="8229600"/>
                </a:lnTo>
                <a:lnTo>
                  <a:pt x="4956202" y="8229600"/>
                </a:lnTo>
                <a:lnTo>
                  <a:pt x="4956202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478503" y="842492"/>
            <a:ext cx="6472214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INT</a:t>
            </a: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69920" y="2409190"/>
            <a:ext cx="9089380" cy="7698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Employee attrition—when employees leave a company—is a major concern for businesses, as it leads to increased recruitment costs, loss of talent, and reduced productivity.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To address this issue, we aim to develop a machine learning model that can predict whether an employee is likely to leave the company, using the IBM HR Analytics Employee Attrition dataset.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This project uses classification techniques to analyze employee data and identify the key factors contributing to attrition. By understanding which features (such as job satisfaction, work-life balance, salary, etc.) are most important, organizations can take proactive steps to retain valuable employees.</a:t>
            </a:r>
          </a:p>
          <a:p>
            <a:pPr algn="just">
              <a:lnSpc>
                <a:spcPts val="406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80296" y="1148690"/>
            <a:ext cx="7579004" cy="7989621"/>
          </a:xfrm>
          <a:custGeom>
            <a:avLst/>
            <a:gdLst/>
            <a:ahLst/>
            <a:cxnLst/>
            <a:rect r="r" b="b" t="t" l="l"/>
            <a:pathLst>
              <a:path h="7989621" w="7579004">
                <a:moveTo>
                  <a:pt x="0" y="0"/>
                </a:moveTo>
                <a:lnTo>
                  <a:pt x="7579004" y="0"/>
                </a:lnTo>
                <a:lnTo>
                  <a:pt x="7579004" y="7989620"/>
                </a:lnTo>
                <a:lnTo>
                  <a:pt x="0" y="79896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076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540607"/>
            <a:ext cx="7402185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METHODOLOGY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7125" y="3690297"/>
            <a:ext cx="8306269" cy="444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29"/>
              </a:lnSpc>
            </a:pPr>
            <a:r>
              <a:rPr lang="en-US" b="true" sz="3235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1. Data Acquisition</a:t>
            </a:r>
          </a:p>
          <a:p>
            <a:pPr algn="just">
              <a:lnSpc>
                <a:spcPts val="3829"/>
              </a:lnSpc>
            </a:pPr>
            <a:r>
              <a:rPr lang="en-US" sz="273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 </a:t>
            </a:r>
            <a:r>
              <a:rPr lang="en-US" b="true" sz="2735" i="true">
                <a:solidFill>
                  <a:srgbClr val="FFDE59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rPr>
              <a:t>from google.colab import files</a:t>
            </a:r>
          </a:p>
          <a:p>
            <a:pPr algn="just">
              <a:lnSpc>
                <a:spcPts val="3829"/>
              </a:lnSpc>
            </a:pPr>
            <a:r>
              <a:rPr lang="en-US" b="true" sz="2735" i="true">
                <a:solidFill>
                  <a:srgbClr val="FFDE59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rPr>
              <a:t>  uploaded = files.upload()</a:t>
            </a:r>
          </a:p>
          <a:p>
            <a:pPr algn="just">
              <a:lnSpc>
                <a:spcPts val="3829"/>
              </a:lnSpc>
            </a:pPr>
            <a:r>
              <a:rPr lang="en-US" b="true" sz="2735" i="true">
                <a:solidFill>
                  <a:srgbClr val="FFDE59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rPr>
              <a:t> df=pd.read_csv('WA_Fn-UseC_-HR-Employee-Attrition.csv')</a:t>
            </a:r>
          </a:p>
          <a:p>
            <a:pPr algn="just">
              <a:lnSpc>
                <a:spcPts val="3829"/>
              </a:lnSpc>
            </a:pPr>
            <a:r>
              <a:rPr lang="en-US" sz="2735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Purpose: Load the HR dataset containing employee records and their attrition status (Yes/No).</a:t>
            </a:r>
          </a:p>
          <a:p>
            <a:pPr algn="just">
              <a:lnSpc>
                <a:spcPts val="3829"/>
              </a:lnSpc>
            </a:pPr>
          </a:p>
          <a:p>
            <a:pPr algn="just">
              <a:lnSpc>
                <a:spcPts val="382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1148690"/>
            <a:ext cx="8115300" cy="7989621"/>
          </a:xfrm>
          <a:custGeom>
            <a:avLst/>
            <a:gdLst/>
            <a:ahLst/>
            <a:cxnLst/>
            <a:rect r="r" b="b" t="t" l="l"/>
            <a:pathLst>
              <a:path h="7989621" w="8115300">
                <a:moveTo>
                  <a:pt x="0" y="0"/>
                </a:moveTo>
                <a:lnTo>
                  <a:pt x="8115300" y="0"/>
                </a:lnTo>
                <a:lnTo>
                  <a:pt x="8115300" y="7989620"/>
                </a:lnTo>
                <a:lnTo>
                  <a:pt x="0" y="79896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23717" y="525590"/>
            <a:ext cx="7402185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METHODOLOGY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6451" y="1719421"/>
            <a:ext cx="12556352" cy="7418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5"/>
              </a:lnSpc>
            </a:pPr>
            <a:r>
              <a:rPr lang="en-US" sz="2332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.</a:t>
            </a:r>
          </a:p>
          <a:p>
            <a:pPr algn="just">
              <a:lnSpc>
                <a:spcPts val="3864"/>
              </a:lnSpc>
            </a:pPr>
            <a:r>
              <a:rPr lang="en-US" sz="276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🧹 2</a:t>
            </a:r>
            <a:r>
              <a:rPr lang="en-US" sz="276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. Data Preprocessing</a:t>
            </a:r>
          </a:p>
          <a:p>
            <a:pPr algn="just">
              <a:lnSpc>
                <a:spcPts val="3864"/>
              </a:lnSpc>
            </a:pPr>
            <a:r>
              <a:rPr lang="en-US" sz="276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a. Encode target variable:</a:t>
            </a:r>
          </a:p>
          <a:p>
            <a:pPr algn="just">
              <a:lnSpc>
                <a:spcPts val="3714"/>
              </a:lnSpc>
            </a:pPr>
            <a:r>
              <a:rPr lang="en-US" b="true" sz="2653" i="true">
                <a:solidFill>
                  <a:srgbClr val="FFDE59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rPr>
              <a:t>df['Attrition'] = le.fit_transform(df['Attrition'])</a:t>
            </a:r>
          </a:p>
          <a:p>
            <a:pPr algn="just">
              <a:lnSpc>
                <a:spcPts val="3565"/>
              </a:lnSpc>
            </a:pPr>
            <a:r>
              <a:rPr lang="en-US" sz="2546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Purp</a:t>
            </a:r>
            <a:r>
              <a:rPr lang="en-US" b="true" sz="2546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o</a:t>
            </a:r>
            <a:r>
              <a:rPr lang="en-US" sz="2546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</a:t>
            </a:r>
            <a:r>
              <a:rPr lang="en-US" b="true" sz="2546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</a:t>
            </a:r>
            <a:r>
              <a:rPr lang="en-US" sz="2546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: C</a:t>
            </a:r>
            <a:r>
              <a:rPr lang="en-US" b="true" sz="2546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o</a:t>
            </a:r>
            <a:r>
              <a:rPr lang="en-US" sz="2546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nvert the t</a:t>
            </a:r>
            <a:r>
              <a:rPr lang="en-US" b="true" sz="2546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</a:t>
            </a:r>
            <a:r>
              <a:rPr lang="en-US" sz="2546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rget</a:t>
            </a:r>
            <a:r>
              <a:rPr lang="en-US" b="true" sz="2546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r>
              <a:rPr lang="en-US" sz="2546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Attr</a:t>
            </a:r>
            <a:r>
              <a:rPr lang="en-US" b="true" sz="2546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</a:t>
            </a:r>
            <a:r>
              <a:rPr lang="en-US" sz="2546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tion fro</a:t>
            </a:r>
            <a:r>
              <a:rPr lang="en-US" b="true" sz="2546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</a:t>
            </a:r>
            <a:r>
              <a:rPr lang="en-US" sz="2546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categ</a:t>
            </a:r>
            <a:r>
              <a:rPr lang="en-US" b="true" sz="2546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ori</a:t>
            </a:r>
            <a:r>
              <a:rPr lang="en-US" sz="2546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ca</a:t>
            </a:r>
            <a:r>
              <a:rPr lang="en-US" b="true" sz="2546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l</a:t>
            </a:r>
            <a:r>
              <a:rPr lang="en-US" sz="2546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(Y</a:t>
            </a:r>
            <a:r>
              <a:rPr lang="en-US" b="true" sz="2546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es</a:t>
            </a:r>
            <a:r>
              <a:rPr lang="en-US" sz="2546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/No)</a:t>
            </a:r>
            <a:r>
              <a:rPr lang="en-US" b="true" sz="2546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r>
              <a:rPr lang="en-US" sz="2546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to</a:t>
            </a:r>
            <a:r>
              <a:rPr lang="en-US" b="true" sz="2546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r>
              <a:rPr lang="en-US" sz="2546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n</a:t>
            </a:r>
            <a:r>
              <a:rPr lang="en-US" b="true" sz="2546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u</a:t>
            </a:r>
            <a:r>
              <a:rPr lang="en-US" sz="2546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meric (1/0) for m</a:t>
            </a:r>
            <a:r>
              <a:rPr lang="en-US" b="true" sz="2546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ode</a:t>
            </a:r>
            <a:r>
              <a:rPr lang="en-US" sz="2546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l training.</a:t>
            </a:r>
          </a:p>
          <a:p>
            <a:pPr algn="just">
              <a:lnSpc>
                <a:spcPts val="3864"/>
              </a:lnSpc>
            </a:pPr>
            <a:r>
              <a:rPr lang="en-US" b="true" sz="27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b.</a:t>
            </a:r>
            <a:r>
              <a:rPr lang="en-US" b="true" sz="27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r>
              <a:rPr lang="en-US" b="true" sz="27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Drop</a:t>
            </a:r>
            <a:r>
              <a:rPr lang="en-US" b="true" sz="27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r>
              <a:rPr lang="en-US" b="true" sz="27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non-in</a:t>
            </a:r>
            <a:r>
              <a:rPr lang="en-US" b="true" sz="27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</a:t>
            </a:r>
            <a:r>
              <a:rPr lang="en-US" b="true" sz="27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ormat</a:t>
            </a:r>
            <a:r>
              <a:rPr lang="en-US" b="true" sz="27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</a:t>
            </a:r>
            <a:r>
              <a:rPr lang="en-US" b="true" sz="27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ve co</a:t>
            </a:r>
            <a:r>
              <a:rPr lang="en-US" b="true" sz="27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l</a:t>
            </a:r>
            <a:r>
              <a:rPr lang="en-US" b="true" sz="27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umn</a:t>
            </a:r>
            <a:r>
              <a:rPr lang="en-US" b="true" sz="27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</a:t>
            </a:r>
            <a:r>
              <a:rPr lang="en-US" b="true" sz="276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:</a:t>
            </a:r>
          </a:p>
          <a:p>
            <a:pPr algn="just">
              <a:lnSpc>
                <a:spcPts val="3864"/>
              </a:lnSpc>
            </a:pPr>
            <a:r>
              <a:rPr lang="en-US" b="true" sz="2760" i="true">
                <a:solidFill>
                  <a:srgbClr val="FFDE59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rPr>
              <a:t>df.drop(['EmployeeNumber', 'EmployeeCount', 'Over18', 'StandardHours'], axis=1, inplace=True)</a:t>
            </a:r>
          </a:p>
          <a:p>
            <a:pPr algn="just">
              <a:lnSpc>
                <a:spcPts val="3714"/>
              </a:lnSpc>
            </a:pPr>
            <a:r>
              <a:rPr lang="en-US" sz="2653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Purpose: Remove features that don't help in prediction (e.g., ID columns, constants).</a:t>
            </a:r>
          </a:p>
          <a:p>
            <a:pPr algn="just">
              <a:lnSpc>
                <a:spcPts val="3864"/>
              </a:lnSpc>
            </a:pPr>
            <a:r>
              <a:rPr lang="en-US" sz="276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c. Encode categorical features:</a:t>
            </a:r>
          </a:p>
          <a:p>
            <a:pPr algn="just">
              <a:lnSpc>
                <a:spcPts val="3864"/>
              </a:lnSpc>
            </a:pPr>
            <a:r>
              <a:rPr lang="en-US" b="true" sz="2760" i="true">
                <a:solidFill>
                  <a:srgbClr val="FFDE59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rPr>
              <a:t>df[categorical_cols] = df[categorical_cols].apply(le.fit_transform)</a:t>
            </a:r>
          </a:p>
          <a:p>
            <a:pPr algn="just">
              <a:lnSpc>
                <a:spcPts val="3714"/>
              </a:lnSpc>
            </a:pPr>
            <a:r>
              <a:rPr lang="en-US" b="true" sz="2653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Purpose: Convert remaining categorical columns into numeric values using Label Encoding.</a:t>
            </a:r>
          </a:p>
          <a:p>
            <a:pPr algn="just">
              <a:lnSpc>
                <a:spcPts val="287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1148690"/>
            <a:ext cx="8115300" cy="7989621"/>
          </a:xfrm>
          <a:custGeom>
            <a:avLst/>
            <a:gdLst/>
            <a:ahLst/>
            <a:cxnLst/>
            <a:rect r="r" b="b" t="t" l="l"/>
            <a:pathLst>
              <a:path h="7989621" w="8115300">
                <a:moveTo>
                  <a:pt x="0" y="0"/>
                </a:moveTo>
                <a:lnTo>
                  <a:pt x="8115300" y="0"/>
                </a:lnTo>
                <a:lnTo>
                  <a:pt x="8115300" y="7989620"/>
                </a:lnTo>
                <a:lnTo>
                  <a:pt x="0" y="79896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19133" y="1066800"/>
            <a:ext cx="7402185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METHODOLOGY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6451" y="2627033"/>
            <a:ext cx="8647549" cy="6511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10"/>
              </a:lnSpc>
            </a:pPr>
            <a:r>
              <a:rPr lang="en-US" sz="315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3</a:t>
            </a:r>
            <a:r>
              <a:rPr lang="en-US" sz="315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. Featur</a:t>
            </a:r>
            <a:r>
              <a:rPr lang="en-US" b="true" sz="315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</a:t>
            </a:r>
            <a:r>
              <a:rPr lang="en-US" sz="315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Eng</a:t>
            </a:r>
            <a:r>
              <a:rPr lang="en-US" b="true" sz="315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</a:t>
            </a:r>
            <a:r>
              <a:rPr lang="en-US" sz="315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neering</a:t>
            </a:r>
            <a:r>
              <a:rPr lang="en-US" b="true" sz="315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r>
              <a:rPr lang="en-US" sz="315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an</a:t>
            </a:r>
            <a:r>
              <a:rPr lang="en-US" b="true" sz="315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 Sc</a:t>
            </a:r>
            <a:r>
              <a:rPr lang="en-US" sz="3150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aling</a:t>
            </a:r>
          </a:p>
          <a:p>
            <a:pPr algn="just">
              <a:lnSpc>
                <a:spcPts val="3710"/>
              </a:lnSpc>
            </a:pPr>
            <a:r>
              <a:rPr lang="en-US" b="true" sz="2650" i="true">
                <a:solidFill>
                  <a:srgbClr val="FFDE59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rPr>
              <a:t>X = df.drop('Attrition', axis=1)</a:t>
            </a:r>
          </a:p>
          <a:p>
            <a:pPr algn="just">
              <a:lnSpc>
                <a:spcPts val="3710"/>
              </a:lnSpc>
            </a:pPr>
            <a:r>
              <a:rPr lang="en-US" b="true" sz="2650" i="true">
                <a:solidFill>
                  <a:srgbClr val="FFDE59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rPr>
              <a:t>y = df['Attrition']</a:t>
            </a:r>
          </a:p>
          <a:p>
            <a:pPr algn="just">
              <a:lnSpc>
                <a:spcPts val="3710"/>
              </a:lnSpc>
            </a:pPr>
            <a:r>
              <a:rPr lang="en-US" b="true" sz="2650" i="true">
                <a:solidFill>
                  <a:srgbClr val="FFDE59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rPr>
              <a:t>scaler = StandardScaler()</a:t>
            </a:r>
          </a:p>
          <a:p>
            <a:pPr algn="just">
              <a:lnSpc>
                <a:spcPts val="3710"/>
              </a:lnSpc>
            </a:pPr>
            <a:r>
              <a:rPr lang="en-US" b="true" sz="2650" i="true">
                <a:solidFill>
                  <a:srgbClr val="FFDE59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rPr>
              <a:t>X_scaled = scaler.fit_transform(X)</a:t>
            </a:r>
          </a:p>
          <a:p>
            <a:pPr algn="just">
              <a:lnSpc>
                <a:spcPts val="4130"/>
              </a:lnSpc>
            </a:pPr>
            <a:r>
              <a:rPr lang="en-US" b="true" sz="295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Purpose:</a:t>
            </a:r>
          </a:p>
          <a:p>
            <a:pPr algn="just" marL="637011" indent="-318506" lvl="1">
              <a:lnSpc>
                <a:spcPts val="4130"/>
              </a:lnSpc>
              <a:buFont typeface="Arial"/>
              <a:buChar char="•"/>
            </a:pPr>
            <a:r>
              <a:rPr lang="en-US" b="true" sz="295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Separate features (X) from target (y).</a:t>
            </a:r>
          </a:p>
          <a:p>
            <a:pPr algn="just" marL="637011" indent="-318506" lvl="1">
              <a:lnSpc>
                <a:spcPts val="4130"/>
              </a:lnSpc>
              <a:buFont typeface="Arial"/>
              <a:buChar char="•"/>
            </a:pPr>
            <a:r>
              <a:rPr lang="en-US" b="true" sz="295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Normalize features to have zero mean and unit variance—this helps logistic regression converge better.</a:t>
            </a:r>
          </a:p>
          <a:p>
            <a:pPr algn="just">
              <a:lnSpc>
                <a:spcPts val="3710"/>
              </a:lnSpc>
            </a:pPr>
          </a:p>
          <a:p>
            <a:pPr algn="just">
              <a:lnSpc>
                <a:spcPts val="3710"/>
              </a:lnSpc>
            </a:pPr>
          </a:p>
          <a:p>
            <a:pPr algn="just">
              <a:lnSpc>
                <a:spcPts val="441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1148690"/>
            <a:ext cx="8115300" cy="7989621"/>
          </a:xfrm>
          <a:custGeom>
            <a:avLst/>
            <a:gdLst/>
            <a:ahLst/>
            <a:cxnLst/>
            <a:rect r="r" b="b" t="t" l="l"/>
            <a:pathLst>
              <a:path h="7989621" w="8115300">
                <a:moveTo>
                  <a:pt x="0" y="0"/>
                </a:moveTo>
                <a:lnTo>
                  <a:pt x="8115300" y="0"/>
                </a:lnTo>
                <a:lnTo>
                  <a:pt x="8115300" y="7989620"/>
                </a:lnTo>
                <a:lnTo>
                  <a:pt x="0" y="79896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19133" y="1944375"/>
            <a:ext cx="7402185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METHODOLOGY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6451" y="4060857"/>
            <a:ext cx="8647549" cy="1743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90"/>
              </a:lnSpc>
            </a:pPr>
            <a:r>
              <a:rPr lang="en-US" b="true" sz="335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4</a:t>
            </a:r>
            <a:r>
              <a:rPr lang="en-US" b="true" sz="335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. Tra</a:t>
            </a:r>
            <a:r>
              <a:rPr lang="en-US" b="true" sz="335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in/T</a:t>
            </a:r>
            <a:r>
              <a:rPr lang="en-US" b="true" sz="335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est Split</a:t>
            </a:r>
          </a:p>
          <a:p>
            <a:pPr algn="just">
              <a:lnSpc>
                <a:spcPts val="4690"/>
              </a:lnSpc>
            </a:pPr>
          </a:p>
          <a:p>
            <a:pPr algn="just">
              <a:lnSpc>
                <a:spcPts val="469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96451" y="4894605"/>
            <a:ext cx="11512974" cy="54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5"/>
              </a:lnSpc>
              <a:spcBef>
                <a:spcPct val="0"/>
              </a:spcBef>
            </a:pPr>
            <a:r>
              <a:rPr lang="en-US" b="true" sz="3211" i="true">
                <a:solidFill>
                  <a:srgbClr val="FFDE59"/>
                </a:solidFill>
                <a:latin typeface="HK Grotesk Bold Italics"/>
                <a:ea typeface="HK Grotesk Bold Italics"/>
                <a:cs typeface="HK Grotesk Bold Italics"/>
                <a:sym typeface="HK Grotesk Bold Italics"/>
              </a:rPr>
              <a:t>X_train, X_test, y_train, y_test = train_test_split(...)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6451" y="5742330"/>
            <a:ext cx="8464411" cy="1616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9"/>
              </a:lnSpc>
              <a:spcBef>
                <a:spcPct val="0"/>
              </a:spcBef>
            </a:pPr>
            <a:r>
              <a:rPr lang="en-US" sz="3092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Purpose: Split the dataset into training and testing sets to evaluate generalization on unseen data. Stratified split maintains class balance.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1148690"/>
            <a:ext cx="8115300" cy="7989621"/>
          </a:xfrm>
          <a:custGeom>
            <a:avLst/>
            <a:gdLst/>
            <a:ahLst/>
            <a:cxnLst/>
            <a:rect r="r" b="b" t="t" l="l"/>
            <a:pathLst>
              <a:path h="7989621" w="8115300">
                <a:moveTo>
                  <a:pt x="0" y="0"/>
                </a:moveTo>
                <a:lnTo>
                  <a:pt x="8115300" y="0"/>
                </a:lnTo>
                <a:lnTo>
                  <a:pt x="8115300" y="7989620"/>
                </a:lnTo>
                <a:lnTo>
                  <a:pt x="0" y="79896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36721" y="2675688"/>
            <a:ext cx="7402185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METHODOLOGY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6721" y="4956628"/>
            <a:ext cx="5466136" cy="943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1"/>
              </a:lnSpc>
              <a:spcBef>
                <a:spcPct val="0"/>
              </a:spcBef>
            </a:pPr>
            <a:r>
              <a:rPr lang="en-US" b="true" sz="328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5. MODEL TRAINING  (LOGISTIC REGRESSION)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1266" y="6353175"/>
            <a:ext cx="8677919" cy="1381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b="true" sz="3220" i="true">
                <a:solidFill>
                  <a:srgbClr val="FFDE59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MODEL = LOGISTICREGRESSION(...).FIT(X_TRAIN, Y_TRAIN)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1266" y="7858631"/>
            <a:ext cx="8677919" cy="815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3"/>
              </a:lnSpc>
              <a:spcBef>
                <a:spcPct val="0"/>
              </a:spcBef>
            </a:pPr>
            <a:r>
              <a:rPr lang="en-US" b="true" sz="2799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PURPOSE: EVALUATE PERFORMANCE USING METRICS LIKE PRECISION, RECALL, AND F1-SCORE.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41132" y="2181704"/>
            <a:ext cx="9525635" cy="8105296"/>
          </a:xfrm>
          <a:custGeom>
            <a:avLst/>
            <a:gdLst/>
            <a:ahLst/>
            <a:cxnLst/>
            <a:rect r="r" b="b" t="t" l="l"/>
            <a:pathLst>
              <a:path h="8105296" w="9525635">
                <a:moveTo>
                  <a:pt x="0" y="0"/>
                </a:moveTo>
                <a:lnTo>
                  <a:pt x="9525635" y="0"/>
                </a:lnTo>
                <a:lnTo>
                  <a:pt x="9525635" y="8105296"/>
                </a:lnTo>
                <a:lnTo>
                  <a:pt x="0" y="81052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30" t="0" r="-236" b="-18686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931979" y="525590"/>
            <a:ext cx="5330557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DAGonFfxYj0</dc:identifier>
  <dcterms:modified xsi:type="dcterms:W3CDTF">2011-08-01T06:04:30Z</dcterms:modified>
  <cp:revision>1</cp:revision>
  <dc:title>Ab</dc:title>
</cp:coreProperties>
</file>