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Proxima Nova Extrabold"/>
      <p:bold r:id="rId26"/>
    </p:embeddedFont>
    <p:embeddedFont>
      <p:font typeface="Proxima Nova Semibold"/>
      <p:regular r:id="rId27"/>
      <p:bold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30D53B-86D2-4828-87E0-A195316CA60A}">
  <a:tblStyle styleId="{8630D53B-86D2-4828-87E0-A195316CA6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Extrabold-bold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ProximaNovaSemibold-bold.fntdata"/><Relationship Id="rId27" Type="http://schemas.openxmlformats.org/officeDocument/2006/relationships/font" Target="fonts/ProximaNova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862898df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862898df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862898d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862898d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160-1000-5000 voc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FACT: </a:t>
            </a:r>
            <a:r>
              <a:rPr lang="en"/>
              <a:t>With 2,500 to 3,000 words, you can understand 90% of everyday English conversations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30-100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862898df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862898df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 got my model,... if improve rec sys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862898df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862898df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tiny bit counts! It’s money!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862898df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862898df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862898df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862898df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862898df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862898df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862898d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862898d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analyzer to improve remsy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-reasons for both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provements to confirm my thought.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rPr>
              <a:t>Limited info from game companies, </a:t>
            </a:r>
            <a:endParaRPr b="1" sz="1400">
              <a:solidFill>
                <a:srgbClr val="D0CDE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rPr>
              <a:t>So you always want to look at other’s review.</a:t>
            </a:r>
            <a:endParaRPr b="1" sz="1400">
              <a:solidFill>
                <a:srgbClr val="D0CDE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D0CDE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rPr>
              <a:t>It must be so important</a:t>
            </a:r>
            <a:endParaRPr b="1" sz="1400">
              <a:solidFill>
                <a:srgbClr val="D0CDE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rPr>
              <a:t>That you decide to write about it.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97a9569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97a9569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862898df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862898df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do think differently!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862898df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862898df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good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special ones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862898df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862898df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862898df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862898df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862898df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862898d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core: similar, tf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up random forest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rgbClr val="04D97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3696000" y="100"/>
            <a:ext cx="5448000" cy="5143500"/>
          </a:xfrm>
          <a:prstGeom prst="rect">
            <a:avLst/>
          </a:prstGeom>
          <a:solidFill>
            <a:srgbClr val="D0CD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265500" y="422025"/>
            <a:ext cx="32265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265500" y="2027550"/>
            <a:ext cx="3226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D976"/>
              </a:buClr>
              <a:buSzPts val="1800"/>
              <a:buNone/>
              <a:defRPr>
                <a:solidFill>
                  <a:srgbClr val="04D97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 txBox="1"/>
          <p:nvPr>
            <p:ph idx="2" type="subTitle"/>
          </p:nvPr>
        </p:nvSpPr>
        <p:spPr>
          <a:xfrm>
            <a:off x="4806750" y="4187275"/>
            <a:ext cx="3226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48AD"/>
              </a:buClr>
              <a:buSzPts val="1800"/>
              <a:buNone/>
              <a:defRPr>
                <a:solidFill>
                  <a:srgbClr val="5548A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D976"/>
              </a:buClr>
              <a:buSzPts val="1800"/>
              <a:buFont typeface="Alfa Slab One"/>
              <a:buNone/>
              <a:defRPr b="0">
                <a:solidFill>
                  <a:srgbClr val="04D976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6BB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6800"/>
              <a:buNone/>
              <a:defRPr sz="6800">
                <a:solidFill>
                  <a:srgbClr val="D0CDE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6800"/>
              <a:buNone/>
              <a:defRPr sz="6800">
                <a:solidFill>
                  <a:srgbClr val="D0CDE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6800"/>
              <a:buNone/>
              <a:defRPr sz="6800">
                <a:solidFill>
                  <a:srgbClr val="D0CDE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6800"/>
              <a:buNone/>
              <a:defRPr sz="6800">
                <a:solidFill>
                  <a:srgbClr val="D0CDE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6800"/>
              <a:buNone/>
              <a:defRPr sz="6800">
                <a:solidFill>
                  <a:srgbClr val="D0CDE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6800"/>
              <a:buNone/>
              <a:defRPr sz="6800">
                <a:solidFill>
                  <a:srgbClr val="D0CDE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6800"/>
              <a:buNone/>
              <a:defRPr sz="6800">
                <a:solidFill>
                  <a:srgbClr val="D0CDE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6800"/>
              <a:buNone/>
              <a:defRPr sz="6800">
                <a:solidFill>
                  <a:srgbClr val="D0CDE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6800"/>
              <a:buNone/>
              <a:defRPr sz="6800">
                <a:solidFill>
                  <a:srgbClr val="D0CDE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50" y="1155850"/>
            <a:ext cx="9144000" cy="3987600"/>
          </a:xfrm>
          <a:prstGeom prst="rect">
            <a:avLst/>
          </a:prstGeom>
          <a:solidFill>
            <a:srgbClr val="D0CD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63359"/>
              </a:buClr>
              <a:buSzPts val="1800"/>
              <a:buChar char="●"/>
              <a:defRPr>
                <a:solidFill>
                  <a:srgbClr val="163359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63359"/>
              </a:buClr>
              <a:buSzPts val="1400"/>
              <a:buChar char="○"/>
              <a:defRPr>
                <a:solidFill>
                  <a:srgbClr val="163359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63359"/>
              </a:buClr>
              <a:buSzPts val="1400"/>
              <a:buChar char="■"/>
              <a:defRPr>
                <a:solidFill>
                  <a:srgbClr val="163359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63359"/>
              </a:buClr>
              <a:buSzPts val="1400"/>
              <a:buChar char="●"/>
              <a:defRPr>
                <a:solidFill>
                  <a:srgbClr val="163359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63359"/>
              </a:buClr>
              <a:buSzPts val="1400"/>
              <a:buChar char="○"/>
              <a:defRPr>
                <a:solidFill>
                  <a:srgbClr val="163359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63359"/>
              </a:buClr>
              <a:buSzPts val="1400"/>
              <a:buChar char="■"/>
              <a:defRPr>
                <a:solidFill>
                  <a:srgbClr val="163359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63359"/>
              </a:buClr>
              <a:buSzPts val="1400"/>
              <a:buChar char="●"/>
              <a:defRPr>
                <a:solidFill>
                  <a:srgbClr val="163359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63359"/>
              </a:buClr>
              <a:buSzPts val="1400"/>
              <a:buChar char="○"/>
              <a:defRPr>
                <a:solidFill>
                  <a:srgbClr val="163359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63359"/>
              </a:buClr>
              <a:buSzPts val="1400"/>
              <a:buChar char="■"/>
              <a:defRPr>
                <a:solidFill>
                  <a:srgbClr val="163359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5548AD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3696000" y="100"/>
            <a:ext cx="5448000" cy="5143500"/>
          </a:xfrm>
          <a:prstGeom prst="rect">
            <a:avLst/>
          </a:prstGeom>
          <a:solidFill>
            <a:srgbClr val="D0CD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600"/>
            <a:ext cx="32265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3226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rgbClr val="1029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D976"/>
              </a:buClr>
              <a:buSzPts val="3000"/>
              <a:buFont typeface="Alfa Slab One"/>
              <a:buNone/>
              <a:defRPr sz="3000">
                <a:solidFill>
                  <a:srgbClr val="04D976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1800"/>
              <a:buFont typeface="Proxima Nova"/>
              <a:buChar char="●"/>
              <a:defRPr b="1" sz="1800"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1400"/>
              <a:buFont typeface="Proxima Nova Semibold"/>
              <a:buChar char="○"/>
              <a:defRPr>
                <a:solidFill>
                  <a:srgbClr val="D0CDE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1400"/>
              <a:buFont typeface="Proxima Nova"/>
              <a:buChar char="■"/>
              <a:defRPr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1400"/>
              <a:buFont typeface="Proxima Nova"/>
              <a:buChar char="●"/>
              <a:defRPr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1400"/>
              <a:buFont typeface="Proxima Nova"/>
              <a:buChar char="○"/>
              <a:defRPr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1400"/>
              <a:buFont typeface="Proxima Nova"/>
              <a:buChar char="■"/>
              <a:defRPr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1400"/>
              <a:buFont typeface="Proxima Nova"/>
              <a:buChar char="●"/>
              <a:defRPr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1400"/>
              <a:buFont typeface="Proxima Nova"/>
              <a:buChar char="○"/>
              <a:defRPr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CDE3"/>
              </a:buClr>
              <a:buSzPts val="1400"/>
              <a:buFont typeface="Proxima Nova"/>
              <a:buChar char="■"/>
              <a:defRPr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www.linkedin.com/in/viviannayan/" TargetMode="External"/><Relationship Id="rId5" Type="http://schemas.openxmlformats.org/officeDocument/2006/relationships/hyperlink" Target="https://github.com/vivyhasadream" TargetMode="External"/><Relationship Id="rId6" Type="http://schemas.openxmlformats.org/officeDocument/2006/relationships/hyperlink" Target="https://github.com/vivyhasadream" TargetMode="External"/><Relationship Id="rId7" Type="http://schemas.openxmlformats.org/officeDocument/2006/relationships/hyperlink" Target="http://www.youtube.com/user/ViviannaYan" TargetMode="External"/><Relationship Id="rId8" Type="http://schemas.openxmlformats.org/officeDocument/2006/relationships/hyperlink" Target="http://www.viviannayan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5197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60">
                <a:solidFill>
                  <a:srgbClr val="F26BB5"/>
                </a:solidFill>
              </a:rPr>
              <a:t>Game Recommendations System </a:t>
            </a:r>
            <a:endParaRPr sz="2960">
              <a:solidFill>
                <a:srgbClr val="F26BB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60">
                <a:solidFill>
                  <a:srgbClr val="F26BB5"/>
                </a:solidFill>
              </a:rPr>
              <a:t>with Sentimental Analyzer </a:t>
            </a:r>
            <a:endParaRPr sz="2660">
              <a:solidFill>
                <a:srgbClr val="F26BB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60">
                <a:solidFill>
                  <a:srgbClr val="F26BB5"/>
                </a:solidFill>
              </a:rPr>
              <a:t>based on Users’ Reviews</a:t>
            </a:r>
            <a:endParaRPr sz="2460">
              <a:solidFill>
                <a:srgbClr val="F26BB5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87"/>
              <a:t>Han Yan (Vivianna)</a:t>
            </a:r>
            <a:endParaRPr b="1" sz="328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2022.10.28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100% data (235301 reviews)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515575" y="226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{8630D53B-86D2-4828-87E0-A195316CA60A}</a:tableStyleId>
              </a:tblPr>
              <a:tblGrid>
                <a:gridCol w="1158250"/>
                <a:gridCol w="1158250"/>
                <a:gridCol w="1158250"/>
                <a:gridCol w="1158250"/>
                <a:gridCol w="115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Vocabulary size</a:t>
                      </a:r>
                      <a:endParaRPr b="1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R2</a:t>
                      </a:r>
                      <a:endParaRPr b="1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Time</a:t>
                      </a:r>
                      <a:endParaRPr b="1"/>
                    </a:p>
                  </a:txBody>
                  <a:tcPr marT="91425" marB="91425" marR="91425" marL="914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25.5s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825" y="2235875"/>
            <a:ext cx="1731675" cy="14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vocabulary size from 160 to 5000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30% data (70569 reviews) | 100% data (235301 reviews)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533400" y="24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{8630D53B-86D2-4828-87E0-A195316CA60A}</a:tableStyleId>
              </a:tblPr>
              <a:tblGrid>
                <a:gridCol w="1245575"/>
                <a:gridCol w="1190200"/>
                <a:gridCol w="955900"/>
                <a:gridCol w="983500"/>
                <a:gridCol w="1093800"/>
                <a:gridCol w="10938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</a:t>
                      </a:r>
                      <a:endParaRPr b="1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Vocabulary size</a:t>
                      </a:r>
                      <a:endParaRPr b="1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R2</a:t>
                      </a:r>
                      <a:endParaRPr b="1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Time</a:t>
                      </a:r>
                      <a:endParaRPr b="1"/>
                    </a:p>
                  </a:txBody>
                  <a:tcPr marT="91425" marB="91425" marR="91425" marL="91425" anchor="b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30%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26.1s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31.5s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113.8s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5"/>
          <p:cNvSpPr/>
          <p:nvPr/>
        </p:nvSpPr>
        <p:spPr>
          <a:xfrm>
            <a:off x="533375" y="3440575"/>
            <a:ext cx="6562800" cy="792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533400" y="3836800"/>
            <a:ext cx="6562800" cy="792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Recommendation system </a:t>
            </a:r>
            <a:endParaRPr sz="4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SVD and 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 and tensorflow model to impute</a:t>
            </a:r>
            <a:endParaRPr/>
          </a:p>
        </p:txBody>
      </p:sp>
      <p:graphicFrame>
        <p:nvGraphicFramePr>
          <p:cNvPr id="158" name="Google Shape;158;p27"/>
          <p:cNvGraphicFramePr/>
          <p:nvPr/>
        </p:nvGraphicFramePr>
        <p:xfrm>
          <a:off x="586950" y="231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{8630D53B-86D2-4828-87E0-A195316CA60A}</a:tableStyleId>
              </a:tblPr>
              <a:tblGrid>
                <a:gridCol w="1111725"/>
                <a:gridCol w="1498550"/>
                <a:gridCol w="1473825"/>
                <a:gridCol w="16070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 anchor="b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impute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impute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TF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impute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(tuned)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3.896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(baseline)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3.937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7"/>
          <p:cNvSpPr txBox="1"/>
          <p:nvPr/>
        </p:nvSpPr>
        <p:spPr>
          <a:xfrm>
            <a:off x="6890075" y="3005325"/>
            <a:ext cx="20205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33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Improved!</a:t>
            </a:r>
            <a:endParaRPr sz="2000">
              <a:solidFill>
                <a:srgbClr val="163359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1633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So close!</a:t>
            </a:r>
            <a:endParaRPr sz="2000">
              <a:solidFill>
                <a:srgbClr val="163359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approach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sentimental analyzer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recommendation system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more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to a RNN neural network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25" y="304800"/>
            <a:ext cx="2175750" cy="21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367025" y="2649450"/>
            <a:ext cx="426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www.linkedin.com/in/viviannayan/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github.com/vivyhasadrea</a:t>
            </a:r>
            <a:r>
              <a:rPr b="1"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m</a:t>
            </a:r>
            <a:endParaRPr b="1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www.youtube.com/user/ViviannaYan</a:t>
            </a:r>
            <a:endParaRPr b="1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www.viviannayan.com</a:t>
            </a:r>
            <a:endParaRPr b="1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Metacritic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/>
              <a:t>280k (283983) user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Steam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/>
              <a:t>17k user reviews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&amp; Intuition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18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26BB5"/>
                </a:solidFill>
              </a:rPr>
              <a:t>Collaborative based</a:t>
            </a:r>
            <a:endParaRPr sz="2000">
              <a:solidFill>
                <a:srgbClr val="F26BB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26BB5"/>
                </a:solidFill>
              </a:rPr>
              <a:t>recommendation system</a:t>
            </a:r>
            <a:endParaRPr b="1" sz="2000">
              <a:solidFill>
                <a:srgbClr val="F26BB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BB5"/>
                </a:solidFill>
              </a:rPr>
              <a:t>Based on users’ ratings</a:t>
            </a:r>
            <a:endParaRPr sz="2000">
              <a:solidFill>
                <a:srgbClr val="F26BB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6BB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6BB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More ratings, more accurate.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18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26BB5"/>
                </a:solidFill>
              </a:rPr>
              <a:t>Sentimental analyzer</a:t>
            </a:r>
            <a:endParaRPr sz="2000">
              <a:solidFill>
                <a:srgbClr val="F26BB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BB5"/>
                </a:solidFill>
              </a:rPr>
              <a:t>for Users’ reviews</a:t>
            </a:r>
            <a:endParaRPr sz="2000">
              <a:solidFill>
                <a:srgbClr val="F26BB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BB5"/>
                </a:solidFill>
              </a:rPr>
              <a:t>To predict ratings</a:t>
            </a:r>
            <a:endParaRPr sz="2000">
              <a:solidFill>
                <a:srgbClr val="F26BB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6BB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decide to write,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must be so important!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many reviews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Without ratings.</a:t>
            </a:r>
            <a:endParaRPr sz="1600"/>
          </a:p>
        </p:txBody>
      </p:sp>
      <p:sp>
        <p:nvSpPr>
          <p:cNvPr id="81" name="Google Shape;81;p17"/>
          <p:cNvSpPr txBox="1"/>
          <p:nvPr/>
        </p:nvSpPr>
        <p:spPr>
          <a:xfrm>
            <a:off x="4371650" y="1118875"/>
            <a:ext cx="107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D0CDE3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endParaRPr b="1" sz="6000">
              <a:solidFill>
                <a:srgbClr val="D0CDE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4294967295" type="body"/>
          </p:nvPr>
        </p:nvSpPr>
        <p:spPr>
          <a:xfrm>
            <a:off x="4939500" y="1105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People are generous on ratings! D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3390" r="0" t="0"/>
          <a:stretch/>
        </p:blipFill>
        <p:spPr>
          <a:xfrm>
            <a:off x="4219575" y="978396"/>
            <a:ext cx="4346375" cy="31867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265500" y="2027550"/>
            <a:ext cx="3226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People do rate differently.</a:t>
            </a:r>
            <a:endParaRPr sz="2500"/>
          </a:p>
        </p:txBody>
      </p:sp>
      <p:sp>
        <p:nvSpPr>
          <p:cNvPr id="89" name="Google Shape;89;p18"/>
          <p:cNvSpPr txBox="1"/>
          <p:nvPr>
            <p:ph idx="2" type="subTitle"/>
          </p:nvPr>
        </p:nvSpPr>
        <p:spPr>
          <a:xfrm>
            <a:off x="4806750" y="4187275"/>
            <a:ext cx="3226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istribution of Userscore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300" y="571812"/>
            <a:ext cx="4798200" cy="34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265500" y="1710300"/>
            <a:ext cx="32265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people tend to </a:t>
            </a:r>
            <a:endParaRPr sz="2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give good score</a:t>
            </a:r>
            <a:endParaRPr sz="2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But comment more </a:t>
            </a:r>
            <a:endParaRPr sz="2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on lower score</a:t>
            </a:r>
            <a:endParaRPr sz="2500"/>
          </a:p>
        </p:txBody>
      </p:sp>
      <p:sp>
        <p:nvSpPr>
          <p:cNvPr id="96" name="Google Shape;96;p19"/>
          <p:cNvSpPr txBox="1"/>
          <p:nvPr>
            <p:ph idx="2" type="subTitle"/>
          </p:nvPr>
        </p:nvSpPr>
        <p:spPr>
          <a:xfrm>
            <a:off x="4806750" y="4187275"/>
            <a:ext cx="3712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Comment Length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user score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1178725" y="364325"/>
            <a:ext cx="6783000" cy="356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829" l="0" r="0" t="0"/>
          <a:stretch/>
        </p:blipFill>
        <p:spPr>
          <a:xfrm>
            <a:off x="1748750" y="490550"/>
            <a:ext cx="5646500" cy="333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Top words from metacritic topics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1748750" y="900125"/>
            <a:ext cx="587400" cy="2925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544475" y="901175"/>
            <a:ext cx="863400" cy="29232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78800" y="1221575"/>
            <a:ext cx="587400" cy="12858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00" y="0"/>
            <a:ext cx="9144000" cy="3964800"/>
          </a:xfrm>
          <a:prstGeom prst="rect">
            <a:avLst/>
          </a:prstGeom>
          <a:solidFill>
            <a:srgbClr val="D0CD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1" y="270025"/>
            <a:ext cx="3436775" cy="33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425" y="237625"/>
            <a:ext cx="3498734" cy="34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936025" y="36196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metacritics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6354575" y="36196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9500" y="3964775"/>
            <a:ext cx="5998800" cy="8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Topics from different sources can form clusters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entimental Analyzer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</a:t>
            </a:r>
            <a:r>
              <a:rPr lang="en"/>
              <a:t>MODELS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30% data (70569 reviews)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160~ vocabulary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</a:t>
            </a:r>
            <a:endParaRPr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495300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{8630D53B-86D2-4828-87E0-A195316CA60A}</a:tableStyleId>
              </a:tblPr>
              <a:tblGrid>
                <a:gridCol w="1683575"/>
                <a:gridCol w="1683575"/>
                <a:gridCol w="1683575"/>
                <a:gridCol w="16835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MSE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TRAINING TIME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random forest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4.52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1.52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24m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xgboost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4.57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1.59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14.6s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Tensorflow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4.35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1.49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26.1s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9" name="Google Shape;129;p23"/>
          <p:cNvCxnSpPr/>
          <p:nvPr/>
        </p:nvCxnSpPr>
        <p:spPr>
          <a:xfrm>
            <a:off x="311700" y="3411150"/>
            <a:ext cx="7179600" cy="10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