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4"/>
  </p:sldMasterIdLst>
  <p:notesMasterIdLst>
    <p:notesMasterId r:id="rId22"/>
  </p:notesMasterIdLst>
  <p:sldIdLst>
    <p:sldId id="269" r:id="rId5"/>
    <p:sldId id="256" r:id="rId6"/>
    <p:sldId id="257" r:id="rId7"/>
    <p:sldId id="267" r:id="rId8"/>
    <p:sldId id="286" r:id="rId9"/>
    <p:sldId id="272" r:id="rId10"/>
    <p:sldId id="268" r:id="rId11"/>
    <p:sldId id="276" r:id="rId12"/>
    <p:sldId id="274" r:id="rId13"/>
    <p:sldId id="271" r:id="rId14"/>
    <p:sldId id="280" r:id="rId15"/>
    <p:sldId id="281" r:id="rId16"/>
    <p:sldId id="282" r:id="rId17"/>
    <p:sldId id="283" r:id="rId18"/>
    <p:sldId id="284" r:id="rId19"/>
    <p:sldId id="260"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initials="S" lastIdx="1" clrIdx="0">
    <p:extLst>
      <p:ext uri="{19B8F6BF-5375-455C-9EA6-DF929625EA0E}">
        <p15:presenceInfo xmlns:p15="http://schemas.microsoft.com/office/powerpoint/2012/main" userId="Se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9" autoAdjust="0"/>
    <p:restoredTop sz="75644" autoAdjust="0"/>
  </p:normalViewPr>
  <p:slideViewPr>
    <p:cSldViewPr snapToGrid="0">
      <p:cViewPr varScale="1">
        <p:scale>
          <a:sx n="86" d="100"/>
          <a:sy n="86" d="100"/>
        </p:scale>
        <p:origin x="126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04T11:24:09.429"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A8CDF-805B-4979-844F-8675D925D6D4}" type="datetimeFigureOut">
              <a:rPr lang="en-US" smtClean="0"/>
              <a:t>11/4/2016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AD22B5-F918-435B-9F7F-6C83397F3FCD}" type="slidenum">
              <a:rPr lang="en-US" smtClean="0"/>
              <a:t>‹#›</a:t>
            </a:fld>
            <a:endParaRPr lang="en-US"/>
          </a:p>
        </p:txBody>
      </p:sp>
    </p:spTree>
    <p:extLst>
      <p:ext uri="{BB962C8B-B14F-4D97-AF65-F5344CB8AC3E}">
        <p14:creationId xmlns:p14="http://schemas.microsoft.com/office/powerpoint/2010/main" val="351935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AD22B5-F918-435B-9F7F-6C83397F3FCD}" type="slidenum">
              <a:rPr lang="en-US" smtClean="0"/>
              <a:t>5</a:t>
            </a:fld>
            <a:endParaRPr lang="en-US"/>
          </a:p>
        </p:txBody>
      </p:sp>
    </p:spTree>
    <p:extLst>
      <p:ext uri="{BB962C8B-B14F-4D97-AF65-F5344CB8AC3E}">
        <p14:creationId xmlns:p14="http://schemas.microsoft.com/office/powerpoint/2010/main" val="1746615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AD22B5-F918-435B-9F7F-6C83397F3FCD}" type="slidenum">
              <a:rPr lang="en-US" smtClean="0"/>
              <a:t>8</a:t>
            </a:fld>
            <a:endParaRPr lang="en-US"/>
          </a:p>
        </p:txBody>
      </p:sp>
    </p:spTree>
    <p:extLst>
      <p:ext uri="{BB962C8B-B14F-4D97-AF65-F5344CB8AC3E}">
        <p14:creationId xmlns:p14="http://schemas.microsoft.com/office/powerpoint/2010/main" val="3947979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AD22B5-F918-435B-9F7F-6C83397F3FCD}" type="slidenum">
              <a:rPr lang="en-US" smtClean="0"/>
              <a:t>9</a:t>
            </a:fld>
            <a:endParaRPr lang="en-US"/>
          </a:p>
        </p:txBody>
      </p:sp>
    </p:spTree>
    <p:extLst>
      <p:ext uri="{BB962C8B-B14F-4D97-AF65-F5344CB8AC3E}">
        <p14:creationId xmlns:p14="http://schemas.microsoft.com/office/powerpoint/2010/main" val="2019554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AD22B5-F918-435B-9F7F-6C83397F3FCD}" type="slidenum">
              <a:rPr lang="en-US" smtClean="0"/>
              <a:t>10</a:t>
            </a:fld>
            <a:endParaRPr lang="en-US"/>
          </a:p>
        </p:txBody>
      </p:sp>
    </p:spTree>
    <p:extLst>
      <p:ext uri="{BB962C8B-B14F-4D97-AF65-F5344CB8AC3E}">
        <p14:creationId xmlns:p14="http://schemas.microsoft.com/office/powerpoint/2010/main" val="2853818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AD22B5-F918-435B-9F7F-6C83397F3FCD}" type="slidenum">
              <a:rPr lang="en-US" smtClean="0"/>
              <a:t>11</a:t>
            </a:fld>
            <a:endParaRPr lang="en-US"/>
          </a:p>
        </p:txBody>
      </p:sp>
    </p:spTree>
    <p:extLst>
      <p:ext uri="{BB962C8B-B14F-4D97-AF65-F5344CB8AC3E}">
        <p14:creationId xmlns:p14="http://schemas.microsoft.com/office/powerpoint/2010/main" val="362448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229708132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407456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1888058645"/>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39472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360271647"/>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2341370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100901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341663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40598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420397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172754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AIS_Logo_KO.pn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969550" y="6160614"/>
            <a:ext cx="915096" cy="489485"/>
          </a:xfrm>
          <a:prstGeom prst="rect">
            <a:avLst/>
          </a:prstGeom>
        </p:spPr>
      </p:pic>
    </p:spTree>
    <p:extLst>
      <p:ext uri="{BB962C8B-B14F-4D97-AF65-F5344CB8AC3E}">
        <p14:creationId xmlns:p14="http://schemas.microsoft.com/office/powerpoint/2010/main" val="163318488"/>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IS_Logo_K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1510159"/>
            <a:ext cx="7162800" cy="3831382"/>
          </a:xfrm>
          <a:prstGeom prst="rect">
            <a:avLst/>
          </a:prstGeom>
        </p:spPr>
      </p:pic>
      <p:sp>
        <p:nvSpPr>
          <p:cNvPr id="5" name="Rectangle 4"/>
          <p:cNvSpPr/>
          <p:nvPr/>
        </p:nvSpPr>
        <p:spPr>
          <a:xfrm>
            <a:off x="10559567" y="5910431"/>
            <a:ext cx="1539937" cy="78005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903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521"/>
            <a:ext cx="10515600" cy="3080604"/>
          </a:xfrm>
        </p:spPr>
        <p:txBody>
          <a:bodyPr/>
          <a:lstStyle/>
          <a:p>
            <a:pPr algn="ctr"/>
            <a:r>
              <a:rPr lang="en-US" b="1" dirty="0"/>
              <a:t>CTF Challenges</a:t>
            </a:r>
            <a:br>
              <a:rPr lang="en-US" b="1" dirty="0"/>
            </a:br>
            <a:br>
              <a:rPr lang="en-US" b="1" dirty="0"/>
            </a:br>
            <a:r>
              <a:rPr lang="en-US" sz="6000" dirty="0"/>
              <a:t>Codename: </a:t>
            </a:r>
            <a:br>
              <a:rPr lang="en-US" sz="6000" dirty="0"/>
            </a:br>
            <a:r>
              <a:rPr lang="en-US" sz="6000" dirty="0"/>
              <a:t>#RustedBunions2.0</a:t>
            </a:r>
            <a:br>
              <a:rPr lang="en-US" sz="6000" dirty="0"/>
            </a:br>
            <a:br>
              <a:rPr lang="en-US" sz="3600" dirty="0"/>
            </a:br>
            <a:endParaRPr lang="en-US" sz="6000" dirty="0"/>
          </a:p>
        </p:txBody>
      </p:sp>
      <p:pic>
        <p:nvPicPr>
          <p:cNvPr id="3" name="Picture 7" descr="C:\Users\hartmanj\AppData\Local\Microsoft\Windows\Temporary Internet Files\Content.IE5\6ZEKUND0\Red_flag_waving.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2542" y="3557239"/>
            <a:ext cx="2553955" cy="27471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88561" y="4053631"/>
            <a:ext cx="3713356" cy="1754326"/>
          </a:xfrm>
          <a:prstGeom prst="rect">
            <a:avLst/>
          </a:prstGeom>
          <a:noFill/>
        </p:spPr>
        <p:txBody>
          <a:bodyPr wrap="square" rtlCol="0">
            <a:spAutoFit/>
          </a:bodyPr>
          <a:lstStyle/>
          <a:p>
            <a:r>
              <a:rPr lang="en-US" sz="2800" b="1" dirty="0"/>
              <a:t>Scoring</a:t>
            </a:r>
            <a:br>
              <a:rPr lang="en-US" sz="2800" b="1" dirty="0"/>
            </a:br>
            <a:r>
              <a:rPr lang="en-US" sz="2000" dirty="0"/>
              <a:t>Level 1 (Easy): 100 points</a:t>
            </a:r>
            <a:br>
              <a:rPr lang="en-US" sz="2000" dirty="0"/>
            </a:br>
            <a:r>
              <a:rPr lang="en-US" sz="2000" dirty="0"/>
              <a:t>Level 2 (Easy): 100 points</a:t>
            </a:r>
            <a:br>
              <a:rPr lang="en-US" sz="2000" dirty="0"/>
            </a:br>
            <a:r>
              <a:rPr lang="en-US" sz="2000" dirty="0"/>
              <a:t>Level 3 (Medium): 150 points</a:t>
            </a:r>
            <a:br>
              <a:rPr lang="en-US" sz="2000" dirty="0"/>
            </a:br>
            <a:r>
              <a:rPr lang="en-US" sz="2000" dirty="0"/>
              <a:t>Level 4 (Hard): 250 points</a:t>
            </a:r>
          </a:p>
        </p:txBody>
      </p:sp>
      <p:pic>
        <p:nvPicPr>
          <p:cNvPr id="5" name="Picture 2" descr="https://41.media.tumblr.com/8907fd473368389ade9ce6b758ae4f15/tumblr_inline_nnhzqqdiB01re968e_54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11" y="1163034"/>
            <a:ext cx="5447838" cy="44761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48525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163"/>
            <a:ext cx="10515600" cy="716542"/>
          </a:xfrm>
        </p:spPr>
        <p:txBody>
          <a:bodyPr/>
          <a:lstStyle/>
          <a:p>
            <a:pPr algn="ctr"/>
            <a:r>
              <a:rPr lang="en-US" b="1" dirty="0"/>
              <a:t>You need this to start.</a:t>
            </a:r>
            <a:br>
              <a:rPr lang="en-US" dirty="0"/>
            </a:br>
            <a:br>
              <a:rPr lang="en-US" dirty="0"/>
            </a:br>
            <a:endParaRPr lang="en-US" dirty="0"/>
          </a:p>
        </p:txBody>
      </p:sp>
      <p:sp>
        <p:nvSpPr>
          <p:cNvPr id="3" name="TextBox 2"/>
          <p:cNvSpPr txBox="1"/>
          <p:nvPr/>
        </p:nvSpPr>
        <p:spPr>
          <a:xfrm>
            <a:off x="334537" y="936703"/>
            <a:ext cx="11597268" cy="5386090"/>
          </a:xfrm>
          <a:prstGeom prst="rect">
            <a:avLst/>
          </a:prstGeom>
          <a:noFill/>
        </p:spPr>
        <p:txBody>
          <a:bodyPr wrap="square" rtlCol="0">
            <a:spAutoFit/>
          </a:bodyPr>
          <a:lstStyle/>
          <a:p>
            <a:r>
              <a:rPr lang="en-US" sz="2000" dirty="0">
                <a:solidFill>
                  <a:srgbClr val="00FF00"/>
                </a:solidFill>
                <a:latin typeface="BatangChe" panose="02030609000101010101" pitchFamily="49" charset="-127"/>
                <a:ea typeface="BatangChe" panose="02030609000101010101" pitchFamily="49" charset="-127"/>
              </a:rPr>
              <a:t>RDP runs on 3389</a:t>
            </a:r>
          </a:p>
          <a:p>
            <a:r>
              <a:rPr lang="en-US" sz="2000" dirty="0">
                <a:solidFill>
                  <a:srgbClr val="00FF00"/>
                </a:solidFill>
                <a:latin typeface="BatangChe" panose="02030609000101010101" pitchFamily="49" charset="-127"/>
                <a:ea typeface="BatangChe" panose="02030609000101010101" pitchFamily="49" charset="-127"/>
              </a:rPr>
              <a:t>Username: </a:t>
            </a:r>
            <a:r>
              <a:rPr lang="en-US" sz="2000" dirty="0" err="1">
                <a:solidFill>
                  <a:srgbClr val="00FF00"/>
                </a:solidFill>
                <a:latin typeface="BatangChe" panose="02030609000101010101" pitchFamily="49" charset="-127"/>
                <a:ea typeface="BatangChe" panose="02030609000101010101" pitchFamily="49" charset="-127"/>
              </a:rPr>
              <a:t>WhiteRabbit</a:t>
            </a:r>
            <a:endParaRPr lang="en-US" sz="2000" dirty="0">
              <a:solidFill>
                <a:srgbClr val="00FF00"/>
              </a:solidFill>
              <a:latin typeface="BatangChe" panose="02030609000101010101" pitchFamily="49" charset="-127"/>
              <a:ea typeface="BatangChe" panose="02030609000101010101" pitchFamily="49" charset="-127"/>
            </a:endParaRPr>
          </a:p>
          <a:p>
            <a:r>
              <a:rPr lang="en-US" sz="2000" dirty="0">
                <a:solidFill>
                  <a:srgbClr val="00FF00"/>
                </a:solidFill>
                <a:latin typeface="BatangChe" panose="02030609000101010101" pitchFamily="49" charset="-127"/>
                <a:ea typeface="BatangChe" panose="02030609000101010101" pitchFamily="49" charset="-127"/>
              </a:rPr>
              <a:t>Password: </a:t>
            </a:r>
            <a:r>
              <a:rPr lang="en-US" sz="2000" dirty="0" err="1">
                <a:solidFill>
                  <a:srgbClr val="00FF00"/>
                </a:solidFill>
                <a:latin typeface="BatangChe" panose="02030609000101010101" pitchFamily="49" charset="-127"/>
                <a:ea typeface="BatangChe" panose="02030609000101010101" pitchFamily="49" charset="-127"/>
              </a:rPr>
              <a:t>followme</a:t>
            </a:r>
            <a:endParaRPr lang="en-US" sz="2000" dirty="0">
              <a:solidFill>
                <a:srgbClr val="00FF00"/>
              </a:solidFill>
              <a:latin typeface="BatangChe" panose="02030609000101010101" pitchFamily="49" charset="-127"/>
              <a:ea typeface="BatangChe" panose="02030609000101010101" pitchFamily="49" charset="-127"/>
            </a:endParaRPr>
          </a:p>
          <a:p>
            <a:r>
              <a:rPr lang="en-US" sz="2000" dirty="0">
                <a:solidFill>
                  <a:srgbClr val="00FF00"/>
                </a:solidFill>
                <a:latin typeface="BatangChe" panose="02030609000101010101" pitchFamily="49" charset="-127"/>
                <a:ea typeface="BatangChe" panose="02030609000101010101" pitchFamily="49" charset="-127"/>
              </a:rPr>
              <a:t>Host range 172.18.30.0 - 172.18.30.255</a:t>
            </a:r>
          </a:p>
          <a:p>
            <a:endParaRPr lang="en-US" sz="2000" dirty="0">
              <a:solidFill>
                <a:srgbClr val="00FF00"/>
              </a:solidFill>
              <a:latin typeface="BatangChe" panose="02030609000101010101" pitchFamily="49" charset="-127"/>
              <a:ea typeface="BatangChe" panose="02030609000101010101" pitchFamily="49" charset="-127"/>
            </a:endParaRPr>
          </a:p>
          <a:p>
            <a:pPr marL="457200" indent="-457200">
              <a:buFont typeface="+mj-lt"/>
              <a:buAutoNum type="arabicPeriod"/>
            </a:pPr>
            <a:r>
              <a:rPr lang="en-US" sz="2000" dirty="0">
                <a:solidFill>
                  <a:srgbClr val="00FF00"/>
                </a:solidFill>
                <a:latin typeface="BatangChe" panose="02030609000101010101" pitchFamily="49" charset="-127"/>
                <a:ea typeface="BatangChe" panose="02030609000101010101" pitchFamily="49" charset="-127"/>
              </a:rPr>
              <a:t>Scan range with </a:t>
            </a:r>
            <a:r>
              <a:rPr lang="en-US" sz="2000" dirty="0" err="1">
                <a:solidFill>
                  <a:srgbClr val="00FF00"/>
                </a:solidFill>
                <a:latin typeface="BatangChe" panose="02030609000101010101" pitchFamily="49" charset="-127"/>
                <a:ea typeface="BatangChe" panose="02030609000101010101" pitchFamily="49" charset="-127"/>
              </a:rPr>
              <a:t>nmap</a:t>
            </a:r>
            <a:r>
              <a:rPr lang="en-US" sz="2000" dirty="0">
                <a:solidFill>
                  <a:srgbClr val="00FF00"/>
                </a:solidFill>
                <a:latin typeface="BatangChe" panose="02030609000101010101" pitchFamily="49" charset="-127"/>
                <a:ea typeface="BatangChe" panose="02030609000101010101" pitchFamily="49" charset="-127"/>
              </a:rPr>
              <a:t>. Find hosts with 3389. Try “</a:t>
            </a:r>
            <a:r>
              <a:rPr lang="en-US" sz="2000" dirty="0" err="1">
                <a:solidFill>
                  <a:srgbClr val="00FF00"/>
                </a:solidFill>
                <a:latin typeface="BatangChe" panose="02030609000101010101" pitchFamily="49" charset="-127"/>
                <a:ea typeface="BatangChe" panose="02030609000101010101" pitchFamily="49" charset="-127"/>
              </a:rPr>
              <a:t>rdesktop</a:t>
            </a:r>
            <a:r>
              <a:rPr lang="en-US" sz="2000" dirty="0">
                <a:solidFill>
                  <a:srgbClr val="00FF00"/>
                </a:solidFill>
                <a:latin typeface="BatangChe" panose="02030609000101010101" pitchFamily="49" charset="-127"/>
                <a:ea typeface="BatangChe" panose="02030609000101010101" pitchFamily="49" charset="-127"/>
              </a:rPr>
              <a:t>”</a:t>
            </a:r>
          </a:p>
          <a:p>
            <a:pPr marL="457200" indent="-457200">
              <a:buFont typeface="+mj-lt"/>
              <a:buAutoNum type="arabicPeriod"/>
            </a:pPr>
            <a:r>
              <a:rPr lang="en-US" sz="2000" dirty="0">
                <a:solidFill>
                  <a:srgbClr val="00FF00"/>
                </a:solidFill>
                <a:latin typeface="BatangChe" panose="02030609000101010101" pitchFamily="49" charset="-127"/>
                <a:ea typeface="BatangChe" panose="02030609000101010101" pitchFamily="49" charset="-127"/>
              </a:rPr>
              <a:t>The host that accepts that username and password is stage 1. You should find hints as txt files that lead to the remaining 3 stages (4 total).</a:t>
            </a:r>
          </a:p>
          <a:p>
            <a:pPr marL="457200" indent="-457200">
              <a:buFont typeface="+mj-lt"/>
              <a:buAutoNum type="arabicPeriod"/>
            </a:pPr>
            <a:r>
              <a:rPr lang="en-US" sz="2000" dirty="0">
                <a:solidFill>
                  <a:srgbClr val="00FF00"/>
                </a:solidFill>
                <a:latin typeface="BatangChe" panose="02030609000101010101" pitchFamily="49" charset="-127"/>
                <a:ea typeface="BatangChe" panose="02030609000101010101" pitchFamily="49" charset="-127"/>
              </a:rPr>
              <a:t>It’s easiest to go in order, but you do not have to. </a:t>
            </a:r>
          </a:p>
          <a:p>
            <a:pPr marL="457200" indent="-457200">
              <a:buFont typeface="+mj-lt"/>
              <a:buAutoNum type="arabicPeriod"/>
            </a:pPr>
            <a:r>
              <a:rPr lang="en-US" sz="2000" dirty="0">
                <a:solidFill>
                  <a:srgbClr val="00FF00"/>
                </a:solidFill>
                <a:latin typeface="BatangChe" panose="02030609000101010101" pitchFamily="49" charset="-127"/>
                <a:ea typeface="BatangChe" panose="02030609000101010101" pitchFamily="49" charset="-127"/>
              </a:rPr>
              <a:t>Flags for the first 2 are “</a:t>
            </a:r>
            <a:r>
              <a:rPr lang="en-US" sz="2000" dirty="0" err="1">
                <a:solidFill>
                  <a:srgbClr val="00FF00"/>
                </a:solidFill>
                <a:latin typeface="BatangChe" panose="02030609000101010101" pitchFamily="49" charset="-127"/>
                <a:ea typeface="BatangChe" panose="02030609000101010101" pitchFamily="49" charset="-127"/>
              </a:rPr>
              <a:t>username:password</a:t>
            </a:r>
            <a:r>
              <a:rPr lang="en-US" sz="2000" dirty="0">
                <a:solidFill>
                  <a:srgbClr val="00FF00"/>
                </a:solidFill>
                <a:latin typeface="BatangChe" panose="02030609000101010101" pitchFamily="49" charset="-127"/>
                <a:ea typeface="BatangChe" panose="02030609000101010101" pitchFamily="49" charset="-127"/>
              </a:rPr>
              <a:t>” (usernames must be lowercase). The username and password above are not the first flag. Sorry </a:t>
            </a:r>
            <a:r>
              <a:rPr lang="en-US" sz="2000" dirty="0">
                <a:solidFill>
                  <a:srgbClr val="00FF00"/>
                </a:solidFill>
                <a:latin typeface="BatangChe" panose="02030609000101010101" pitchFamily="49" charset="-127"/>
                <a:ea typeface="BatangChe" panose="02030609000101010101" pitchFamily="49" charset="-127"/>
                <a:sym typeface="Wingdings" panose="05000000000000000000" pitchFamily="2" charset="2"/>
              </a:rPr>
              <a:t></a:t>
            </a:r>
            <a:endParaRPr lang="en-US" sz="2000" dirty="0">
              <a:solidFill>
                <a:srgbClr val="00FF00"/>
              </a:solidFill>
              <a:latin typeface="BatangChe" panose="02030609000101010101" pitchFamily="49" charset="-127"/>
              <a:ea typeface="BatangChe" panose="02030609000101010101" pitchFamily="49" charset="-127"/>
            </a:endParaRPr>
          </a:p>
          <a:p>
            <a:pPr algn="ctr"/>
            <a:endParaRPr lang="en-US" sz="2400" dirty="0"/>
          </a:p>
          <a:p>
            <a:pPr algn="ctr"/>
            <a:r>
              <a:rPr lang="en-US" sz="2400" dirty="0"/>
              <a:t>There will be INCONSISTENCIES in the machines in this range</a:t>
            </a:r>
          </a:p>
          <a:p>
            <a:pPr algn="ctr">
              <a:lnSpc>
                <a:spcPct val="50000"/>
              </a:lnSpc>
            </a:pPr>
            <a:endParaRPr lang="en-US" sz="2400" dirty="0"/>
          </a:p>
          <a:p>
            <a:pPr algn="ctr"/>
            <a:r>
              <a:rPr lang="en-US" sz="2400" dirty="0"/>
              <a:t>The actions you take may trigger changes in the system that may reveal the flag</a:t>
            </a:r>
            <a:endParaRPr lang="en-US" sz="2000" dirty="0">
              <a:solidFill>
                <a:srgbClr val="00FF00"/>
              </a:solidFill>
            </a:endParaRPr>
          </a:p>
          <a:p>
            <a:endParaRPr lang="en-US" sz="2000" dirty="0">
              <a:solidFill>
                <a:srgbClr val="00FF00"/>
              </a:solidFill>
              <a:latin typeface="BatangChe" panose="02030609000101010101" pitchFamily="49" charset="-127"/>
              <a:ea typeface="BatangChe" panose="02030609000101010101" pitchFamily="49" charset="-127"/>
            </a:endParaRPr>
          </a:p>
        </p:txBody>
      </p:sp>
    </p:spTree>
    <p:extLst>
      <p:ext uri="{BB962C8B-B14F-4D97-AF65-F5344CB8AC3E}">
        <p14:creationId xmlns:p14="http://schemas.microsoft.com/office/powerpoint/2010/main" val="1583911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534" y="1050566"/>
            <a:ext cx="8085221" cy="4154984"/>
          </a:xfrm>
          <a:prstGeom prst="rect">
            <a:avLst/>
          </a:prstGeom>
          <a:noFill/>
        </p:spPr>
        <p:txBody>
          <a:bodyPr wrap="square" rtlCol="0">
            <a:spAutoFit/>
          </a:bodyPr>
          <a:lstStyle/>
          <a:p>
            <a:r>
              <a:rPr lang="en-US" sz="2400" dirty="0">
                <a:solidFill>
                  <a:srgbClr val="00FF00"/>
                </a:solidFill>
                <a:latin typeface="BatangChe" panose="02030609000101010101" pitchFamily="49" charset="-127"/>
                <a:ea typeface="BatangChe" panose="02030609000101010101" pitchFamily="49" charset="-127"/>
              </a:rPr>
              <a:t>Level 1 (&lt;</a:t>
            </a:r>
            <a:r>
              <a:rPr lang="en-US" sz="2400" dirty="0" err="1">
                <a:solidFill>
                  <a:srgbClr val="00FF00"/>
                </a:solidFill>
                <a:latin typeface="BatangChe" panose="02030609000101010101" pitchFamily="49" charset="-127"/>
                <a:ea typeface="BatangChe" panose="02030609000101010101" pitchFamily="49" charset="-127"/>
              </a:rPr>
              <a:t>someIP</a:t>
            </a:r>
            <a:r>
              <a:rPr lang="en-US" sz="2400" dirty="0">
                <a:solidFill>
                  <a:srgbClr val="00FF00"/>
                </a:solidFill>
                <a:latin typeface="BatangChe" panose="02030609000101010101" pitchFamily="49" charset="-127"/>
                <a:ea typeface="BatangChe" panose="02030609000101010101" pitchFamily="49" charset="-127"/>
              </a:rPr>
              <a:t>&gt;:3389)</a:t>
            </a: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Follow the </a:t>
            </a:r>
            <a:r>
              <a:rPr lang="en-US" sz="2400" dirty="0" err="1">
                <a:solidFill>
                  <a:srgbClr val="00FF00"/>
                </a:solidFill>
                <a:latin typeface="BatangChe" panose="02030609000101010101" pitchFamily="49" charset="-127"/>
                <a:ea typeface="BatangChe" panose="02030609000101010101" pitchFamily="49" charset="-127"/>
              </a:rPr>
              <a:t>WhiteRabbit</a:t>
            </a:r>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The Note will show the way</a:t>
            </a:r>
          </a:p>
          <a:p>
            <a:r>
              <a:rPr lang="en-US" sz="2400" dirty="0">
                <a:solidFill>
                  <a:srgbClr val="00FF00"/>
                </a:solidFill>
                <a:latin typeface="BatangChe" panose="02030609000101010101" pitchFamily="49" charset="-127"/>
                <a:ea typeface="BatangChe" panose="02030609000101010101" pitchFamily="49" charset="-127"/>
              </a:rPr>
              <a:t>Or else to find my message take</a:t>
            </a:r>
          </a:p>
          <a:p>
            <a:r>
              <a:rPr lang="en-US" sz="2400" dirty="0">
                <a:solidFill>
                  <a:srgbClr val="00FF00"/>
                </a:solidFill>
                <a:latin typeface="BatangChe" panose="02030609000101010101" pitchFamily="49" charset="-127"/>
                <a:ea typeface="BatangChe" panose="02030609000101010101" pitchFamily="49" charset="-127"/>
              </a:rPr>
              <a:t>Until your dying day</a:t>
            </a:r>
          </a:p>
          <a:p>
            <a:endParaRPr lang="en-US" sz="2400" dirty="0">
              <a:solidFill>
                <a:srgbClr val="00FF00"/>
              </a:solidFill>
              <a:latin typeface="BatangChe" panose="02030609000101010101" pitchFamily="49" charset="-127"/>
              <a:ea typeface="BatangChe" panose="02030609000101010101" pitchFamily="49" charset="-127"/>
            </a:endParaRP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Poem to English translation:</a:t>
            </a: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There’s a note on the desktop. You need it.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9755" y="937239"/>
            <a:ext cx="2783699" cy="4637642"/>
          </a:xfrm>
          <a:prstGeom prst="rect">
            <a:avLst/>
          </a:prstGeom>
        </p:spPr>
      </p:pic>
    </p:spTree>
    <p:extLst>
      <p:ext uri="{BB962C8B-B14F-4D97-AF65-F5344CB8AC3E}">
        <p14:creationId xmlns:p14="http://schemas.microsoft.com/office/powerpoint/2010/main" val="258089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0651" y="961354"/>
            <a:ext cx="8085221" cy="4524315"/>
          </a:xfrm>
          <a:prstGeom prst="rect">
            <a:avLst/>
          </a:prstGeom>
          <a:noFill/>
        </p:spPr>
        <p:txBody>
          <a:bodyPr wrap="square" rtlCol="0">
            <a:spAutoFit/>
          </a:bodyPr>
          <a:lstStyle/>
          <a:p>
            <a:r>
              <a:rPr lang="en-US" sz="2400" dirty="0">
                <a:solidFill>
                  <a:srgbClr val="00FF00"/>
                </a:solidFill>
                <a:latin typeface="BatangChe" panose="02030609000101010101" pitchFamily="49" charset="-127"/>
                <a:ea typeface="BatangChe" panose="02030609000101010101" pitchFamily="49" charset="-127"/>
              </a:rPr>
              <a:t>Level 2 (&lt;</a:t>
            </a:r>
            <a:r>
              <a:rPr lang="en-US" sz="2400" dirty="0" err="1">
                <a:solidFill>
                  <a:srgbClr val="00FF00"/>
                </a:solidFill>
                <a:latin typeface="BatangChe" panose="02030609000101010101" pitchFamily="49" charset="-127"/>
                <a:ea typeface="BatangChe" panose="02030609000101010101" pitchFamily="49" charset="-127"/>
              </a:rPr>
              <a:t>someIP</a:t>
            </a:r>
            <a:r>
              <a:rPr lang="en-US" sz="2400" dirty="0">
                <a:solidFill>
                  <a:srgbClr val="00FF00"/>
                </a:solidFill>
                <a:latin typeface="BatangChe" panose="02030609000101010101" pitchFamily="49" charset="-127"/>
                <a:ea typeface="BatangChe" panose="02030609000101010101" pitchFamily="49" charset="-127"/>
              </a:rPr>
              <a:t>&gt;:3389)</a:t>
            </a: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Walt’s a worried fellow</a:t>
            </a:r>
          </a:p>
          <a:p>
            <a:r>
              <a:rPr lang="en-US" sz="2400" dirty="0">
                <a:solidFill>
                  <a:srgbClr val="00FF00"/>
                </a:solidFill>
                <a:latin typeface="BatangChe" panose="02030609000101010101" pitchFamily="49" charset="-127"/>
                <a:ea typeface="BatangChe" panose="02030609000101010101" pitchFamily="49" charset="-127"/>
              </a:rPr>
              <a:t>Just see his urgent note</a:t>
            </a:r>
          </a:p>
          <a:p>
            <a:r>
              <a:rPr lang="en-US" sz="2400" dirty="0">
                <a:solidFill>
                  <a:srgbClr val="00FF00"/>
                </a:solidFill>
                <a:latin typeface="BatangChe" panose="02030609000101010101" pitchFamily="49" charset="-127"/>
                <a:ea typeface="BatangChe" panose="02030609000101010101" pitchFamily="49" charset="-127"/>
              </a:rPr>
              <a:t>Help him out, then you will find</a:t>
            </a:r>
          </a:p>
          <a:p>
            <a:r>
              <a:rPr lang="en-US" sz="2400" dirty="0">
                <a:solidFill>
                  <a:srgbClr val="00FF00"/>
                </a:solidFill>
                <a:latin typeface="BatangChe" panose="02030609000101010101" pitchFamily="49" charset="-127"/>
                <a:ea typeface="BatangChe" panose="02030609000101010101" pitchFamily="49" charset="-127"/>
              </a:rPr>
              <a:t>The message that I wrote</a:t>
            </a:r>
          </a:p>
          <a:p>
            <a:endParaRPr lang="en-US" sz="2400" dirty="0">
              <a:solidFill>
                <a:srgbClr val="00FF00"/>
              </a:solidFill>
              <a:latin typeface="BatangChe" panose="02030609000101010101" pitchFamily="49" charset="-127"/>
              <a:ea typeface="BatangChe" panose="02030609000101010101" pitchFamily="49" charset="-127"/>
            </a:endParaRP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Poem to English translation:</a:t>
            </a: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There’s a note on the desktop. You need it.</a:t>
            </a:r>
          </a:p>
          <a:p>
            <a:endParaRPr lang="en-US" sz="2400" dirty="0">
              <a:solidFill>
                <a:srgbClr val="00FF00"/>
              </a:solidFill>
              <a:latin typeface="BatangChe" panose="02030609000101010101" pitchFamily="49" charset="-127"/>
              <a:ea typeface="BatangChe" panose="02030609000101010101" pitchFamily="49" charset="-127"/>
            </a:endParaRPr>
          </a:p>
        </p:txBody>
      </p:sp>
      <p:pic>
        <p:nvPicPr>
          <p:cNvPr id="4098" name="Picture 2" descr="C:\Users\hartmanj\AppData\Local\Microsoft\Windows\Temporary Internet Files\Content.IE5\6ZEKUND0\worry-fac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2842" y="961354"/>
            <a:ext cx="3045878" cy="31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293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2231" y="805621"/>
            <a:ext cx="8085221" cy="4524315"/>
          </a:xfrm>
          <a:prstGeom prst="rect">
            <a:avLst/>
          </a:prstGeom>
          <a:noFill/>
        </p:spPr>
        <p:txBody>
          <a:bodyPr wrap="square" rtlCol="0">
            <a:spAutoFit/>
          </a:bodyPr>
          <a:lstStyle/>
          <a:p>
            <a:r>
              <a:rPr lang="en-US" sz="2400" dirty="0">
                <a:solidFill>
                  <a:srgbClr val="00FF00"/>
                </a:solidFill>
                <a:latin typeface="BatangChe" panose="02030609000101010101" pitchFamily="49" charset="-127"/>
                <a:ea typeface="BatangChe" panose="02030609000101010101" pitchFamily="49" charset="-127"/>
              </a:rPr>
              <a:t>Level 3 (&lt;</a:t>
            </a:r>
            <a:r>
              <a:rPr lang="en-US" sz="2400" dirty="0" err="1">
                <a:solidFill>
                  <a:srgbClr val="00FF00"/>
                </a:solidFill>
                <a:latin typeface="BatangChe" panose="02030609000101010101" pitchFamily="49" charset="-127"/>
                <a:ea typeface="BatangChe" panose="02030609000101010101" pitchFamily="49" charset="-127"/>
              </a:rPr>
              <a:t>someIP</a:t>
            </a:r>
            <a:r>
              <a:rPr lang="en-US" sz="2400" dirty="0">
                <a:solidFill>
                  <a:srgbClr val="00FF00"/>
                </a:solidFill>
                <a:latin typeface="BatangChe" panose="02030609000101010101" pitchFamily="49" charset="-127"/>
                <a:ea typeface="BatangChe" panose="02030609000101010101" pitchFamily="49" charset="-127"/>
              </a:rPr>
              <a:t>&gt;:3389)</a:t>
            </a: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The stage is set</a:t>
            </a:r>
          </a:p>
          <a:p>
            <a:r>
              <a:rPr lang="en-US" sz="2400" dirty="0">
                <a:solidFill>
                  <a:srgbClr val="00FF00"/>
                </a:solidFill>
                <a:latin typeface="BatangChe" panose="02030609000101010101" pitchFamily="49" charset="-127"/>
                <a:ea typeface="BatangChe" panose="02030609000101010101" pitchFamily="49" charset="-127"/>
              </a:rPr>
              <a:t>The groundwork laid</a:t>
            </a:r>
          </a:p>
          <a:p>
            <a:r>
              <a:rPr lang="en-US" sz="2400" dirty="0">
                <a:solidFill>
                  <a:srgbClr val="00FF00"/>
                </a:solidFill>
                <a:latin typeface="BatangChe" panose="02030609000101010101" pitchFamily="49" charset="-127"/>
                <a:ea typeface="BatangChe" panose="02030609000101010101" pitchFamily="49" charset="-127"/>
              </a:rPr>
              <a:t>And soon will be the day</a:t>
            </a:r>
          </a:p>
          <a:p>
            <a:r>
              <a:rPr lang="en-US" sz="2400" dirty="0">
                <a:solidFill>
                  <a:srgbClr val="00FF00"/>
                </a:solidFill>
                <a:latin typeface="BatangChe" panose="02030609000101010101" pitchFamily="49" charset="-127"/>
                <a:ea typeface="BatangChe" panose="02030609000101010101" pitchFamily="49" charset="-127"/>
              </a:rPr>
              <a:t>Read the file to go on</a:t>
            </a:r>
          </a:p>
          <a:p>
            <a:r>
              <a:rPr lang="en-US" sz="2400" dirty="0">
                <a:solidFill>
                  <a:srgbClr val="00FF00"/>
                </a:solidFill>
                <a:latin typeface="BatangChe" panose="02030609000101010101" pitchFamily="49" charset="-127"/>
                <a:ea typeface="BatangChe" panose="02030609000101010101" pitchFamily="49" charset="-127"/>
              </a:rPr>
              <a:t>The gatekeeper shows the way</a:t>
            </a: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Poem to English translation:</a:t>
            </a: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There’s a note on the desktop. You need it.</a:t>
            </a:r>
          </a:p>
          <a:p>
            <a:endParaRPr lang="en-US" sz="2400" dirty="0">
              <a:solidFill>
                <a:srgbClr val="00FF00"/>
              </a:solidFill>
              <a:latin typeface="BatangChe" panose="02030609000101010101" pitchFamily="49" charset="-127"/>
              <a:ea typeface="BatangChe" panose="02030609000101010101" pitchFamily="49" charset="-127"/>
            </a:endParaRPr>
          </a:p>
        </p:txBody>
      </p:sp>
      <p:pic>
        <p:nvPicPr>
          <p:cNvPr id="5122" name="Picture 2" descr="C:\Users\hartmanj\AppData\Local\Microsoft\Windows\Temporary Internet Files\Content.IE5\ZHJIFW8S\page0_blog_entry108_summary-man-standing-at-the-entranc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964" y="1273560"/>
            <a:ext cx="4226904" cy="3043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74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5324" y="660271"/>
            <a:ext cx="8085221" cy="4154984"/>
          </a:xfrm>
          <a:prstGeom prst="rect">
            <a:avLst/>
          </a:prstGeom>
          <a:noFill/>
        </p:spPr>
        <p:txBody>
          <a:bodyPr wrap="square" rtlCol="0">
            <a:spAutoFit/>
          </a:bodyPr>
          <a:lstStyle/>
          <a:p>
            <a:r>
              <a:rPr lang="en-US" sz="2400" dirty="0">
                <a:solidFill>
                  <a:srgbClr val="00FF00"/>
                </a:solidFill>
                <a:latin typeface="BatangChe" panose="02030609000101010101" pitchFamily="49" charset="-127"/>
                <a:ea typeface="BatangChe" panose="02030609000101010101" pitchFamily="49" charset="-127"/>
              </a:rPr>
              <a:t>Level 4 (&lt;</a:t>
            </a:r>
            <a:r>
              <a:rPr lang="en-US" sz="2400" dirty="0" err="1">
                <a:solidFill>
                  <a:srgbClr val="00FF00"/>
                </a:solidFill>
                <a:latin typeface="BatangChe" panose="02030609000101010101" pitchFamily="49" charset="-127"/>
                <a:ea typeface="BatangChe" panose="02030609000101010101" pitchFamily="49" charset="-127"/>
              </a:rPr>
              <a:t>remoteIP</a:t>
            </a:r>
            <a:r>
              <a:rPr lang="en-US" sz="2400" dirty="0">
                <a:solidFill>
                  <a:srgbClr val="00FF00"/>
                </a:solidFill>
                <a:latin typeface="BatangChe" panose="02030609000101010101" pitchFamily="49" charset="-127"/>
                <a:ea typeface="BatangChe" panose="02030609000101010101" pitchFamily="49" charset="-127"/>
              </a:rPr>
              <a:t>&gt;:1138)</a:t>
            </a: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Bypass their restrictions</a:t>
            </a:r>
          </a:p>
          <a:p>
            <a:r>
              <a:rPr lang="en-US" sz="2400" dirty="0">
                <a:solidFill>
                  <a:srgbClr val="00FF00"/>
                </a:solidFill>
                <a:latin typeface="BatangChe" panose="02030609000101010101" pitchFamily="49" charset="-127"/>
                <a:ea typeface="BatangChe" panose="02030609000101010101" pitchFamily="49" charset="-127"/>
              </a:rPr>
              <a:t>They didn’t think this through</a:t>
            </a:r>
          </a:p>
          <a:p>
            <a:r>
              <a:rPr lang="en-US" sz="2400" dirty="0">
                <a:solidFill>
                  <a:srgbClr val="00FF00"/>
                </a:solidFill>
                <a:latin typeface="BatangChe" panose="02030609000101010101" pitchFamily="49" charset="-127"/>
                <a:ea typeface="BatangChe" panose="02030609000101010101" pitchFamily="49" charset="-127"/>
              </a:rPr>
              <a:t>Beware of certain things you see</a:t>
            </a:r>
          </a:p>
          <a:p>
            <a:r>
              <a:rPr lang="en-US" sz="2400" dirty="0">
                <a:solidFill>
                  <a:srgbClr val="00FF00"/>
                </a:solidFill>
                <a:latin typeface="BatangChe" panose="02030609000101010101" pitchFamily="49" charset="-127"/>
                <a:ea typeface="BatangChe" panose="02030609000101010101" pitchFamily="49" charset="-127"/>
              </a:rPr>
              <a:t>The rest is up to you</a:t>
            </a:r>
          </a:p>
          <a:p>
            <a:endParaRPr lang="en-US" sz="2400" dirty="0">
              <a:solidFill>
                <a:srgbClr val="00FF00"/>
              </a:solidFill>
              <a:latin typeface="BatangChe" panose="02030609000101010101" pitchFamily="49" charset="-127"/>
              <a:ea typeface="BatangChe" panose="02030609000101010101" pitchFamily="49" charset="-127"/>
            </a:endParaRP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Poem to English translation:</a:t>
            </a: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There’s weird stuff going on. Just DO IT!</a:t>
            </a:r>
          </a:p>
        </p:txBody>
      </p:sp>
      <p:pic>
        <p:nvPicPr>
          <p:cNvPr id="6147" name="Picture 3" descr="C:\Users\hartmanj\AppData\Local\Microsoft\Windows\Temporary Internet Files\Content.IE5\6ZEKUND0\uncle_sam[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0545" y="1003419"/>
            <a:ext cx="3074987" cy="3468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458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Closing</a:t>
            </a:r>
          </a:p>
        </p:txBody>
      </p:sp>
      <p:sp>
        <p:nvSpPr>
          <p:cNvPr id="3" name="Content Placeholder 2"/>
          <p:cNvSpPr>
            <a:spLocks noGrp="1"/>
          </p:cNvSpPr>
          <p:nvPr>
            <p:ph idx="1"/>
          </p:nvPr>
        </p:nvSpPr>
        <p:spPr>
          <a:xfrm>
            <a:off x="838200" y="1222661"/>
            <a:ext cx="10515600" cy="5278499"/>
          </a:xfrm>
        </p:spPr>
        <p:txBody>
          <a:bodyPr/>
          <a:lstStyle/>
          <a:p>
            <a:pPr marL="0" indent="0" algn="ctr">
              <a:buNone/>
            </a:pPr>
            <a:endParaRPr lang="en-US" sz="3600" dirty="0"/>
          </a:p>
          <a:p>
            <a:pPr marL="0" indent="0" algn="ctr">
              <a:buNone/>
            </a:pPr>
            <a:r>
              <a:rPr lang="en-US" sz="3600" dirty="0"/>
              <a:t>The challenges are more about critical thinking, problem solving, and analytical skills than using crazy tools. </a:t>
            </a:r>
          </a:p>
          <a:p>
            <a:pPr marL="0" indent="0" algn="ctr">
              <a:buNone/>
            </a:pPr>
            <a:endParaRPr lang="en-US" sz="3600" dirty="0"/>
          </a:p>
          <a:p>
            <a:pPr marL="0" indent="0" algn="ctr">
              <a:buNone/>
            </a:pPr>
            <a:r>
              <a:rPr lang="en-US" sz="3600" dirty="0"/>
              <a:t>The basics will work. </a:t>
            </a:r>
          </a:p>
          <a:p>
            <a:pPr marL="0" indent="0" algn="ctr">
              <a:buNone/>
            </a:pPr>
            <a:r>
              <a:rPr lang="en-US" sz="3600" dirty="0" err="1"/>
              <a:t>rdesktop</a:t>
            </a:r>
            <a:r>
              <a:rPr lang="en-US" sz="3600" dirty="0"/>
              <a:t>, </a:t>
            </a:r>
            <a:r>
              <a:rPr lang="en-US" sz="3600" dirty="0" err="1"/>
              <a:t>nc</a:t>
            </a:r>
            <a:r>
              <a:rPr lang="en-US" sz="3600" dirty="0"/>
              <a:t> (</a:t>
            </a:r>
            <a:r>
              <a:rPr lang="en-US" sz="3600" dirty="0" err="1"/>
              <a:t>netcat</a:t>
            </a:r>
            <a:r>
              <a:rPr lang="en-US" sz="3600" dirty="0"/>
              <a:t>), </a:t>
            </a:r>
            <a:r>
              <a:rPr lang="en-US" sz="3600" dirty="0" err="1"/>
              <a:t>nmap</a:t>
            </a:r>
            <a:r>
              <a:rPr lang="en-US" sz="3600" dirty="0"/>
              <a:t>, Your brain</a:t>
            </a:r>
          </a:p>
          <a:p>
            <a:pPr marL="0" indent="0">
              <a:buNone/>
            </a:pPr>
            <a:endParaRPr lang="en-US" sz="1100" dirty="0"/>
          </a:p>
          <a:p>
            <a:pPr marL="0" indent="0">
              <a:buNone/>
            </a:pPr>
            <a:endParaRPr lang="en-US" sz="1100" dirty="0">
              <a:solidFill>
                <a:srgbClr val="00FF00"/>
              </a:solidFill>
            </a:endParaRPr>
          </a:p>
          <a:p>
            <a:pPr marL="0" indent="0">
              <a:buNone/>
            </a:pPr>
            <a:r>
              <a:rPr lang="en-US" sz="900" dirty="0">
                <a:solidFill>
                  <a:srgbClr val="00FF00"/>
                </a:solidFill>
              </a:rPr>
              <a:t>Start with this:</a:t>
            </a:r>
          </a:p>
          <a:p>
            <a:pPr marL="0" indent="0">
              <a:buNone/>
            </a:pPr>
            <a:r>
              <a:rPr lang="en-US" sz="900" dirty="0" err="1">
                <a:solidFill>
                  <a:srgbClr val="00FF00"/>
                </a:solidFill>
              </a:rPr>
              <a:t>nmap</a:t>
            </a:r>
            <a:r>
              <a:rPr lang="en-US" sz="900" dirty="0">
                <a:solidFill>
                  <a:srgbClr val="00FF00"/>
                </a:solidFill>
              </a:rPr>
              <a:t> -</a:t>
            </a:r>
            <a:r>
              <a:rPr lang="en-US" sz="900" dirty="0" err="1">
                <a:solidFill>
                  <a:srgbClr val="00FF00"/>
                </a:solidFill>
              </a:rPr>
              <a:t>sS</a:t>
            </a:r>
            <a:r>
              <a:rPr lang="en-US" sz="900" dirty="0">
                <a:solidFill>
                  <a:srgbClr val="00FF00"/>
                </a:solidFill>
              </a:rPr>
              <a:t> -T4 -n -p 1-4000 172.18.30.0/24</a:t>
            </a:r>
          </a:p>
        </p:txBody>
      </p:sp>
    </p:spTree>
    <p:extLst>
      <p:ext uri="{BB962C8B-B14F-4D97-AF65-F5344CB8AC3E}">
        <p14:creationId xmlns:p14="http://schemas.microsoft.com/office/powerpoint/2010/main" val="2064192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7627">
            <a:off x="-237528" y="4372549"/>
            <a:ext cx="4171873" cy="239075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3297" y="2589870"/>
            <a:ext cx="7114478" cy="53358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474342">
            <a:off x="9324017" y="300389"/>
            <a:ext cx="3172193" cy="2117439"/>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800000">
            <a:off x="-581796" y="-478704"/>
            <a:ext cx="5384798" cy="3317864"/>
          </a:xfrm>
          <a:prstGeom prst="rect">
            <a:avLst/>
          </a:prstGeom>
        </p:spPr>
      </p:pic>
      <p:sp>
        <p:nvSpPr>
          <p:cNvPr id="4" name="Title 1"/>
          <p:cNvSpPr txBox="1">
            <a:spLocks/>
          </p:cNvSpPr>
          <p:nvPr/>
        </p:nvSpPr>
        <p:spPr>
          <a:xfrm>
            <a:off x="1524000" y="2262446"/>
            <a:ext cx="9144000" cy="2387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000" dirty="0"/>
              <a:t>Thank You.</a:t>
            </a:r>
          </a:p>
        </p:txBody>
      </p:sp>
      <p:sp>
        <p:nvSpPr>
          <p:cNvPr id="5" name="Subtitle 2"/>
          <p:cNvSpPr txBox="1">
            <a:spLocks/>
          </p:cNvSpPr>
          <p:nvPr/>
        </p:nvSpPr>
        <p:spPr>
          <a:xfrm>
            <a:off x="1524000" y="3602038"/>
            <a:ext cx="9144000" cy="1655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You need this</a:t>
            </a:r>
            <a:r>
              <a:rPr lang="en-US" dirty="0"/>
              <a:t>: https://github.com/vix597/Ru5tedBun1ons </a:t>
            </a:r>
          </a:p>
        </p:txBody>
      </p:sp>
    </p:spTree>
    <p:extLst>
      <p:ext uri="{BB962C8B-B14F-4D97-AF65-F5344CB8AC3E}">
        <p14:creationId xmlns:p14="http://schemas.microsoft.com/office/powerpoint/2010/main" val="747525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59367"/>
            <a:ext cx="9144000" cy="2007431"/>
          </a:xfrm>
        </p:spPr>
        <p:txBody>
          <a:bodyPr/>
          <a:lstStyle/>
          <a:p>
            <a:r>
              <a:rPr lang="en-US" dirty="0"/>
              <a:t>AIS Dynamic Defense Capture the Flag Exercise</a:t>
            </a:r>
          </a:p>
        </p:txBody>
      </p:sp>
      <p:sp>
        <p:nvSpPr>
          <p:cNvPr id="3" name="Subtitle 2"/>
          <p:cNvSpPr>
            <a:spLocks noGrp="1"/>
          </p:cNvSpPr>
          <p:nvPr>
            <p:ph type="subTitle" idx="1"/>
          </p:nvPr>
        </p:nvSpPr>
        <p:spPr>
          <a:xfrm>
            <a:off x="1524000" y="4319450"/>
            <a:ext cx="9144000" cy="938349"/>
          </a:xfrm>
        </p:spPr>
        <p:txBody>
          <a:bodyPr/>
          <a:lstStyle/>
          <a:p>
            <a:r>
              <a:rPr lang="en-US" dirty="0"/>
              <a:t>Assured Information Security, Inc.</a:t>
            </a:r>
          </a:p>
          <a:p>
            <a:r>
              <a:rPr lang="en-US" dirty="0"/>
              <a:t>Sean </a:t>
            </a:r>
            <a:r>
              <a:rPr lang="en-US" dirty="0" err="1"/>
              <a:t>LaPlante</a:t>
            </a:r>
            <a:r>
              <a:rPr lang="en-US" dirty="0"/>
              <a:t> </a:t>
            </a:r>
          </a:p>
        </p:txBody>
      </p:sp>
    </p:spTree>
    <p:extLst>
      <p:ext uri="{BB962C8B-B14F-4D97-AF65-F5344CB8AC3E}">
        <p14:creationId xmlns:p14="http://schemas.microsoft.com/office/powerpoint/2010/main" val="204615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5167"/>
            <a:ext cx="10515600" cy="1325563"/>
          </a:xfrm>
        </p:spPr>
        <p:txBody>
          <a:bodyPr>
            <a:normAutofit/>
          </a:bodyPr>
          <a:lstStyle/>
          <a:p>
            <a:pPr algn="ctr"/>
            <a:r>
              <a:rPr lang="en-US" sz="4800" b="1" dirty="0"/>
              <a:t>Disclaimer</a:t>
            </a:r>
          </a:p>
        </p:txBody>
      </p:sp>
      <p:sp>
        <p:nvSpPr>
          <p:cNvPr id="3" name="Content Placeholder 2"/>
          <p:cNvSpPr>
            <a:spLocks noGrp="1"/>
          </p:cNvSpPr>
          <p:nvPr>
            <p:ph idx="1"/>
          </p:nvPr>
        </p:nvSpPr>
        <p:spPr>
          <a:xfrm>
            <a:off x="838200" y="1665613"/>
            <a:ext cx="10515600" cy="4351338"/>
          </a:xfrm>
        </p:spPr>
        <p:txBody>
          <a:bodyPr anchor="ctr">
            <a:normAutofit/>
          </a:bodyPr>
          <a:lstStyle/>
          <a:p>
            <a:pPr marL="0" indent="0" algn="ctr">
              <a:buNone/>
            </a:pPr>
            <a:r>
              <a:rPr lang="en-US" sz="4400" dirty="0"/>
              <a:t>All opinions, statements, or illustrations expressed either verbally, physically, or psychically  are that of the author’s and do not represent that of our employer or our employer’s customers or partners. </a:t>
            </a:r>
          </a:p>
        </p:txBody>
      </p:sp>
    </p:spTree>
    <p:extLst>
      <p:ext uri="{BB962C8B-B14F-4D97-AF65-F5344CB8AC3E}">
        <p14:creationId xmlns:p14="http://schemas.microsoft.com/office/powerpoint/2010/main" val="3119271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38200" y="1842403"/>
            <a:ext cx="10251345" cy="4351338"/>
          </a:xfrm>
        </p:spPr>
        <p:txBody>
          <a:bodyPr>
            <a:normAutofit/>
          </a:bodyPr>
          <a:lstStyle/>
          <a:p>
            <a:r>
              <a:rPr lang="en-US" sz="4000" dirty="0"/>
              <a:t>We can see everything you do (HOW?!?)</a:t>
            </a:r>
          </a:p>
          <a:p>
            <a:pPr marL="0" indent="0">
              <a:buNone/>
            </a:pPr>
            <a:endParaRPr lang="en-US" sz="4000" dirty="0"/>
          </a:p>
          <a:p>
            <a:r>
              <a:rPr lang="en-US" sz="4000" dirty="0"/>
              <a:t>Challenges that you will ultimately fail at. (if you don’t pay attention now)</a:t>
            </a:r>
          </a:p>
        </p:txBody>
      </p:sp>
    </p:spTree>
    <p:extLst>
      <p:ext uri="{BB962C8B-B14F-4D97-AF65-F5344CB8AC3E}">
        <p14:creationId xmlns:p14="http://schemas.microsoft.com/office/powerpoint/2010/main" val="2503585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Virtual Machine Introspection</a:t>
            </a:r>
          </a:p>
        </p:txBody>
      </p:sp>
      <p:sp>
        <p:nvSpPr>
          <p:cNvPr id="3" name="Content Placeholder 2"/>
          <p:cNvSpPr>
            <a:spLocks noGrp="1"/>
          </p:cNvSpPr>
          <p:nvPr>
            <p:ph idx="1"/>
          </p:nvPr>
        </p:nvSpPr>
        <p:spPr>
          <a:xfrm>
            <a:off x="838200" y="1313897"/>
            <a:ext cx="4799202" cy="5112070"/>
          </a:xfrm>
        </p:spPr>
        <p:txBody>
          <a:bodyPr>
            <a:normAutofit fontScale="25000" lnSpcReduction="20000"/>
          </a:bodyPr>
          <a:lstStyle/>
          <a:p>
            <a:pPr marL="0" indent="0">
              <a:buNone/>
            </a:pPr>
            <a:r>
              <a:rPr lang="en-US" dirty="0"/>
              <a:t>Haxx0r ipsum error leapfrog then overflow bin epoch </a:t>
            </a:r>
            <a:r>
              <a:rPr lang="en-US" dirty="0" err="1"/>
              <a:t>tera</a:t>
            </a:r>
            <a:r>
              <a:rPr lang="en-US" dirty="0"/>
              <a:t> </a:t>
            </a:r>
            <a:r>
              <a:rPr lang="en-US" dirty="0" err="1"/>
              <a:t>perl</a:t>
            </a:r>
            <a:r>
              <a:rPr lang="en-US" dirty="0"/>
              <a:t> fatal </a:t>
            </a:r>
            <a:r>
              <a:rPr lang="en-US" dirty="0" err="1"/>
              <a:t>todo</a:t>
            </a:r>
            <a:r>
              <a:rPr lang="en-US" dirty="0"/>
              <a:t> race condition foo win access bytes </a:t>
            </a:r>
            <a:r>
              <a:rPr lang="en-US" dirty="0" err="1"/>
              <a:t>mutex</a:t>
            </a:r>
            <a:r>
              <a:rPr lang="en-US" dirty="0"/>
              <a:t> </a:t>
            </a:r>
            <a:r>
              <a:rPr lang="en-US" dirty="0" err="1"/>
              <a:t>fopen</a:t>
            </a:r>
            <a:r>
              <a:rPr lang="en-US" dirty="0"/>
              <a:t> lib semaphore. Kilo finally frack man pages blob hack the mainframe new bang python cookie void function double do echo try catch Linus Torvalds. Packet class L0phtCrack thread else data dereference stack wombat fork. Deadlock recursively long exception </a:t>
            </a:r>
            <a:r>
              <a:rPr lang="en-US" dirty="0" err="1"/>
              <a:t>alloc</a:t>
            </a:r>
            <a:r>
              <a:rPr lang="en-US" dirty="0"/>
              <a:t> </a:t>
            </a:r>
            <a:r>
              <a:rPr lang="en-US" dirty="0" err="1"/>
              <a:t>ack</a:t>
            </a:r>
            <a:r>
              <a:rPr lang="en-US" dirty="0"/>
              <a:t> vi </a:t>
            </a:r>
            <a:r>
              <a:rPr lang="en-US" dirty="0" err="1"/>
              <a:t>boolean</a:t>
            </a:r>
            <a:r>
              <a:rPr lang="en-US" dirty="0"/>
              <a:t> regex case back door cache </a:t>
            </a:r>
            <a:r>
              <a:rPr lang="en-US" dirty="0" err="1"/>
              <a:t>endif</a:t>
            </a:r>
            <a:r>
              <a:rPr lang="en-US" dirty="0"/>
              <a:t> </a:t>
            </a:r>
            <a:r>
              <a:rPr lang="en-US" dirty="0" err="1"/>
              <a:t>gcc</a:t>
            </a:r>
            <a:r>
              <a:rPr lang="en-US" dirty="0"/>
              <a:t> false </a:t>
            </a:r>
            <a:r>
              <a:rPr lang="en-US" dirty="0" err="1"/>
              <a:t>stdio.h</a:t>
            </a:r>
            <a:r>
              <a:rPr lang="en-US" dirty="0"/>
              <a:t> </a:t>
            </a:r>
            <a:r>
              <a:rPr lang="en-US" dirty="0" err="1"/>
              <a:t>linux</a:t>
            </a:r>
            <a:r>
              <a:rPr lang="en-US" dirty="0"/>
              <a:t> while less </a:t>
            </a:r>
            <a:r>
              <a:rPr lang="en-US" dirty="0" err="1"/>
              <a:t>nak</a:t>
            </a:r>
            <a:r>
              <a:rPr lang="en-US" dirty="0"/>
              <a:t> </a:t>
            </a:r>
            <a:r>
              <a:rPr lang="en-US" dirty="0" err="1"/>
              <a:t>xss</a:t>
            </a:r>
            <a:r>
              <a:rPr lang="en-US" dirty="0"/>
              <a:t> </a:t>
            </a:r>
            <a:r>
              <a:rPr lang="en-US" dirty="0" err="1"/>
              <a:t>rm</a:t>
            </a:r>
            <a:r>
              <a:rPr lang="en-US" dirty="0"/>
              <a:t> -</a:t>
            </a:r>
            <a:r>
              <a:rPr lang="en-US" dirty="0" err="1"/>
              <a:t>rf</a:t>
            </a:r>
            <a:r>
              <a:rPr lang="en-US" dirty="0"/>
              <a:t> </a:t>
            </a:r>
            <a:r>
              <a:rPr lang="en-US" dirty="0" err="1"/>
              <a:t>segfault</a:t>
            </a:r>
            <a:r>
              <a:rPr lang="en-US" dirty="0"/>
              <a:t>. Protected Trojan horse </a:t>
            </a:r>
            <a:r>
              <a:rPr lang="en-US" dirty="0" err="1"/>
              <a:t>eof</a:t>
            </a:r>
            <a:r>
              <a:rPr lang="en-US" dirty="0"/>
              <a:t> Donald Knuth bar bit continue </a:t>
            </a:r>
            <a:r>
              <a:rPr lang="en-US" dirty="0" err="1"/>
              <a:t>rsa</a:t>
            </a:r>
            <a:r>
              <a:rPr lang="en-US" dirty="0"/>
              <a:t> ban </a:t>
            </a:r>
            <a:r>
              <a:rPr lang="en-US" dirty="0" err="1"/>
              <a:t>unix</a:t>
            </a:r>
            <a:r>
              <a:rPr lang="en-US" dirty="0"/>
              <a:t>.</a:t>
            </a:r>
          </a:p>
          <a:p>
            <a:pPr marL="0" indent="0">
              <a:buNone/>
            </a:pPr>
            <a:r>
              <a:rPr lang="en-US" dirty="0"/>
              <a:t>Mainframe L0phtCrack suitably small values for highjack port break /dev/null system </a:t>
            </a:r>
            <a:r>
              <a:rPr lang="en-US" dirty="0" err="1"/>
              <a:t>snarf</a:t>
            </a:r>
            <a:r>
              <a:rPr lang="en-US" dirty="0"/>
              <a:t> default server </a:t>
            </a:r>
            <a:r>
              <a:rPr lang="en-US" dirty="0" err="1"/>
              <a:t>boolean</a:t>
            </a:r>
            <a:r>
              <a:rPr lang="en-US" dirty="0"/>
              <a:t> January 1, 1970 recursively. </a:t>
            </a:r>
            <a:r>
              <a:rPr lang="en-US" dirty="0" err="1"/>
              <a:t>Segfault</a:t>
            </a:r>
            <a:r>
              <a:rPr lang="en-US" dirty="0"/>
              <a:t> </a:t>
            </a:r>
            <a:r>
              <a:rPr lang="en-US" dirty="0" err="1"/>
              <a:t>segfault</a:t>
            </a:r>
            <a:r>
              <a:rPr lang="en-US" dirty="0"/>
              <a:t> hack the mainframe class </a:t>
            </a:r>
            <a:r>
              <a:rPr lang="en-US" dirty="0" err="1"/>
              <a:t>sudo</a:t>
            </a:r>
            <a:r>
              <a:rPr lang="en-US" dirty="0"/>
              <a:t> </a:t>
            </a:r>
            <a:r>
              <a:rPr lang="en-US" dirty="0" err="1"/>
              <a:t>malloc</a:t>
            </a:r>
            <a:r>
              <a:rPr lang="en-US" dirty="0"/>
              <a:t> Trojan horse </a:t>
            </a:r>
            <a:r>
              <a:rPr lang="en-US" dirty="0" err="1"/>
              <a:t>ddos</a:t>
            </a:r>
            <a:r>
              <a:rPr lang="en-US" dirty="0"/>
              <a:t> concurrently </a:t>
            </a:r>
            <a:r>
              <a:rPr lang="en-US" dirty="0" err="1"/>
              <a:t>xss</a:t>
            </a:r>
            <a:r>
              <a:rPr lang="en-US" dirty="0"/>
              <a:t>. Exception bar </a:t>
            </a:r>
            <a:r>
              <a:rPr lang="en-US" dirty="0" err="1"/>
              <a:t>foad</a:t>
            </a:r>
            <a:r>
              <a:rPr lang="en-US" dirty="0"/>
              <a:t> client null all your base are belong to us *.* flush protected then stack trace. Win brute force flood case </a:t>
            </a:r>
            <a:r>
              <a:rPr lang="en-US" dirty="0" err="1"/>
              <a:t>tarball</a:t>
            </a:r>
            <a:r>
              <a:rPr lang="en-US" dirty="0"/>
              <a:t> socket </a:t>
            </a:r>
            <a:r>
              <a:rPr lang="en-US" dirty="0" err="1"/>
              <a:t>eof</a:t>
            </a:r>
            <a:r>
              <a:rPr lang="en-US" dirty="0"/>
              <a:t> python gnu daemon </a:t>
            </a:r>
            <a:r>
              <a:rPr lang="en-US" dirty="0" err="1"/>
              <a:t>unix</a:t>
            </a:r>
            <a:r>
              <a:rPr lang="en-US" dirty="0"/>
              <a:t> long </a:t>
            </a:r>
            <a:r>
              <a:rPr lang="en-US" dirty="0" err="1"/>
              <a:t>tera</a:t>
            </a:r>
            <a:r>
              <a:rPr lang="en-US" dirty="0"/>
              <a:t> Donald Knuth. Thread mega big-endian thread worm </a:t>
            </a:r>
            <a:r>
              <a:rPr lang="en-US" dirty="0" err="1"/>
              <a:t>mailbomb</a:t>
            </a:r>
            <a:r>
              <a:rPr lang="en-US" dirty="0"/>
              <a:t> </a:t>
            </a:r>
            <a:r>
              <a:rPr lang="en-US" dirty="0" err="1"/>
              <a:t>tcp</a:t>
            </a:r>
            <a:r>
              <a:rPr lang="en-US" dirty="0"/>
              <a:t> </a:t>
            </a:r>
            <a:r>
              <a:rPr lang="en-US" dirty="0" err="1"/>
              <a:t>gurfle</a:t>
            </a:r>
            <a:r>
              <a:rPr lang="en-US" dirty="0"/>
              <a:t> dereference </a:t>
            </a:r>
            <a:r>
              <a:rPr lang="en-US" dirty="0" err="1"/>
              <a:t>todo</a:t>
            </a:r>
            <a:r>
              <a:rPr lang="en-US" dirty="0"/>
              <a:t> piggyback back door d00dz gobble hello world </a:t>
            </a:r>
            <a:r>
              <a:rPr lang="en-US" dirty="0" err="1"/>
              <a:t>afk</a:t>
            </a:r>
            <a:r>
              <a:rPr lang="en-US" dirty="0"/>
              <a:t>.</a:t>
            </a:r>
          </a:p>
          <a:p>
            <a:pPr marL="0" indent="0">
              <a:buNone/>
            </a:pPr>
            <a:r>
              <a:rPr lang="en-US" dirty="0"/>
              <a:t>Private thread </a:t>
            </a:r>
            <a:r>
              <a:rPr lang="en-US" dirty="0" err="1"/>
              <a:t>syn</a:t>
            </a:r>
            <a:r>
              <a:rPr lang="en-US" dirty="0"/>
              <a:t> </a:t>
            </a:r>
            <a:r>
              <a:rPr lang="en-US" dirty="0" err="1"/>
              <a:t>gcc</a:t>
            </a:r>
            <a:r>
              <a:rPr lang="en-US" dirty="0"/>
              <a:t> </a:t>
            </a:r>
            <a:r>
              <a:rPr lang="en-US" dirty="0" err="1"/>
              <a:t>var</a:t>
            </a:r>
            <a:r>
              <a:rPr lang="en-US" dirty="0"/>
              <a:t> salt </a:t>
            </a:r>
            <a:r>
              <a:rPr lang="en-US" dirty="0" err="1"/>
              <a:t>ack</a:t>
            </a:r>
            <a:r>
              <a:rPr lang="en-US" dirty="0"/>
              <a:t> packet sniffer access server over clock mainframe cat Leslie </a:t>
            </a:r>
            <a:r>
              <a:rPr lang="en-US" dirty="0" err="1"/>
              <a:t>Lamport</a:t>
            </a:r>
            <a:r>
              <a:rPr lang="en-US" dirty="0"/>
              <a:t> all your base are belong to us. Grep socket null overflow protocol finally pragma </a:t>
            </a:r>
            <a:r>
              <a:rPr lang="en-US" dirty="0" err="1"/>
              <a:t>todo</a:t>
            </a:r>
            <a:r>
              <a:rPr lang="en-US" dirty="0"/>
              <a:t> recursively case fatal </a:t>
            </a:r>
            <a:r>
              <a:rPr lang="en-US" dirty="0" err="1"/>
              <a:t>boolean</a:t>
            </a:r>
            <a:r>
              <a:rPr lang="en-US" dirty="0"/>
              <a:t> </a:t>
            </a:r>
            <a:r>
              <a:rPr lang="en-US" dirty="0" err="1"/>
              <a:t>chown</a:t>
            </a:r>
            <a:r>
              <a:rPr lang="en-US" dirty="0"/>
              <a:t> tunnel in bang </a:t>
            </a:r>
            <a:r>
              <a:rPr lang="en-US" dirty="0" err="1"/>
              <a:t>snarf</a:t>
            </a:r>
            <a:r>
              <a:rPr lang="en-US" dirty="0"/>
              <a:t> </a:t>
            </a:r>
            <a:r>
              <a:rPr lang="en-US" dirty="0" err="1"/>
              <a:t>ctl</a:t>
            </a:r>
            <a:r>
              <a:rPr lang="en-US" dirty="0"/>
              <a:t>-c *.* Linus Torvalds. /dev/null daemon terminal spoof </a:t>
            </a:r>
            <a:r>
              <a:rPr lang="en-US" dirty="0" err="1"/>
              <a:t>unix</a:t>
            </a:r>
            <a:r>
              <a:rPr lang="en-US" dirty="0"/>
              <a:t> headers stack trace </a:t>
            </a:r>
            <a:r>
              <a:rPr lang="en-US" dirty="0" err="1"/>
              <a:t>segfault</a:t>
            </a:r>
            <a:r>
              <a:rPr lang="en-US" dirty="0"/>
              <a:t> </a:t>
            </a:r>
            <a:r>
              <a:rPr lang="en-US" dirty="0" err="1"/>
              <a:t>sudo</a:t>
            </a:r>
            <a:r>
              <a:rPr lang="en-US" dirty="0"/>
              <a:t>. Hash </a:t>
            </a:r>
            <a:r>
              <a:rPr lang="en-US" dirty="0" err="1"/>
              <a:t>ip</a:t>
            </a:r>
            <a:r>
              <a:rPr lang="en-US" dirty="0"/>
              <a:t> </a:t>
            </a:r>
            <a:r>
              <a:rPr lang="en-US" dirty="0" err="1"/>
              <a:t>foad</a:t>
            </a:r>
            <a:r>
              <a:rPr lang="en-US" dirty="0"/>
              <a:t> root crack eaten by a </a:t>
            </a:r>
            <a:r>
              <a:rPr lang="en-US" dirty="0" err="1"/>
              <a:t>grue</a:t>
            </a:r>
            <a:r>
              <a:rPr lang="en-US" dirty="0"/>
              <a:t> </a:t>
            </a:r>
            <a:r>
              <a:rPr lang="en-US" dirty="0" err="1"/>
              <a:t>int</a:t>
            </a:r>
            <a:r>
              <a:rPr lang="en-US" dirty="0"/>
              <a:t> long infinite loop it's a feature flood leapfrog fail lib </a:t>
            </a:r>
            <a:r>
              <a:rPr lang="en-US" dirty="0" err="1"/>
              <a:t>leet</a:t>
            </a:r>
            <a:r>
              <a:rPr lang="en-US" dirty="0"/>
              <a:t> </a:t>
            </a:r>
            <a:r>
              <a:rPr lang="en-US" dirty="0" err="1"/>
              <a:t>tarball</a:t>
            </a:r>
            <a:r>
              <a:rPr lang="en-US" dirty="0"/>
              <a:t>. Less brute force wabbit fork worm script kiddies epoch hash bin </a:t>
            </a:r>
            <a:r>
              <a:rPr lang="en-US" dirty="0" err="1"/>
              <a:t>emacs</a:t>
            </a:r>
            <a:r>
              <a:rPr lang="en-US" dirty="0"/>
              <a:t> Dennis Ritchie interpreter semaphore loop Donald Knuth warez.</a:t>
            </a:r>
          </a:p>
          <a:p>
            <a:pPr marL="0" indent="0">
              <a:buNone/>
            </a:pPr>
            <a:r>
              <a:rPr lang="en-US" dirty="0"/>
              <a:t>Haxx0r ipsum </a:t>
            </a:r>
            <a:r>
              <a:rPr lang="en-US" dirty="0" err="1"/>
              <a:t>sudo</a:t>
            </a:r>
            <a:r>
              <a:rPr lang="en-US" dirty="0"/>
              <a:t> it's a feature cd bit fatal </a:t>
            </a:r>
            <a:r>
              <a:rPr lang="en-US" dirty="0" err="1"/>
              <a:t>tcp</a:t>
            </a:r>
            <a:r>
              <a:rPr lang="en-US" dirty="0"/>
              <a:t> packet I'm compiling Trojan horse cache break. Throw pragma </a:t>
            </a:r>
            <a:r>
              <a:rPr lang="en-US" dirty="0" err="1"/>
              <a:t>Starcraft</a:t>
            </a:r>
            <a:r>
              <a:rPr lang="en-US" dirty="0"/>
              <a:t> class daemon spoof stack trace </a:t>
            </a:r>
            <a:r>
              <a:rPr lang="en-US" dirty="0" err="1"/>
              <a:t>linux</a:t>
            </a:r>
            <a:r>
              <a:rPr lang="en-US" dirty="0"/>
              <a:t> </a:t>
            </a:r>
            <a:r>
              <a:rPr lang="en-US" dirty="0" err="1"/>
              <a:t>gurfle</a:t>
            </a:r>
            <a:r>
              <a:rPr lang="en-US" dirty="0"/>
              <a:t> </a:t>
            </a:r>
            <a:r>
              <a:rPr lang="en-US" dirty="0" err="1"/>
              <a:t>fopen</a:t>
            </a:r>
            <a:r>
              <a:rPr lang="en-US" dirty="0"/>
              <a:t> worm root. Salt </a:t>
            </a:r>
            <a:r>
              <a:rPr lang="en-US" dirty="0" err="1"/>
              <a:t>gc</a:t>
            </a:r>
            <a:r>
              <a:rPr lang="en-US" dirty="0"/>
              <a:t> </a:t>
            </a:r>
            <a:r>
              <a:rPr lang="en-US" dirty="0" err="1"/>
              <a:t>strlen</a:t>
            </a:r>
            <a:r>
              <a:rPr lang="en-US" dirty="0"/>
              <a:t> continue dereference float false piggyback data win. Buffer hack the mainframe </a:t>
            </a:r>
            <a:r>
              <a:rPr lang="en-US" dirty="0" err="1"/>
              <a:t>ack</a:t>
            </a:r>
            <a:r>
              <a:rPr lang="en-US" dirty="0"/>
              <a:t> tunnel in bypass </a:t>
            </a:r>
            <a:r>
              <a:rPr lang="en-US" dirty="0" err="1"/>
              <a:t>boolean</a:t>
            </a:r>
            <a:r>
              <a:rPr lang="en-US" dirty="0"/>
              <a:t> firewall. Concurrently client /dev/null </a:t>
            </a:r>
            <a:r>
              <a:rPr lang="en-US" dirty="0" err="1"/>
              <a:t>mailbomb</a:t>
            </a:r>
            <a:r>
              <a:rPr lang="en-US" dirty="0"/>
              <a:t> </a:t>
            </a:r>
            <a:r>
              <a:rPr lang="en-US" dirty="0" err="1"/>
              <a:t>irc</a:t>
            </a:r>
            <a:r>
              <a:rPr lang="en-US" dirty="0"/>
              <a:t> deadlock </a:t>
            </a:r>
            <a:r>
              <a:rPr lang="en-US" dirty="0" err="1"/>
              <a:t>foad</a:t>
            </a:r>
            <a:r>
              <a:rPr lang="en-US" dirty="0"/>
              <a:t> wombat race condition while </a:t>
            </a:r>
            <a:r>
              <a:rPr lang="en-US" dirty="0" err="1"/>
              <a:t>tarball</a:t>
            </a:r>
            <a:r>
              <a:rPr lang="en-US" dirty="0"/>
              <a:t> </a:t>
            </a:r>
            <a:r>
              <a:rPr lang="en-US" dirty="0" err="1"/>
              <a:t>ifdef</a:t>
            </a:r>
            <a:r>
              <a:rPr lang="en-US" dirty="0"/>
              <a:t> epoch lib </a:t>
            </a:r>
            <a:r>
              <a:rPr lang="en-US" dirty="0" err="1"/>
              <a:t>emacs</a:t>
            </a:r>
            <a:r>
              <a:rPr lang="en-US" dirty="0"/>
              <a:t> </a:t>
            </a:r>
            <a:r>
              <a:rPr lang="en-US" dirty="0" err="1"/>
              <a:t>printf</a:t>
            </a:r>
            <a:r>
              <a:rPr lang="en-US" dirty="0"/>
              <a:t>.</a:t>
            </a:r>
          </a:p>
          <a:p>
            <a:pPr marL="0" indent="0">
              <a:buNone/>
            </a:pPr>
            <a:r>
              <a:rPr lang="en-US" dirty="0" err="1"/>
              <a:t>Gc</a:t>
            </a:r>
            <a:r>
              <a:rPr lang="en-US" dirty="0"/>
              <a:t> </a:t>
            </a:r>
            <a:r>
              <a:rPr lang="en-US" dirty="0" err="1"/>
              <a:t>unix</a:t>
            </a:r>
            <a:r>
              <a:rPr lang="en-US" dirty="0"/>
              <a:t> Dennis Ritchie </a:t>
            </a:r>
            <a:r>
              <a:rPr lang="en-US" dirty="0" err="1"/>
              <a:t>giga</a:t>
            </a:r>
            <a:r>
              <a:rPr lang="en-US" dirty="0"/>
              <a:t> system fork Donald Knuth void pragma throw bypass </a:t>
            </a:r>
            <a:r>
              <a:rPr lang="en-US" dirty="0" err="1"/>
              <a:t>sudo</a:t>
            </a:r>
            <a:r>
              <a:rPr lang="en-US" dirty="0"/>
              <a:t> case protocol </a:t>
            </a:r>
            <a:r>
              <a:rPr lang="en-US" dirty="0" err="1"/>
              <a:t>foad</a:t>
            </a:r>
            <a:r>
              <a:rPr lang="en-US" dirty="0"/>
              <a:t> bang </a:t>
            </a:r>
            <a:r>
              <a:rPr lang="en-US" dirty="0" err="1"/>
              <a:t>afk</a:t>
            </a:r>
            <a:r>
              <a:rPr lang="en-US" dirty="0"/>
              <a:t> firewall shell kilo. Salt gnu warez </a:t>
            </a:r>
            <a:r>
              <a:rPr lang="en-US" dirty="0" err="1"/>
              <a:t>baz</a:t>
            </a:r>
            <a:r>
              <a:rPr lang="en-US" dirty="0"/>
              <a:t> wabbit null </a:t>
            </a:r>
            <a:r>
              <a:rPr lang="en-US" dirty="0" err="1"/>
              <a:t>fopen</a:t>
            </a:r>
            <a:r>
              <a:rPr lang="en-US" dirty="0"/>
              <a:t> over clock hexadecimal python </a:t>
            </a:r>
            <a:r>
              <a:rPr lang="en-US" dirty="0" err="1"/>
              <a:t>mailbomb</a:t>
            </a:r>
            <a:r>
              <a:rPr lang="en-US" dirty="0"/>
              <a:t> port cache I'm compiling. Frack grep race condition </a:t>
            </a:r>
            <a:r>
              <a:rPr lang="en-US" dirty="0" err="1"/>
              <a:t>endif</a:t>
            </a:r>
            <a:r>
              <a:rPr lang="en-US" dirty="0"/>
              <a:t> leapfrog machine code. </a:t>
            </a:r>
            <a:r>
              <a:rPr lang="en-US" dirty="0" err="1"/>
              <a:t>Var</a:t>
            </a:r>
            <a:r>
              <a:rPr lang="en-US" dirty="0"/>
              <a:t> </a:t>
            </a:r>
            <a:r>
              <a:rPr lang="en-US" dirty="0" err="1"/>
              <a:t>rsa</a:t>
            </a:r>
            <a:r>
              <a:rPr lang="en-US" dirty="0"/>
              <a:t> exception wannabee break brute force interpreter thread lib try catch </a:t>
            </a:r>
            <a:r>
              <a:rPr lang="en-US" dirty="0" err="1"/>
              <a:t>syn</a:t>
            </a:r>
            <a:r>
              <a:rPr lang="en-US" dirty="0"/>
              <a:t> daemon else. Overflow </a:t>
            </a:r>
            <a:r>
              <a:rPr lang="en-US" dirty="0" err="1"/>
              <a:t>xss</a:t>
            </a:r>
            <a:r>
              <a:rPr lang="en-US" dirty="0"/>
              <a:t> bytes long function </a:t>
            </a:r>
            <a:r>
              <a:rPr lang="en-US" dirty="0" err="1"/>
              <a:t>ip</a:t>
            </a:r>
            <a:r>
              <a:rPr lang="en-US" dirty="0"/>
              <a:t> worm server January 1, 1970 protected data script kiddies overflow.</a:t>
            </a:r>
          </a:p>
          <a:p>
            <a:pPr marL="0" indent="0">
              <a:buNone/>
            </a:pPr>
            <a:r>
              <a:rPr lang="en-US" dirty="0"/>
              <a:t>Bit memory leak ban continue bypass new back door </a:t>
            </a:r>
            <a:r>
              <a:rPr lang="en-US" dirty="0" err="1"/>
              <a:t>afk</a:t>
            </a:r>
            <a:r>
              <a:rPr lang="en-US" dirty="0"/>
              <a:t> d00dz warez </a:t>
            </a:r>
            <a:r>
              <a:rPr lang="en-US" dirty="0" err="1"/>
              <a:t>tcp</a:t>
            </a:r>
            <a:r>
              <a:rPr lang="en-US" dirty="0"/>
              <a:t> </a:t>
            </a:r>
            <a:r>
              <a:rPr lang="en-US" dirty="0" err="1"/>
              <a:t>giga</a:t>
            </a:r>
            <a:r>
              <a:rPr lang="en-US" dirty="0"/>
              <a:t> do gnu bang dereference James T. Kirk flood break server </a:t>
            </a:r>
            <a:r>
              <a:rPr lang="en-US" dirty="0" err="1"/>
              <a:t>tarball</a:t>
            </a:r>
            <a:r>
              <a:rPr lang="en-US" dirty="0"/>
              <a:t> blob throw. Man pages mega </a:t>
            </a:r>
            <a:r>
              <a:rPr lang="en-US" dirty="0" err="1"/>
              <a:t>syn</a:t>
            </a:r>
            <a:r>
              <a:rPr lang="en-US" dirty="0"/>
              <a:t> function else </a:t>
            </a:r>
            <a:r>
              <a:rPr lang="en-US" dirty="0" err="1"/>
              <a:t>ssh</a:t>
            </a:r>
            <a:r>
              <a:rPr lang="en-US" dirty="0"/>
              <a:t> I'm sorry Dave, I'm afraid I can't do that terminal </a:t>
            </a:r>
            <a:r>
              <a:rPr lang="en-US" dirty="0" err="1"/>
              <a:t>nak</a:t>
            </a:r>
            <a:r>
              <a:rPr lang="en-US" dirty="0"/>
              <a:t> access it's a feature piggyback. Protocol overflow true buffer then fatal concurrently. </a:t>
            </a:r>
            <a:r>
              <a:rPr lang="en-US" dirty="0" err="1"/>
              <a:t>Starcraft</a:t>
            </a:r>
            <a:r>
              <a:rPr lang="en-US" dirty="0"/>
              <a:t> </a:t>
            </a:r>
            <a:r>
              <a:rPr lang="en-US" dirty="0" err="1"/>
              <a:t>linux</a:t>
            </a:r>
            <a:r>
              <a:rPr lang="en-US" dirty="0"/>
              <a:t> </a:t>
            </a:r>
            <a:r>
              <a:rPr lang="en-US" dirty="0" err="1"/>
              <a:t>ip</a:t>
            </a:r>
            <a:r>
              <a:rPr lang="en-US" dirty="0"/>
              <a:t> tunnel in for frack </a:t>
            </a:r>
            <a:r>
              <a:rPr lang="en-US" dirty="0" err="1"/>
              <a:t>ack</a:t>
            </a:r>
            <a:r>
              <a:rPr lang="en-US" dirty="0"/>
              <a:t> eaten by a </a:t>
            </a:r>
            <a:r>
              <a:rPr lang="en-US" dirty="0" err="1"/>
              <a:t>grue</a:t>
            </a:r>
            <a:r>
              <a:rPr lang="en-US" dirty="0"/>
              <a:t> mountain dew. Thread char </a:t>
            </a:r>
            <a:r>
              <a:rPr lang="en-US" dirty="0" err="1"/>
              <a:t>pwned</a:t>
            </a:r>
            <a:r>
              <a:rPr lang="en-US" dirty="0"/>
              <a:t> if </a:t>
            </a:r>
            <a:r>
              <a:rPr lang="en-US" dirty="0" err="1"/>
              <a:t>mailbomb</a:t>
            </a:r>
            <a:r>
              <a:rPr lang="en-US" dirty="0"/>
              <a:t> shell hello world </a:t>
            </a:r>
            <a:r>
              <a:rPr lang="en-US" dirty="0" err="1"/>
              <a:t>xss</a:t>
            </a:r>
            <a:r>
              <a:rPr lang="en-US" dirty="0"/>
              <a:t> foo false bubble sort </a:t>
            </a:r>
            <a:r>
              <a:rPr lang="en-US" dirty="0" err="1"/>
              <a:t>chown</a:t>
            </a:r>
            <a:r>
              <a:rPr lang="en-US" dirty="0"/>
              <a:t> packet sniffer while all your base are belong to us brute force.</a:t>
            </a:r>
          </a:p>
          <a:p>
            <a:pPr marL="0" indent="0">
              <a:buNone/>
            </a:pPr>
            <a:r>
              <a:rPr lang="en-US" dirty="0" err="1"/>
              <a:t>Gcc</a:t>
            </a:r>
            <a:r>
              <a:rPr lang="en-US" dirty="0"/>
              <a:t> python client error recursively fail </a:t>
            </a:r>
            <a:r>
              <a:rPr lang="en-US" dirty="0" err="1"/>
              <a:t>afk</a:t>
            </a:r>
            <a:r>
              <a:rPr lang="en-US" dirty="0"/>
              <a:t> </a:t>
            </a:r>
            <a:r>
              <a:rPr lang="en-US" dirty="0" err="1"/>
              <a:t>ddos</a:t>
            </a:r>
            <a:r>
              <a:rPr lang="en-US" dirty="0"/>
              <a:t> for mega fatal </a:t>
            </a:r>
            <a:r>
              <a:rPr lang="en-US" dirty="0" err="1"/>
              <a:t>giga</a:t>
            </a:r>
            <a:r>
              <a:rPr lang="en-US" dirty="0"/>
              <a:t> buffer infinite loop. Lib </a:t>
            </a:r>
            <a:r>
              <a:rPr lang="en-US" dirty="0" err="1"/>
              <a:t>ifdef</a:t>
            </a:r>
            <a:r>
              <a:rPr lang="en-US" dirty="0"/>
              <a:t> injection terminal shell machine code float vi eaten by a </a:t>
            </a:r>
            <a:r>
              <a:rPr lang="en-US" dirty="0" err="1"/>
              <a:t>grue</a:t>
            </a:r>
            <a:r>
              <a:rPr lang="en-US" dirty="0"/>
              <a:t> foo </a:t>
            </a:r>
            <a:r>
              <a:rPr lang="en-US" dirty="0" err="1"/>
              <a:t>alloc</a:t>
            </a:r>
            <a:r>
              <a:rPr lang="en-US" dirty="0"/>
              <a:t> </a:t>
            </a:r>
            <a:r>
              <a:rPr lang="en-US" dirty="0" err="1"/>
              <a:t>eof</a:t>
            </a:r>
            <a:r>
              <a:rPr lang="en-US" dirty="0"/>
              <a:t> pragma case L0phtCrack. Suitably small values race condition frack </a:t>
            </a:r>
            <a:r>
              <a:rPr lang="en-US" dirty="0" err="1"/>
              <a:t>mailbomb</a:t>
            </a:r>
            <a:r>
              <a:rPr lang="en-US" dirty="0"/>
              <a:t> bar socket. Cache </a:t>
            </a:r>
            <a:r>
              <a:rPr lang="en-US" dirty="0" err="1"/>
              <a:t>snarf</a:t>
            </a:r>
            <a:r>
              <a:rPr lang="en-US" dirty="0"/>
              <a:t> regex dereference </a:t>
            </a:r>
            <a:r>
              <a:rPr lang="en-US" dirty="0" err="1"/>
              <a:t>endif</a:t>
            </a:r>
            <a:r>
              <a:rPr lang="en-US" dirty="0"/>
              <a:t> epoch root </a:t>
            </a:r>
            <a:r>
              <a:rPr lang="en-US" dirty="0" err="1"/>
              <a:t>segfault</a:t>
            </a:r>
            <a:r>
              <a:rPr lang="en-US" dirty="0"/>
              <a:t> port less flood interpreter </a:t>
            </a:r>
            <a:r>
              <a:rPr lang="en-US" dirty="0" err="1"/>
              <a:t>mutex</a:t>
            </a:r>
            <a:r>
              <a:rPr lang="en-US" dirty="0"/>
              <a:t>. Kilo true big-endian over clock </a:t>
            </a:r>
            <a:r>
              <a:rPr lang="en-US" dirty="0" err="1"/>
              <a:t>chown</a:t>
            </a:r>
            <a:r>
              <a:rPr lang="en-US" dirty="0"/>
              <a:t> James T. Kirk default leapfrog else tunnel in packet sniffer.</a:t>
            </a:r>
          </a:p>
          <a:p>
            <a:pPr marL="0" indent="0">
              <a:buNone/>
            </a:pPr>
            <a:r>
              <a:rPr lang="en-US" dirty="0"/>
              <a:t>Back door I'm sorry Dave, I'm afraid I can't do that </a:t>
            </a:r>
            <a:r>
              <a:rPr lang="en-US" dirty="0" err="1"/>
              <a:t>printf</a:t>
            </a:r>
            <a:r>
              <a:rPr lang="en-US" dirty="0"/>
              <a:t> </a:t>
            </a:r>
            <a:r>
              <a:rPr lang="en-US" dirty="0" err="1"/>
              <a:t>emacs</a:t>
            </a:r>
            <a:r>
              <a:rPr lang="en-US" dirty="0"/>
              <a:t> </a:t>
            </a:r>
            <a:r>
              <a:rPr lang="en-US" dirty="0" err="1"/>
              <a:t>rm</a:t>
            </a:r>
            <a:r>
              <a:rPr lang="en-US" dirty="0"/>
              <a:t> -</a:t>
            </a:r>
            <a:r>
              <a:rPr lang="en-US" dirty="0" err="1"/>
              <a:t>rf</a:t>
            </a:r>
            <a:r>
              <a:rPr lang="en-US" dirty="0"/>
              <a:t> worm bin </a:t>
            </a:r>
            <a:r>
              <a:rPr lang="en-US" dirty="0" err="1"/>
              <a:t>irc</a:t>
            </a:r>
            <a:r>
              <a:rPr lang="en-US" dirty="0"/>
              <a:t> script kiddies root bang cat </a:t>
            </a:r>
            <a:r>
              <a:rPr lang="en-US" dirty="0" err="1"/>
              <a:t>snarf</a:t>
            </a:r>
            <a:r>
              <a:rPr lang="en-US" dirty="0"/>
              <a:t> lib salt cookie blob port. Regex concurrently </a:t>
            </a:r>
            <a:r>
              <a:rPr lang="en-US" dirty="0" err="1"/>
              <a:t>gcc</a:t>
            </a:r>
            <a:r>
              <a:rPr lang="en-US" dirty="0"/>
              <a:t> eaten by a </a:t>
            </a:r>
            <a:r>
              <a:rPr lang="en-US" dirty="0" err="1"/>
              <a:t>grue</a:t>
            </a:r>
            <a:r>
              <a:rPr lang="en-US" dirty="0"/>
              <a:t> tunnel in flush packet </a:t>
            </a:r>
            <a:r>
              <a:rPr lang="en-US" dirty="0" err="1"/>
              <a:t>syn</a:t>
            </a:r>
            <a:r>
              <a:rPr lang="en-US" dirty="0"/>
              <a:t> </a:t>
            </a:r>
            <a:r>
              <a:rPr lang="en-US" dirty="0" err="1"/>
              <a:t>eof</a:t>
            </a:r>
            <a:r>
              <a:rPr lang="en-US" dirty="0"/>
              <a:t> foo. Firewall socket it's a feature man pages less </a:t>
            </a:r>
            <a:r>
              <a:rPr lang="en-US" dirty="0" err="1"/>
              <a:t>ip</a:t>
            </a:r>
            <a:r>
              <a:rPr lang="en-US" dirty="0"/>
              <a:t> piggyback else headers bytes gobble Dennis Ritchie packet sniffer continue suitably small values. Interpreter </a:t>
            </a:r>
            <a:r>
              <a:rPr lang="en-US" dirty="0" err="1"/>
              <a:t>alloc</a:t>
            </a:r>
            <a:r>
              <a:rPr lang="en-US" dirty="0"/>
              <a:t> </a:t>
            </a:r>
            <a:r>
              <a:rPr lang="en-US" dirty="0" err="1"/>
              <a:t>rsa</a:t>
            </a:r>
            <a:r>
              <a:rPr lang="en-US" dirty="0"/>
              <a:t> hash wombat case </a:t>
            </a:r>
            <a:r>
              <a:rPr lang="en-US" dirty="0" err="1"/>
              <a:t>boolean</a:t>
            </a:r>
            <a:r>
              <a:rPr lang="en-US" dirty="0"/>
              <a:t> </a:t>
            </a:r>
            <a:r>
              <a:rPr lang="en-US" dirty="0" err="1"/>
              <a:t>sudo</a:t>
            </a:r>
            <a:r>
              <a:rPr lang="en-US" dirty="0"/>
              <a:t> grep /dev/null fork semaphore </a:t>
            </a:r>
            <a:r>
              <a:rPr lang="en-US" dirty="0" err="1"/>
              <a:t>ascii</a:t>
            </a:r>
            <a:r>
              <a:rPr lang="en-US" dirty="0"/>
              <a:t> </a:t>
            </a:r>
            <a:r>
              <a:rPr lang="en-US" dirty="0" err="1"/>
              <a:t>Starcraft</a:t>
            </a:r>
            <a:r>
              <a:rPr lang="en-US" dirty="0"/>
              <a:t> void </a:t>
            </a:r>
            <a:r>
              <a:rPr lang="en-US" dirty="0" err="1"/>
              <a:t>ifdef</a:t>
            </a:r>
            <a:r>
              <a:rPr lang="en-US" dirty="0"/>
              <a:t> vi float. Mega </a:t>
            </a:r>
            <a:r>
              <a:rPr lang="en-US" dirty="0" err="1"/>
              <a:t>leet</a:t>
            </a:r>
            <a:r>
              <a:rPr lang="en-US" dirty="0"/>
              <a:t> bypass flood </a:t>
            </a:r>
            <a:r>
              <a:rPr lang="en-US" dirty="0" err="1"/>
              <a:t>giga</a:t>
            </a:r>
            <a:r>
              <a:rPr lang="en-US" dirty="0"/>
              <a:t> system mountain dew stack </a:t>
            </a:r>
            <a:r>
              <a:rPr lang="en-US" dirty="0" err="1"/>
              <a:t>var</a:t>
            </a:r>
            <a:r>
              <a:rPr lang="en-US" dirty="0"/>
              <a:t> </a:t>
            </a:r>
            <a:r>
              <a:rPr lang="en-US" dirty="0" err="1"/>
              <a:t>perl</a:t>
            </a:r>
            <a:r>
              <a:rPr lang="en-US" dirty="0"/>
              <a:t> </a:t>
            </a:r>
            <a:r>
              <a:rPr lang="en-US" dirty="0" err="1"/>
              <a:t>fopen</a:t>
            </a:r>
            <a:r>
              <a:rPr lang="en-US" dirty="0"/>
              <a:t> Trojan horse mainframe James T. Kirk </a:t>
            </a:r>
            <a:r>
              <a:rPr lang="en-US" dirty="0" err="1"/>
              <a:t>endif</a:t>
            </a:r>
            <a:r>
              <a:rPr lang="en-US" dirty="0"/>
              <a:t> frack data.</a:t>
            </a:r>
          </a:p>
          <a:p>
            <a:pPr marL="0" indent="0">
              <a:buNone/>
            </a:pPr>
            <a:r>
              <a:rPr lang="en-US" dirty="0"/>
              <a:t>Deadlock </a:t>
            </a:r>
            <a:r>
              <a:rPr lang="en-US" dirty="0" err="1"/>
              <a:t>chown</a:t>
            </a:r>
            <a:r>
              <a:rPr lang="en-US" dirty="0"/>
              <a:t> shell client it's a feature </a:t>
            </a:r>
            <a:r>
              <a:rPr lang="en-US" dirty="0" err="1"/>
              <a:t>ip</a:t>
            </a:r>
            <a:r>
              <a:rPr lang="en-US" dirty="0"/>
              <a:t> semaphore ban memory leak hexadecimal. </a:t>
            </a:r>
            <a:r>
              <a:rPr lang="en-US" dirty="0" err="1"/>
              <a:t>Afk</a:t>
            </a:r>
            <a:r>
              <a:rPr lang="en-US" dirty="0"/>
              <a:t> </a:t>
            </a:r>
            <a:r>
              <a:rPr lang="en-US" dirty="0" err="1"/>
              <a:t>tera</a:t>
            </a:r>
            <a:r>
              <a:rPr lang="en-US" dirty="0"/>
              <a:t> do null race condition big-endian gnu piggyback regex loop blob </a:t>
            </a:r>
            <a:r>
              <a:rPr lang="en-US" dirty="0" err="1"/>
              <a:t>irc</a:t>
            </a:r>
            <a:r>
              <a:rPr lang="en-US" dirty="0"/>
              <a:t> overflow </a:t>
            </a:r>
            <a:r>
              <a:rPr lang="en-US" dirty="0" err="1"/>
              <a:t>malloc</a:t>
            </a:r>
            <a:r>
              <a:rPr lang="en-US" dirty="0"/>
              <a:t>. </a:t>
            </a:r>
            <a:r>
              <a:rPr lang="en-US" dirty="0" err="1"/>
              <a:t>Ascii</a:t>
            </a:r>
            <a:r>
              <a:rPr lang="en-US" dirty="0"/>
              <a:t> spoof bubble sort double wabbit then grep </a:t>
            </a:r>
            <a:r>
              <a:rPr lang="en-US" dirty="0" err="1"/>
              <a:t>ifdef</a:t>
            </a:r>
            <a:r>
              <a:rPr lang="en-US" dirty="0"/>
              <a:t> </a:t>
            </a:r>
            <a:r>
              <a:rPr lang="en-US" dirty="0" err="1"/>
              <a:t>gcc</a:t>
            </a:r>
            <a:r>
              <a:rPr lang="en-US" dirty="0"/>
              <a:t> data kilo </a:t>
            </a:r>
            <a:r>
              <a:rPr lang="en-US" dirty="0" err="1"/>
              <a:t>afk</a:t>
            </a:r>
            <a:r>
              <a:rPr lang="en-US" dirty="0"/>
              <a:t> for win </a:t>
            </a:r>
            <a:r>
              <a:rPr lang="en-US" dirty="0" err="1"/>
              <a:t>gurfle</a:t>
            </a:r>
            <a:r>
              <a:rPr lang="en-US" dirty="0"/>
              <a:t> flush </a:t>
            </a:r>
            <a:r>
              <a:rPr lang="en-US" dirty="0" err="1"/>
              <a:t>syn</a:t>
            </a:r>
            <a:r>
              <a:rPr lang="en-US" dirty="0"/>
              <a:t> packet </a:t>
            </a:r>
            <a:r>
              <a:rPr lang="en-US" dirty="0" err="1"/>
              <a:t>mailbomb</a:t>
            </a:r>
            <a:r>
              <a:rPr lang="en-US" dirty="0"/>
              <a:t> </a:t>
            </a:r>
            <a:r>
              <a:rPr lang="en-US" dirty="0" err="1"/>
              <a:t>emacs</a:t>
            </a:r>
            <a:r>
              <a:rPr lang="en-US" dirty="0"/>
              <a:t> *.* firewall. Error while </a:t>
            </a:r>
            <a:r>
              <a:rPr lang="en-US" dirty="0" err="1"/>
              <a:t>giga</a:t>
            </a:r>
            <a:r>
              <a:rPr lang="en-US" dirty="0"/>
              <a:t> else </a:t>
            </a:r>
            <a:r>
              <a:rPr lang="en-US" dirty="0" err="1"/>
              <a:t>unix</a:t>
            </a:r>
            <a:r>
              <a:rPr lang="en-US" dirty="0"/>
              <a:t> error pragma gobble terminal </a:t>
            </a:r>
            <a:r>
              <a:rPr lang="en-US" dirty="0" err="1"/>
              <a:t>var</a:t>
            </a:r>
            <a:r>
              <a:rPr lang="en-US" dirty="0"/>
              <a:t> protocol Trojan horse cat mega socket </a:t>
            </a:r>
            <a:r>
              <a:rPr lang="en-US" dirty="0" err="1"/>
              <a:t>mutex</a:t>
            </a:r>
            <a:r>
              <a:rPr lang="en-US" dirty="0"/>
              <a:t> frack. Bang access bang </a:t>
            </a:r>
            <a:r>
              <a:rPr lang="en-US" dirty="0" err="1"/>
              <a:t>linux</a:t>
            </a:r>
            <a:r>
              <a:rPr lang="en-US" dirty="0"/>
              <a:t> wannabee wombat protected echo eaten by a </a:t>
            </a:r>
            <a:r>
              <a:rPr lang="en-US" dirty="0" err="1"/>
              <a:t>grue</a:t>
            </a:r>
            <a:r>
              <a:rPr lang="en-US" dirty="0"/>
              <a:t> Linus Torvalds vi </a:t>
            </a:r>
            <a:r>
              <a:rPr lang="en-US" dirty="0" err="1"/>
              <a:t>stdio.h</a:t>
            </a:r>
            <a:r>
              <a:rPr lang="en-US" dirty="0"/>
              <a:t> </a:t>
            </a:r>
            <a:r>
              <a:rPr lang="en-US" dirty="0" err="1"/>
              <a:t>xss</a:t>
            </a:r>
            <a:r>
              <a:rPr lang="en-US" dirty="0"/>
              <a:t> </a:t>
            </a:r>
            <a:r>
              <a:rPr lang="en-US" dirty="0" err="1"/>
              <a:t>printf</a:t>
            </a:r>
            <a:r>
              <a:rPr lang="en-US" dirty="0"/>
              <a:t>.</a:t>
            </a:r>
          </a:p>
          <a:p>
            <a:pPr marL="0" indent="0">
              <a:buNone/>
            </a:pPr>
            <a:r>
              <a:rPr lang="en-US" dirty="0"/>
              <a:t>Throw firewall blob headers function race condition hexadecimal hello world public </a:t>
            </a:r>
            <a:r>
              <a:rPr lang="en-US" dirty="0" err="1"/>
              <a:t>ack</a:t>
            </a:r>
            <a:r>
              <a:rPr lang="en-US" dirty="0"/>
              <a:t> port </a:t>
            </a:r>
            <a:r>
              <a:rPr lang="en-US" dirty="0" err="1"/>
              <a:t>rm</a:t>
            </a:r>
            <a:r>
              <a:rPr lang="en-US" dirty="0"/>
              <a:t> -</a:t>
            </a:r>
            <a:r>
              <a:rPr lang="en-US" dirty="0" err="1"/>
              <a:t>rf</a:t>
            </a:r>
            <a:r>
              <a:rPr lang="en-US" dirty="0"/>
              <a:t> </a:t>
            </a:r>
            <a:r>
              <a:rPr lang="en-US" dirty="0" err="1"/>
              <a:t>tarball</a:t>
            </a:r>
            <a:r>
              <a:rPr lang="en-US" dirty="0"/>
              <a:t> packet sniffer. Cd try catch bubble sort private </a:t>
            </a:r>
            <a:r>
              <a:rPr lang="en-US" dirty="0" err="1"/>
              <a:t>tera</a:t>
            </a:r>
            <a:r>
              <a:rPr lang="en-US" dirty="0"/>
              <a:t> class wabbit Trojan horse </a:t>
            </a:r>
            <a:r>
              <a:rPr lang="en-US" dirty="0" err="1"/>
              <a:t>snarf</a:t>
            </a:r>
            <a:r>
              <a:rPr lang="en-US" dirty="0"/>
              <a:t> </a:t>
            </a:r>
            <a:r>
              <a:rPr lang="en-US" dirty="0" err="1"/>
              <a:t>alloc</a:t>
            </a:r>
            <a:r>
              <a:rPr lang="en-US" dirty="0"/>
              <a:t> interpreter server tunnel in. System flush </a:t>
            </a:r>
            <a:r>
              <a:rPr lang="en-US" dirty="0" err="1"/>
              <a:t>ddos</a:t>
            </a:r>
            <a:r>
              <a:rPr lang="en-US" dirty="0"/>
              <a:t> </a:t>
            </a:r>
            <a:r>
              <a:rPr lang="en-US" dirty="0" err="1"/>
              <a:t>malloc</a:t>
            </a:r>
            <a:r>
              <a:rPr lang="en-US" dirty="0"/>
              <a:t> </a:t>
            </a:r>
            <a:r>
              <a:rPr lang="en-US" dirty="0" err="1"/>
              <a:t>ssh</a:t>
            </a:r>
            <a:r>
              <a:rPr lang="en-US" dirty="0"/>
              <a:t> overflow finally stack trace packet access loop </a:t>
            </a:r>
            <a:r>
              <a:rPr lang="en-US" dirty="0" err="1"/>
              <a:t>leet</a:t>
            </a:r>
            <a:r>
              <a:rPr lang="en-US" dirty="0"/>
              <a:t> piggyback back door man pages cd </a:t>
            </a:r>
            <a:r>
              <a:rPr lang="en-US" dirty="0" err="1"/>
              <a:t>int</a:t>
            </a:r>
            <a:r>
              <a:rPr lang="en-US" dirty="0"/>
              <a:t> exception </a:t>
            </a:r>
            <a:r>
              <a:rPr lang="en-US" dirty="0" err="1"/>
              <a:t>fopen</a:t>
            </a:r>
            <a:r>
              <a:rPr lang="en-US" dirty="0"/>
              <a:t>. I'm sorry Dave, I'm afraid I can't do that echo Leslie </a:t>
            </a:r>
            <a:r>
              <a:rPr lang="en-US" dirty="0" err="1"/>
              <a:t>Lamport</a:t>
            </a:r>
            <a:r>
              <a:rPr lang="en-US" dirty="0"/>
              <a:t> epoch </a:t>
            </a:r>
            <a:r>
              <a:rPr lang="en-US" dirty="0" err="1"/>
              <a:t>irc</a:t>
            </a:r>
            <a:r>
              <a:rPr lang="en-US" dirty="0"/>
              <a:t>. /dev/null foo data mainframe socket grep case Donald Knuth system cat gnu </a:t>
            </a:r>
            <a:r>
              <a:rPr lang="en-US" dirty="0" err="1"/>
              <a:t>boolean</a:t>
            </a:r>
            <a:r>
              <a:rPr lang="en-US" dirty="0"/>
              <a:t> hack the mainframe.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2115" y="1469342"/>
            <a:ext cx="4209128" cy="4426599"/>
          </a:xfrm>
          <a:prstGeom prst="rect">
            <a:avLst/>
          </a:prstGeom>
        </p:spPr>
      </p:pic>
    </p:spTree>
    <p:extLst>
      <p:ext uri="{BB962C8B-B14F-4D97-AF65-F5344CB8AC3E}">
        <p14:creationId xmlns:p14="http://schemas.microsoft.com/office/powerpoint/2010/main" val="2225965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TLDR; Virtual Machine Introspection</a:t>
            </a:r>
          </a:p>
        </p:txBody>
      </p:sp>
      <p:sp>
        <p:nvSpPr>
          <p:cNvPr id="3" name="Content Placeholder 2"/>
          <p:cNvSpPr>
            <a:spLocks noGrp="1"/>
          </p:cNvSpPr>
          <p:nvPr>
            <p:ph idx="1"/>
          </p:nvPr>
        </p:nvSpPr>
        <p:spPr>
          <a:xfrm>
            <a:off x="838200" y="1825625"/>
            <a:ext cx="10251345" cy="4351338"/>
          </a:xfrm>
        </p:spPr>
        <p:txBody>
          <a:bodyPr>
            <a:normAutofit/>
          </a:bodyPr>
          <a:lstStyle/>
          <a:p>
            <a:pPr marL="0" indent="0" algn="ctr">
              <a:buNone/>
            </a:pPr>
            <a:r>
              <a:rPr lang="en-US" sz="4000" dirty="0"/>
              <a:t>Essentially provides ‘god-mode’ control over VMs and all from </a:t>
            </a:r>
            <a:r>
              <a:rPr lang="en-US" sz="3600" dirty="0"/>
              <a:t>the hypervisor</a:t>
            </a:r>
            <a:endParaRPr lang="en-US" sz="4000" dirty="0"/>
          </a:p>
        </p:txBody>
      </p:sp>
      <p:pic>
        <p:nvPicPr>
          <p:cNvPr id="2050" name="Picture 2" descr="http://s2.quickmeme.com/img/ed/ed1d530c3894f49cfcf43b01a30c08c74f4131a579862139f689edaa671d4b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273" y="3323522"/>
            <a:ext cx="57531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0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109"/>
            <a:ext cx="10515600" cy="1325563"/>
          </a:xfrm>
        </p:spPr>
        <p:txBody>
          <a:bodyPr/>
          <a:lstStyle/>
          <a:p>
            <a:pPr algn="ctr"/>
            <a:r>
              <a:rPr lang="en-US" dirty="0"/>
              <a:t>AIS’s IntroVirt Technology Overview</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51" y="983477"/>
            <a:ext cx="7251668" cy="4023422"/>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8293" y="2708818"/>
            <a:ext cx="4167945" cy="2788734"/>
          </a:xfrm>
          <a:prstGeom prst="rect">
            <a:avLst/>
          </a:prstGeom>
        </p:spPr>
      </p:pic>
    </p:spTree>
    <p:extLst>
      <p:ext uri="{BB962C8B-B14F-4D97-AF65-F5344CB8AC3E}">
        <p14:creationId xmlns:p14="http://schemas.microsoft.com/office/powerpoint/2010/main" val="21434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766"/>
            <a:ext cx="10515600" cy="1325563"/>
          </a:xfrm>
        </p:spPr>
        <p:txBody>
          <a:bodyPr/>
          <a:lstStyle/>
          <a:p>
            <a:r>
              <a:rPr lang="en-US" dirty="0"/>
              <a:t>Typical Uses of VMI</a:t>
            </a:r>
          </a:p>
        </p:txBody>
      </p:sp>
      <p:sp>
        <p:nvSpPr>
          <p:cNvPr id="3" name="Content Placeholder 2"/>
          <p:cNvSpPr>
            <a:spLocks noGrp="1"/>
          </p:cNvSpPr>
          <p:nvPr>
            <p:ph idx="1"/>
          </p:nvPr>
        </p:nvSpPr>
        <p:spPr>
          <a:xfrm>
            <a:off x="838200" y="1256914"/>
            <a:ext cx="10251345" cy="4351338"/>
          </a:xfrm>
        </p:spPr>
        <p:txBody>
          <a:bodyPr>
            <a:normAutofit/>
          </a:bodyPr>
          <a:lstStyle/>
          <a:p>
            <a:r>
              <a:rPr lang="en-US" sz="4000" dirty="0"/>
              <a:t>Defenses</a:t>
            </a:r>
          </a:p>
          <a:p>
            <a:pPr lvl="1"/>
            <a:r>
              <a:rPr lang="en-US" sz="3600" dirty="0"/>
              <a:t>Anti-Virus scans</a:t>
            </a:r>
          </a:p>
          <a:p>
            <a:pPr lvl="1"/>
            <a:r>
              <a:rPr lang="en-US" sz="3600" dirty="0"/>
              <a:t>Live guest patching</a:t>
            </a:r>
          </a:p>
          <a:p>
            <a:pPr lvl="1"/>
            <a:r>
              <a:rPr lang="en-US" sz="3600" dirty="0"/>
              <a:t>System Protection </a:t>
            </a:r>
          </a:p>
          <a:p>
            <a:r>
              <a:rPr lang="en-US" sz="4000" dirty="0"/>
              <a:t>Malware analysis</a:t>
            </a:r>
          </a:p>
          <a:p>
            <a:r>
              <a:rPr lang="en-US" sz="4000" dirty="0"/>
              <a:t>Software analysis </a:t>
            </a:r>
          </a:p>
          <a:p>
            <a:r>
              <a:rPr lang="en-US" sz="4000" dirty="0"/>
              <a:t>Reverse engineering</a:t>
            </a:r>
          </a:p>
          <a:p>
            <a:endParaRPr lang="en-US" sz="4000" dirty="0"/>
          </a:p>
        </p:txBody>
      </p:sp>
    </p:spTree>
    <p:extLst>
      <p:ext uri="{BB962C8B-B14F-4D97-AF65-F5344CB8AC3E}">
        <p14:creationId xmlns:p14="http://schemas.microsoft.com/office/powerpoint/2010/main" val="171216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2" descr="Displaying Capture.PNG"/>
          <p:cNvSpPr>
            <a:spLocks noChangeAspect="1" noChangeArrowheads="1"/>
          </p:cNvSpPr>
          <p:nvPr/>
        </p:nvSpPr>
        <p:spPr bwMode="auto">
          <a:xfrm>
            <a:off x="155574" y="-144463"/>
            <a:ext cx="1982881" cy="19828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968" y="340863"/>
            <a:ext cx="6576485" cy="473557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0512" y="1838425"/>
            <a:ext cx="4001430" cy="4001430"/>
          </a:xfrm>
          <a:prstGeom prst="rect">
            <a:avLst/>
          </a:prstGeom>
        </p:spPr>
      </p:pic>
    </p:spTree>
    <p:extLst>
      <p:ext uri="{BB962C8B-B14F-4D97-AF65-F5344CB8AC3E}">
        <p14:creationId xmlns:p14="http://schemas.microsoft.com/office/powerpoint/2010/main" val="25925368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87DCF4BC60F44CBC5439F846B58D18" ma:contentTypeVersion="1" ma:contentTypeDescription="Create a new document." ma:contentTypeScope="" ma:versionID="c294aae3766195dc625b4a4aca4e9765">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4F6684-A7BF-4E65-B1D2-8F985151B567}">
  <ds:schemaRefs>
    <ds:schemaRef ds:uri="http://schemas.microsoft.com/office/2006/metadata/properties"/>
    <ds:schemaRef ds:uri="http://www.w3.org/XML/1998/namespace"/>
    <ds:schemaRef ds:uri="http://schemas.microsoft.com/sharepoint/v3"/>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0F7372DD-D37F-48DF-99BF-17BA863CF3B1}">
  <ds:schemaRefs>
    <ds:schemaRef ds:uri="http://schemas.microsoft.com/sharepoint/v3/contenttype/forms"/>
  </ds:schemaRefs>
</ds:datastoreItem>
</file>

<file path=customXml/itemProps3.xml><?xml version="1.0" encoding="utf-8"?>
<ds:datastoreItem xmlns:ds="http://schemas.openxmlformats.org/officeDocument/2006/customXml" ds:itemID="{E17C3DD1-1A20-438F-8DEA-90CF816543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3343</TotalTime>
  <Words>1429</Words>
  <Application>Microsoft Office PowerPoint</Application>
  <PresentationFormat>Widescreen</PresentationFormat>
  <Paragraphs>108</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BatangChe</vt:lpstr>
      <vt:lpstr>Calibri</vt:lpstr>
      <vt:lpstr>Calibri Light</vt:lpstr>
      <vt:lpstr>Wingdings</vt:lpstr>
      <vt:lpstr>Office Theme</vt:lpstr>
      <vt:lpstr>PowerPoint Presentation</vt:lpstr>
      <vt:lpstr>AIS Dynamic Defense Capture the Flag Exercise</vt:lpstr>
      <vt:lpstr>Disclaimer</vt:lpstr>
      <vt:lpstr>Agenda</vt:lpstr>
      <vt:lpstr>Background: Virtual Machine Introspection</vt:lpstr>
      <vt:lpstr>TLDR; Virtual Machine Introspection</vt:lpstr>
      <vt:lpstr>AIS’s IntroVirt Technology Overview</vt:lpstr>
      <vt:lpstr>Typical Uses of VMI</vt:lpstr>
      <vt:lpstr>PowerPoint Presentation</vt:lpstr>
      <vt:lpstr>CTF Challenges  Codename:  #RustedBunions2.0  </vt:lpstr>
      <vt:lpstr>You need this to start.  </vt:lpstr>
      <vt:lpstr>PowerPoint Presentation</vt:lpstr>
      <vt:lpstr>PowerPoint Presentation</vt:lpstr>
      <vt:lpstr>PowerPoint Presentation</vt:lpstr>
      <vt:lpstr>PowerPoint Presentation</vt:lpstr>
      <vt:lpstr>In Closing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Capture the Flag Excercise</dc:title>
  <dc:creator>Richard Gloo</dc:creator>
  <cp:lastModifiedBy>Sean</cp:lastModifiedBy>
  <cp:revision>199</cp:revision>
  <dcterms:created xsi:type="dcterms:W3CDTF">2016-04-18T19:45:05Z</dcterms:created>
  <dcterms:modified xsi:type="dcterms:W3CDTF">2016-11-04T19:37:45Z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0x0101007987DCF4BC60F44CBC5439F846B58D18</vt:lpwstr>
  </property>
</Properties>
</file>