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4"/>
  </p:sldMasterIdLst>
  <p:sldIdLst>
    <p:sldId id="269" r:id="rId5"/>
    <p:sldId id="256" r:id="rId6"/>
    <p:sldId id="257" r:id="rId7"/>
    <p:sldId id="267" r:id="rId8"/>
    <p:sldId id="272" r:id="rId9"/>
    <p:sldId id="268" r:id="rId10"/>
    <p:sldId id="276" r:id="rId11"/>
    <p:sldId id="274" r:id="rId12"/>
    <p:sldId id="277" r:id="rId13"/>
    <p:sldId id="271" r:id="rId14"/>
    <p:sldId id="261" r:id="rId15"/>
    <p:sldId id="278" r:id="rId16"/>
    <p:sldId id="273" r:id="rId17"/>
    <p:sldId id="258" r:id="rId18"/>
    <p:sldId id="262" r:id="rId19"/>
    <p:sldId id="263" r:id="rId20"/>
    <p:sldId id="265" r:id="rId21"/>
    <p:sldId id="266" r:id="rId22"/>
    <p:sldId id="264" r:id="rId23"/>
    <p:sldId id="275" r:id="rId24"/>
    <p:sldId id="260" r:id="rId25"/>
    <p:sldId id="2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89" d="100"/>
          <a:sy n="89" d="100"/>
        </p:scale>
        <p:origin x="-5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98031-39CA-4572-A3B9-ADDEC2A8FD14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77AC05-120A-49A1-A0DE-094B33B6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8132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98031-39CA-4572-A3B9-ADDEC2A8FD14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77AC05-120A-49A1-A0DE-094B33B6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6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98031-39CA-4572-A3B9-ADDEC2A8FD14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77AC05-120A-49A1-A0DE-094B33B6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5864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98031-39CA-4572-A3B9-ADDEC2A8FD14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77AC05-120A-49A1-A0DE-094B33B6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98031-39CA-4572-A3B9-ADDEC2A8FD14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77AC05-120A-49A1-A0DE-094B33B6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164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98031-39CA-4572-A3B9-ADDEC2A8FD14}" type="datetimeFigureOut">
              <a:rPr lang="en-US" smtClean="0"/>
              <a:t>4/22/16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77AC05-120A-49A1-A0DE-094B33B6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7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98031-39CA-4572-A3B9-ADDEC2A8FD14}" type="datetimeFigureOut">
              <a:rPr lang="en-US" smtClean="0"/>
              <a:t>4/22/16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77AC05-120A-49A1-A0DE-094B33B6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1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98031-39CA-4572-A3B9-ADDEC2A8FD14}" type="datetimeFigureOut">
              <a:rPr lang="en-US" smtClean="0"/>
              <a:t>4/22/16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77AC05-120A-49A1-A0DE-094B33B6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3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98031-39CA-4572-A3B9-ADDEC2A8FD14}" type="datetimeFigureOut">
              <a:rPr lang="en-US" smtClean="0"/>
              <a:t>4/22/16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77AC05-120A-49A1-A0DE-094B33B6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98031-39CA-4572-A3B9-ADDEC2A8FD14}" type="datetimeFigureOut">
              <a:rPr lang="en-US" smtClean="0"/>
              <a:t>4/22/16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77AC05-120A-49A1-A0DE-094B33B6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7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98031-39CA-4572-A3B9-ADDEC2A8FD14}" type="datetimeFigureOut">
              <a:rPr lang="en-US" smtClean="0"/>
              <a:t>4/22/16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77AC05-120A-49A1-A0DE-094B33B6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4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S_Logo_KO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550" y="6160614"/>
            <a:ext cx="915096" cy="48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8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3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3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S_Logo_K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510159"/>
            <a:ext cx="7162800" cy="38313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559567" y="5910431"/>
            <a:ext cx="1539937" cy="780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3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CTF Challenges</a:t>
            </a:r>
            <a:br>
              <a:rPr lang="en-US" dirty="0"/>
            </a:br>
            <a:r>
              <a:rPr lang="en-US" dirty="0" smtClean="0"/>
              <a:t>Codename: “RUSTED BUNIONS”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 descr="https://41.media.tumblr.com/8907fd473368389ade9ce6b758ae4f15/tumblr_inline_nnhzqqdiB01re968e_5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603" y="1690688"/>
            <a:ext cx="5914794" cy="485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256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562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We are INTENTIONALLY injecting INCONSISTENCIES into the RUSTED BUNIONs virtual machines</a:t>
            </a:r>
          </a:p>
          <a:p>
            <a:pPr marL="0" indent="0" algn="ctr">
              <a:lnSpc>
                <a:spcPct val="50000"/>
              </a:lnSpc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 smtClean="0"/>
              <a:t>The actions you take will trigger changes in the system that may reveal the flag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86881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400228"/>
            <a:ext cx="8589344" cy="607907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226516" y="3166711"/>
            <a:ext cx="1595287" cy="1512849"/>
            <a:chOff x="5255392" y="3147461"/>
            <a:chExt cx="1595287" cy="1512849"/>
          </a:xfrm>
        </p:grpSpPr>
        <p:grpSp>
          <p:nvGrpSpPr>
            <p:cNvPr id="10" name="Group 9"/>
            <p:cNvGrpSpPr/>
            <p:nvPr/>
          </p:nvGrpSpPr>
          <p:grpSpPr>
            <a:xfrm>
              <a:off x="5255392" y="3147461"/>
              <a:ext cx="1595287" cy="1512849"/>
              <a:chOff x="5188015" y="3108960"/>
              <a:chExt cx="1595287" cy="1512849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8015" y="3198075"/>
                <a:ext cx="1595287" cy="1334619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5188015" y="3108960"/>
                <a:ext cx="10862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</a:rPr>
                  <a:t>RUSTED 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587141" y="4221699"/>
                <a:ext cx="11961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</a:rPr>
                  <a:t>BUNIONS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 rot="20095431">
              <a:off x="5506728" y="3478347"/>
              <a:ext cx="1276311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172.30.99.x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981033" y="5265425"/>
            <a:ext cx="142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 are here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337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CTF Challenge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51345" cy="4351338"/>
          </a:xfrm>
        </p:spPr>
        <p:txBody>
          <a:bodyPr>
            <a:noAutofit/>
          </a:bodyPr>
          <a:lstStyle/>
          <a:p>
            <a:r>
              <a:rPr lang="en-US" sz="3200" dirty="0" smtClean="0"/>
              <a:t>Multiple stages (VMs), </a:t>
            </a:r>
            <a:r>
              <a:rPr lang="en-US" sz="3200" dirty="0"/>
              <a:t>each with a different flag </a:t>
            </a:r>
            <a:endParaRPr lang="en-US" sz="3200" dirty="0" smtClean="0"/>
          </a:p>
          <a:p>
            <a:pPr lvl="1"/>
            <a:r>
              <a:rPr lang="en-US" sz="2800" dirty="0" smtClean="0"/>
              <a:t>Non-linear, </a:t>
            </a:r>
            <a:r>
              <a:rPr lang="en-US" sz="2800" dirty="0"/>
              <a:t>but may have dependent </a:t>
            </a:r>
            <a:r>
              <a:rPr lang="en-US" sz="2800" dirty="0" smtClean="0"/>
              <a:t>clues</a:t>
            </a:r>
          </a:p>
          <a:p>
            <a:pPr lvl="1"/>
            <a:endParaRPr lang="en-US" sz="2800" dirty="0"/>
          </a:p>
          <a:p>
            <a:r>
              <a:rPr lang="en-US" sz="3200" b="1" u="sng" dirty="0" smtClean="0"/>
              <a:t>Access </a:t>
            </a:r>
            <a:r>
              <a:rPr lang="en-US" sz="3200" b="1" u="sng" dirty="0"/>
              <a:t>vectors:</a:t>
            </a:r>
            <a:r>
              <a:rPr lang="en-US" sz="3200" b="1" dirty="0"/>
              <a:t> </a:t>
            </a:r>
            <a:r>
              <a:rPr lang="en-US" sz="3200" dirty="0" smtClean="0"/>
              <a:t>RDP, existing backdoors</a:t>
            </a:r>
            <a:r>
              <a:rPr lang="en-US" sz="3200" dirty="0"/>
              <a:t>, </a:t>
            </a:r>
            <a:r>
              <a:rPr lang="en-US" sz="3200" dirty="0" smtClean="0"/>
              <a:t>SSH, FTP </a:t>
            </a:r>
            <a:endParaRPr lang="en-US" sz="3200" dirty="0"/>
          </a:p>
          <a:p>
            <a:r>
              <a:rPr lang="en-US" sz="3200" b="1" u="sng" dirty="0"/>
              <a:t>Tools:</a:t>
            </a:r>
            <a:r>
              <a:rPr lang="en-US" sz="3200" b="1" dirty="0"/>
              <a:t> </a:t>
            </a:r>
            <a:r>
              <a:rPr lang="en-US" sz="3200" dirty="0"/>
              <a:t>password </a:t>
            </a:r>
            <a:r>
              <a:rPr lang="en-US" sz="3200" dirty="0" smtClean="0"/>
              <a:t>crackers (</a:t>
            </a:r>
            <a:r>
              <a:rPr lang="en-US" sz="3200" dirty="0" err="1" smtClean="0"/>
              <a:t>hashcat</a:t>
            </a:r>
            <a:r>
              <a:rPr lang="en-US" sz="3200" dirty="0" smtClean="0"/>
              <a:t>), </a:t>
            </a:r>
            <a:r>
              <a:rPr lang="en-US" sz="3200" dirty="0" err="1" smtClean="0"/>
              <a:t>hexdump</a:t>
            </a:r>
            <a:r>
              <a:rPr lang="en-US" sz="3200" dirty="0" smtClean="0"/>
              <a:t>, </a:t>
            </a:r>
            <a:r>
              <a:rPr lang="en-US" sz="3200" dirty="0" err="1" smtClean="0"/>
              <a:t>netcat</a:t>
            </a:r>
            <a:r>
              <a:rPr lang="en-US" sz="3200" dirty="0" smtClean="0"/>
              <a:t>, </a:t>
            </a:r>
            <a:r>
              <a:rPr lang="en-US" sz="3200" dirty="0" err="1" smtClean="0"/>
              <a:t>rdesktop</a:t>
            </a:r>
            <a:r>
              <a:rPr lang="en-US" sz="3200" dirty="0" smtClean="0"/>
              <a:t>, </a:t>
            </a:r>
            <a:r>
              <a:rPr lang="en-US" sz="3200" dirty="0"/>
              <a:t>and a lot of analytical skills </a:t>
            </a:r>
          </a:p>
          <a:p>
            <a:r>
              <a:rPr lang="en-US" sz="3200" b="1" u="sng" dirty="0" smtClean="0"/>
              <a:t>Observe:</a:t>
            </a:r>
            <a:r>
              <a:rPr lang="en-US" sz="3200" b="1" dirty="0" smtClean="0"/>
              <a:t> </a:t>
            </a:r>
            <a:r>
              <a:rPr lang="en-US" sz="3200" dirty="0"/>
              <a:t>inconsistencies </a:t>
            </a:r>
            <a:r>
              <a:rPr lang="en-US" sz="3200" dirty="0" smtClean="0"/>
              <a:t>in filesystem, files you interact with, processes lists, or authentication.  </a:t>
            </a:r>
          </a:p>
        </p:txBody>
      </p:sp>
    </p:spTree>
    <p:extLst>
      <p:ext uri="{BB962C8B-B14F-4D97-AF65-F5344CB8AC3E}">
        <p14:creationId xmlns:p14="http://schemas.microsoft.com/office/powerpoint/2010/main" val="4244291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RUSTED </a:t>
            </a:r>
            <a:r>
              <a:rPr lang="en-US" dirty="0"/>
              <a:t>BUNIONS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5612"/>
            <a:ext cx="10515600" cy="47248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Level 1: Easy</a:t>
            </a:r>
          </a:p>
          <a:p>
            <a:pPr lvl="1"/>
            <a:r>
              <a:rPr lang="en-US" dirty="0" smtClean="0"/>
              <a:t>“Mouse Mayhem” 			15 points</a:t>
            </a:r>
          </a:p>
          <a:p>
            <a:pPr lvl="1"/>
            <a:r>
              <a:rPr lang="en-US" dirty="0" smtClean="0"/>
              <a:t>“Process Morpheus Jr. ” 		25 </a:t>
            </a:r>
            <a:r>
              <a:rPr lang="en-US" dirty="0"/>
              <a:t>points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Process Morpheus </a:t>
            </a:r>
            <a:r>
              <a:rPr lang="en-US" dirty="0" smtClean="0"/>
              <a:t>Sr. </a:t>
            </a:r>
            <a:r>
              <a:rPr lang="en-US" dirty="0"/>
              <a:t>” </a:t>
            </a:r>
            <a:r>
              <a:rPr lang="en-US" dirty="0" smtClean="0"/>
              <a:t>		25 </a:t>
            </a:r>
            <a:r>
              <a:rPr lang="en-US" dirty="0"/>
              <a:t>points</a:t>
            </a:r>
          </a:p>
          <a:p>
            <a:r>
              <a:rPr lang="en-US" dirty="0" smtClean="0"/>
              <a:t>Level 2: Hard</a:t>
            </a:r>
          </a:p>
          <a:p>
            <a:pPr lvl="1"/>
            <a:r>
              <a:rPr lang="en-US" dirty="0" smtClean="0"/>
              <a:t>“Definition of Insanity” 			</a:t>
            </a:r>
            <a:r>
              <a:rPr lang="en-US" dirty="0"/>
              <a:t>60 points</a:t>
            </a:r>
          </a:p>
          <a:p>
            <a:pPr lvl="1"/>
            <a:r>
              <a:rPr lang="en-US" dirty="0" smtClean="0"/>
              <a:t>“Header Damage”			100 </a:t>
            </a:r>
            <a:r>
              <a:rPr lang="en-US" dirty="0"/>
              <a:t>points</a:t>
            </a:r>
          </a:p>
          <a:p>
            <a:pPr lvl="1"/>
            <a:r>
              <a:rPr lang="en-US" dirty="0" smtClean="0"/>
              <a:t>“Open Sesame” 				</a:t>
            </a:r>
            <a:r>
              <a:rPr lang="en-US" dirty="0"/>
              <a:t>85 points</a:t>
            </a:r>
          </a:p>
          <a:p>
            <a:pPr lvl="1"/>
            <a:r>
              <a:rPr lang="en-US" dirty="0" smtClean="0"/>
              <a:t>“E.T. Phone Home” 			85 </a:t>
            </a:r>
            <a:r>
              <a:rPr lang="en-US" dirty="0"/>
              <a:t>points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Level 3: </a:t>
            </a:r>
            <a:r>
              <a:rPr lang="en-US" dirty="0"/>
              <a:t>You wont get it </a:t>
            </a:r>
            <a:r>
              <a:rPr lang="en-US" dirty="0" smtClean="0"/>
              <a:t>			job interview*</a:t>
            </a:r>
          </a:p>
          <a:p>
            <a:pPr lvl="1"/>
            <a:r>
              <a:rPr lang="en-US" dirty="0" smtClean="0"/>
              <a:t>There is a domain controller</a:t>
            </a:r>
            <a:r>
              <a:rPr lang="en-US" smtClean="0"/>
              <a:t>, </a:t>
            </a:r>
            <a:r>
              <a:rPr lang="en-US" smtClean="0"/>
              <a:t>it’s </a:t>
            </a:r>
            <a:r>
              <a:rPr lang="en-US" dirty="0" smtClean="0"/>
              <a:t>locked down and has a flag.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79657" y="6390465"/>
            <a:ext cx="4150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*Must meet minimum qualifications, and see disclaimer slide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02173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Easy: Mouse Mayhem (15 pts)</a:t>
            </a:r>
            <a:endParaRPr lang="en-US" dirty="0"/>
          </a:p>
        </p:txBody>
      </p:sp>
      <p:pic>
        <p:nvPicPr>
          <p:cNvPr id="1026" name="Picture 2" descr="https://i.ytimg.com/vi/Ogc2eqqAnCM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920" y="3542645"/>
            <a:ext cx="4286250" cy="241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enetologisch-onderzoek.nl/wp-content/image_upload/mousee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29" y="1900177"/>
            <a:ext cx="428625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26022" y="2936825"/>
            <a:ext cx="5391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Good luck using the mouse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94875" y="4805614"/>
            <a:ext cx="5391726" cy="875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Hosts accessed via RDP and credentials you have cracked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9709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Easy: Process Morpheus</a:t>
            </a:r>
            <a:br>
              <a:rPr lang="en-US" dirty="0" smtClean="0"/>
            </a:br>
            <a:r>
              <a:rPr lang="en-US" sz="3600" dirty="0" smtClean="0"/>
              <a:t>Junior (25 pts) and </a:t>
            </a:r>
            <a:r>
              <a:rPr lang="en-US" sz="3600" dirty="0" err="1" smtClean="0"/>
              <a:t>Señor</a:t>
            </a:r>
            <a:r>
              <a:rPr lang="en-US" sz="3600" dirty="0" smtClean="0"/>
              <a:t> (25 pts)</a:t>
            </a:r>
            <a:endParaRPr lang="en-US" sz="3600" dirty="0"/>
          </a:p>
        </p:txBody>
      </p:sp>
      <p:pic>
        <p:nvPicPr>
          <p:cNvPr id="2050" name="Picture 2" descr="https://imgflip.com/s/meme/Matrix-Morpheu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01"/>
          <a:stretch/>
        </p:blipFill>
        <p:spPr bwMode="auto">
          <a:xfrm>
            <a:off x="3613156" y="1871567"/>
            <a:ext cx="411951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4.bp.blogspot.com/_R2U5wU8VH20/SvzGOvQDM7I/AAAAAAAAAd8/P7wylpKxFcc/s400/adios-senor-lou-dobb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736" y="3547577"/>
            <a:ext cx="3466531" cy="278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tatic.cinemagia.ro/img/resize/db/actor/02/30/05/miguel-varoni-958385l-poz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91" y="2222638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87909" y="1797369"/>
            <a:ext cx="3110184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smtClean="0"/>
              <a:t>Hosts accessed via RDP </a:t>
            </a:r>
            <a:br>
              <a:rPr lang="en-US" sz="2800" dirty="0" smtClean="0"/>
            </a:br>
            <a:r>
              <a:rPr lang="en-US" sz="2800" dirty="0" smtClean="0"/>
              <a:t>and cracked credentials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04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061312" cy="1324998"/>
          </a:xfrm>
        </p:spPr>
        <p:txBody>
          <a:bodyPr>
            <a:normAutofit/>
          </a:bodyPr>
          <a:lstStyle/>
          <a:p>
            <a:r>
              <a:rPr lang="en-US" dirty="0" smtClean="0"/>
              <a:t>Hard: Definition of Insanity (60 pts)</a:t>
            </a:r>
            <a:br>
              <a:rPr lang="en-US" dirty="0" smtClean="0"/>
            </a:b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647154" y="2905156"/>
            <a:ext cx="4145972" cy="875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smtClean="0"/>
              <a:t>Hosts accessed via SSH, and FTP</a:t>
            </a:r>
            <a:endParaRPr lang="en-US" sz="2800" dirty="0"/>
          </a:p>
        </p:txBody>
      </p:sp>
      <p:pic>
        <p:nvPicPr>
          <p:cNvPr id="3074" name="Picture 2" descr="https://upload.wikimedia.org/wikipedia/commons/thumb/3/32/Guillaume_Duchenne_de_Boulogne_performing_facial_electrostimulus_experiments.jpg/220px-Guillaume_Duchenne_de_Boulogne_performing_facial_electrostimulus_experimen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65" y="1690124"/>
            <a:ext cx="2559084" cy="353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vignette2.wikia.nocookie.net/uncyclopedia/images/a/a8/BadassEinstein.jpg/revision/latest?cb=200612060001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431" y="1690124"/>
            <a:ext cx="26955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530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Hard: Header Damage (100 pts)</a:t>
            </a:r>
            <a:br>
              <a:rPr lang="en-US" dirty="0" smtClean="0"/>
            </a:b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75795" y="5132008"/>
            <a:ext cx="5803923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Copying the executables to the virtual machine results in corruption – do it right to evade the corrupter </a:t>
            </a:r>
            <a:endParaRPr lang="en-US" sz="2800" dirty="0"/>
          </a:p>
        </p:txBody>
      </p:sp>
      <p:pic>
        <p:nvPicPr>
          <p:cNvPr id="3076" name="Picture 4" descr="http://www.standardmedia.co.ke/images/friday/Head-injury-0507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54" y="1702119"/>
            <a:ext cx="5715000" cy="3333750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337739" y="3246908"/>
            <a:ext cx="414597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smtClean="0"/>
              <a:t>Access vectors: </a:t>
            </a:r>
            <a:r>
              <a:rPr lang="en-US" sz="2800" dirty="0" err="1" smtClean="0"/>
              <a:t>netcat</a:t>
            </a:r>
            <a:r>
              <a:rPr lang="en-US" sz="2800" dirty="0" smtClean="0"/>
              <a:t> and web interface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9562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tripwire.com/state-of-security/wp-content/uploads/cache/thumb_shutterstock_252438718_1024/36230769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90" y="4748973"/>
            <a:ext cx="3343297" cy="173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Hard: Open Sesame (85 pts)</a:t>
            </a:r>
            <a:br>
              <a:rPr lang="en-US" dirty="0" smtClean="0"/>
            </a:b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650282" y="4881014"/>
            <a:ext cx="5391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Once on the box, things get interesting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269861" y="1413308"/>
            <a:ext cx="41459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Hosts accessed via brute forcing SSH credentials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….but, it can be brute forced by hand – you don’t need a super-hacker-</a:t>
            </a:r>
            <a:r>
              <a:rPr lang="en-US" sz="2800" dirty="0" err="1" smtClean="0"/>
              <a:t>uber</a:t>
            </a:r>
            <a:r>
              <a:rPr lang="en-US" sz="2800" dirty="0" smtClean="0"/>
              <a:t> tool</a:t>
            </a:r>
            <a:endParaRPr lang="en-US" sz="2800" dirty="0"/>
          </a:p>
        </p:txBody>
      </p:sp>
      <p:pic>
        <p:nvPicPr>
          <p:cNvPr id="1026" name="Picture 2" descr="1990,bike,extreme sports,Kludge,kludgin dirty,Professional At Work,skate board,transpor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38" y="3356289"/>
            <a:ext cx="3015923" cy="226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ip flops,locked up,shoes,stupid,wt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27" y="1350674"/>
            <a:ext cx="4186160" cy="323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96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AIS Dynamic Defense Capture the Flag Exercise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Assured Information Security,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52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Hard: E.T. Phone Home (85 pts)</a:t>
            </a:r>
            <a:br>
              <a:rPr lang="en-US" dirty="0" smtClean="0"/>
            </a:b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227798" y="4661801"/>
            <a:ext cx="4832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Once on the box, things get interesting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323398" y="1516135"/>
            <a:ext cx="41459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Maybe E.T. exploited a command execution bug in the Speak and Spell??</a:t>
            </a:r>
            <a:endParaRPr lang="en-US" sz="2800" dirty="0"/>
          </a:p>
        </p:txBody>
      </p:sp>
      <p:pic>
        <p:nvPicPr>
          <p:cNvPr id="4098" name="Picture 2" descr="https://c1.staticflickr.com/3/2105/2267504334_302483a7be_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456" y="2990515"/>
            <a:ext cx="4119914" cy="308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static.socialgo.com/cache/246062/image/1179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145" y="1621731"/>
            <a:ext cx="2397961" cy="273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adweek.com/socialtimes/wp-content/uploads/sites/2/2011/03/ET-In-Cloth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57" y="1319981"/>
            <a:ext cx="2724718" cy="249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584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5619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/>
              <a:t>The challenges are more about critical thinking and analytical skills than using crazy tools. 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 smtClean="0"/>
              <a:t>The basics will work. 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 smtClean="0"/>
              <a:t>Leaked credentials available at:</a:t>
            </a:r>
          </a:p>
        </p:txBody>
      </p:sp>
      <p:sp>
        <p:nvSpPr>
          <p:cNvPr id="4" name="Rectangle 3"/>
          <p:cNvSpPr/>
          <p:nvPr/>
        </p:nvSpPr>
        <p:spPr>
          <a:xfrm>
            <a:off x="1947716" y="5140511"/>
            <a:ext cx="82965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https://github.com/vix597/Ru5tedBun1ons</a:t>
            </a:r>
          </a:p>
        </p:txBody>
      </p:sp>
    </p:spTree>
    <p:extLst>
      <p:ext uri="{BB962C8B-B14F-4D97-AF65-F5344CB8AC3E}">
        <p14:creationId xmlns:p14="http://schemas.microsoft.com/office/powerpoint/2010/main" val="2064192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2262446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000" dirty="0" smtClean="0"/>
              <a:t>Thank You.</a:t>
            </a:r>
            <a:endParaRPr lang="en-US" sz="90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For more </a:t>
            </a:r>
            <a:r>
              <a:rPr lang="en-US" dirty="0"/>
              <a:t>information visit us at </a:t>
            </a:r>
            <a:r>
              <a:rPr lang="en-US" dirty="0" err="1" smtClean="0"/>
              <a:t>ainfosec.com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25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51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Disclaimer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5613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All opinions, statements, or illustrations expressed either verbally, physically, or psychically  are that of the author’s and do not represent that of our employer or our employer’s customers or partners.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19271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51345" cy="435133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AIS R&amp;D: Virtual Machine Introspection (VMI)</a:t>
            </a:r>
          </a:p>
          <a:p>
            <a:endParaRPr lang="en-US" sz="4000" dirty="0"/>
          </a:p>
          <a:p>
            <a:endParaRPr lang="en-US" sz="4000" dirty="0" smtClean="0"/>
          </a:p>
          <a:p>
            <a:r>
              <a:rPr lang="en-US" sz="4000" dirty="0" smtClean="0"/>
              <a:t>Hackathon Capture The Flag Challenges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0358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Virtual Machine Introspection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51345" cy="435133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VMI is technology to observe or actuate events within guest virtual machines</a:t>
            </a:r>
          </a:p>
          <a:p>
            <a:r>
              <a:rPr lang="en-US" sz="4000" dirty="0" smtClean="0"/>
              <a:t>Typically done without cooperation from the running virtual machine </a:t>
            </a:r>
          </a:p>
          <a:p>
            <a:r>
              <a:rPr lang="en-US" sz="4000" dirty="0" smtClean="0"/>
              <a:t>Essentially provides ‘god-mode’ control over VMs and all from </a:t>
            </a:r>
            <a:r>
              <a:rPr lang="en-US" sz="3600" dirty="0" smtClean="0"/>
              <a:t>an architectural vantage point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5109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510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AIS’s IntroVirt Technology Overview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6880" y="847890"/>
            <a:ext cx="4731981" cy="3619848"/>
            <a:chOff x="4711212" y="115169"/>
            <a:chExt cx="4232764" cy="3107681"/>
          </a:xfrm>
        </p:grpSpPr>
        <p:pic>
          <p:nvPicPr>
            <p:cNvPr id="6" name="Picture 4" descr="C:\Users\Sean\Pictures\desktop_pre_blu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1212" y="349716"/>
              <a:ext cx="3079009" cy="1922540"/>
            </a:xfrm>
            <a:prstGeom prst="roundRect">
              <a:avLst>
                <a:gd name="adj" fmla="val 16667"/>
              </a:avLst>
            </a:prstGeom>
            <a:ln>
              <a:solidFill>
                <a:srgbClr val="FFFFFF"/>
              </a:solidFill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 descr="C:\Users\Sean\Pictures\Desktop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1758" y="890546"/>
              <a:ext cx="3084838" cy="1928024"/>
            </a:xfrm>
            <a:prstGeom prst="roundRect">
              <a:avLst>
                <a:gd name="adj" fmla="val 16667"/>
              </a:avLst>
            </a:prstGeom>
            <a:ln>
              <a:solidFill>
                <a:srgbClr val="FFFFFF"/>
              </a:solidFill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5" descr="C:\Users\Sean\Pictures\Screenshot - 03052015 - 05%3a10%3a35 PM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4035" y="1484758"/>
              <a:ext cx="3089941" cy="1738092"/>
            </a:xfrm>
            <a:prstGeom prst="roundRect">
              <a:avLst>
                <a:gd name="adj" fmla="val 16667"/>
              </a:avLst>
            </a:prstGeom>
            <a:ln>
              <a:solidFill>
                <a:srgbClr val="FFFFFF"/>
              </a:solidFill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368176" y="115169"/>
              <a:ext cx="2797288" cy="5795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Target Guest Virtual Machines</a:t>
              </a:r>
            </a:p>
            <a:p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5955926" y="991110"/>
            <a:ext cx="10648" cy="3672373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99146" y="4796621"/>
            <a:ext cx="9924207" cy="1695284"/>
            <a:chOff x="133391" y="3505200"/>
            <a:chExt cx="8877218" cy="1455421"/>
          </a:xfrm>
        </p:grpSpPr>
        <p:grpSp>
          <p:nvGrpSpPr>
            <p:cNvPr id="12" name="Group 11"/>
            <p:cNvGrpSpPr/>
            <p:nvPr/>
          </p:nvGrpSpPr>
          <p:grpSpPr>
            <a:xfrm>
              <a:off x="133391" y="3657071"/>
              <a:ext cx="8877218" cy="1303550"/>
              <a:chOff x="133391" y="3657071"/>
              <a:chExt cx="8877218" cy="130355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33391" y="4414999"/>
                <a:ext cx="8877218" cy="545622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Hardware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0999" y="3985020"/>
                <a:ext cx="8382002" cy="521733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Hypervisor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63880" y="3657071"/>
                <a:ext cx="8046720" cy="43649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IntroVirt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 Hypervisor Hooks</a:t>
                </a:r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 flipH="1">
              <a:off x="240815" y="3505200"/>
              <a:ext cx="866237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999146" y="847890"/>
            <a:ext cx="4712329" cy="3593721"/>
            <a:chOff x="133391" y="115169"/>
            <a:chExt cx="4215185" cy="3085251"/>
          </a:xfrm>
        </p:grpSpPr>
        <p:sp>
          <p:nvSpPr>
            <p:cNvPr id="18" name="TextBox 17"/>
            <p:cNvSpPr txBox="1"/>
            <p:nvPr/>
          </p:nvSpPr>
          <p:spPr>
            <a:xfrm>
              <a:off x="718127" y="115169"/>
              <a:ext cx="2989572" cy="5795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IntroVirt</a:t>
              </a:r>
              <a:r>
                <a:rPr lang="en-US" b="1" dirty="0"/>
                <a:t> Introspection Toolstack</a:t>
              </a:r>
            </a:p>
            <a:p>
              <a:endParaRPr 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33391" y="654237"/>
              <a:ext cx="4215185" cy="2546183"/>
              <a:chOff x="133391" y="654237"/>
              <a:chExt cx="4215185" cy="254618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133391" y="2601318"/>
                <a:ext cx="4215185" cy="599102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Introspection Abstraction Layer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133391" y="654237"/>
                <a:ext cx="4175456" cy="740224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Introspection Application Layer</a:t>
                </a:r>
                <a:endParaRPr lang="en-US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133391" y="1478417"/>
                <a:ext cx="4175456" cy="1005840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Operating System Observation and Actuation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243506" y="1854558"/>
                <a:ext cx="1828801" cy="548639"/>
              </a:xfrm>
              <a:prstGeom prst="round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Windows®  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2384725" y="1854558"/>
                <a:ext cx="1828801" cy="548639"/>
              </a:xfrm>
              <a:prstGeom prst="round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Unix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5" name="Picture 6" descr="C:\Users\Sean\Pictures\Tux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9146" y="1916038"/>
                <a:ext cx="369454" cy="43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7" descr="C:\Users\Sean\Pictures\6874.5_5F00_01C91EBC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5226" y="1981337"/>
                <a:ext cx="334074" cy="333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14340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Uses of VMI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51345" cy="435133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Defenses</a:t>
            </a:r>
            <a:endParaRPr lang="en-US" sz="4000" dirty="0"/>
          </a:p>
          <a:p>
            <a:pPr lvl="1"/>
            <a:r>
              <a:rPr lang="en-US" sz="3600" dirty="0"/>
              <a:t>Anti-Virus </a:t>
            </a:r>
            <a:r>
              <a:rPr lang="en-US" sz="3600" dirty="0" smtClean="0"/>
              <a:t>scans</a:t>
            </a:r>
            <a:endParaRPr lang="en-US" sz="3600" dirty="0"/>
          </a:p>
          <a:p>
            <a:pPr lvl="1"/>
            <a:r>
              <a:rPr lang="en-US" sz="3600" dirty="0"/>
              <a:t>Live guest </a:t>
            </a:r>
            <a:r>
              <a:rPr lang="en-US" sz="3600" dirty="0" smtClean="0"/>
              <a:t>patching</a:t>
            </a:r>
          </a:p>
          <a:p>
            <a:pPr lvl="1"/>
            <a:r>
              <a:rPr lang="en-US" sz="3600" dirty="0" smtClean="0"/>
              <a:t>System Protection </a:t>
            </a:r>
            <a:endParaRPr lang="en-US" sz="3600" dirty="0"/>
          </a:p>
          <a:p>
            <a:r>
              <a:rPr lang="en-US" sz="4000" dirty="0" smtClean="0"/>
              <a:t>Malware analysis</a:t>
            </a:r>
          </a:p>
          <a:p>
            <a:r>
              <a:rPr lang="en-US" sz="4000" dirty="0" smtClean="0"/>
              <a:t>Software analysis </a:t>
            </a:r>
          </a:p>
          <a:p>
            <a:r>
              <a:rPr lang="en-US" sz="4000" dirty="0" smtClean="0"/>
              <a:t>Reverse engineering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12160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2" descr="Displaying Capture.PNG"/>
          <p:cNvSpPr>
            <a:spLocks noChangeAspect="1" noChangeArrowheads="1"/>
          </p:cNvSpPr>
          <p:nvPr/>
        </p:nvSpPr>
        <p:spPr bwMode="auto">
          <a:xfrm>
            <a:off x="155574" y="-144463"/>
            <a:ext cx="1982881" cy="198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837" y="374316"/>
            <a:ext cx="8484326" cy="610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36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51345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Changing gears….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105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87DCF4BC60F44CBC5439F846B58D18" ma:contentTypeVersion="1" ma:contentTypeDescription="Create a new document." ma:contentTypeScope="" ma:versionID="c294aae3766195dc625b4a4aca4e976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7C3DD1-1A20-438F-8DEA-90CF816543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4F6684-A7BF-4E65-B1D2-8F985151B567}">
  <ds:schemaRefs>
    <ds:schemaRef ds:uri="http://schemas.microsoft.com/office/2006/documentManagement/types"/>
    <ds:schemaRef ds:uri="http://schemas.microsoft.com/sharepoint/v3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F7372DD-D37F-48DF-99BF-17BA863CF3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</TotalTime>
  <Words>495</Words>
  <Application>Microsoft Macintosh PowerPoint</Application>
  <PresentationFormat>Custom</PresentationFormat>
  <Paragraphs>88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AIS Dynamic Defense Capture the Flag Exercise</vt:lpstr>
      <vt:lpstr>Disclaimer</vt:lpstr>
      <vt:lpstr>Agenda</vt:lpstr>
      <vt:lpstr>Background: Virtual Machine Introspection</vt:lpstr>
      <vt:lpstr>AIS’s IntroVirt Technology Overview</vt:lpstr>
      <vt:lpstr>Typical Uses of VMI</vt:lpstr>
      <vt:lpstr>PowerPoint Presentation</vt:lpstr>
      <vt:lpstr>PowerPoint Presentation</vt:lpstr>
      <vt:lpstr>CTF Challenges Codename: “RUSTED BUNIONS” </vt:lpstr>
      <vt:lpstr>PowerPoint Presentation</vt:lpstr>
      <vt:lpstr>PowerPoint Presentation</vt:lpstr>
      <vt:lpstr>CTF Challenge Overview</vt:lpstr>
      <vt:lpstr>Overview: RUSTED BUNIONS</vt:lpstr>
      <vt:lpstr>Easy: Mouse Mayhem (15 pts)</vt:lpstr>
      <vt:lpstr>Easy: Process Morpheus Junior (25 pts) and Señor (25 pts)</vt:lpstr>
      <vt:lpstr>Hard: Definition of Insanity (60 pts) </vt:lpstr>
      <vt:lpstr>Hard: Header Damage (100 pts) </vt:lpstr>
      <vt:lpstr>Hard: Open Sesame (85 pts) </vt:lpstr>
      <vt:lpstr>Hard: E.T. Phone Home (85 pts) </vt:lpstr>
      <vt:lpstr>In Closing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Capture the Flag Excercise</dc:title>
  <dc:creator>Richard Gloo</dc:creator>
  <cp:lastModifiedBy>Sean LaPlante</cp:lastModifiedBy>
  <cp:revision>151</cp:revision>
  <dcterms:created xsi:type="dcterms:W3CDTF">2016-04-18T19:45:05Z</dcterms:created>
  <dcterms:modified xsi:type="dcterms:W3CDTF">2016-04-22T19:45:06Z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0x0101007987DCF4BC60F44CBC5439F846B58D18</vt:lpwstr>
  </property>
</Properties>
</file>