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81" r:id="rId9"/>
    <p:sldId id="282" r:id="rId10"/>
    <p:sldId id="262" r:id="rId11"/>
    <p:sldId id="288" r:id="rId12"/>
    <p:sldId id="279" r:id="rId13"/>
    <p:sldId id="280" r:id="rId14"/>
    <p:sldId id="277" r:id="rId15"/>
    <p:sldId id="283" r:id="rId16"/>
    <p:sldId id="284" r:id="rId17"/>
    <p:sldId id="285" r:id="rId18"/>
    <p:sldId id="286" r:id="rId19"/>
    <p:sldId id="287" r:id="rId20"/>
    <p:sldId id="276" r:id="rId21"/>
    <p:sldId id="293" r:id="rId22"/>
    <p:sldId id="278" r:id="rId23"/>
    <p:sldId id="289" r:id="rId24"/>
    <p:sldId id="292" r:id="rId25"/>
    <p:sldId id="291" r:id="rId26"/>
    <p:sldId id="290" r:id="rId27"/>
    <p:sldId id="274" r:id="rId28"/>
    <p:sldId id="294" r:id="rId2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1"/>
    <a:srgbClr val="747474"/>
    <a:srgbClr val="D5D5D5"/>
    <a:srgbClr val="009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894" autoAdjust="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EF2E-5359-4B41-BFBF-9B8100EA7BBE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1833-055E-4FA2-9204-8838915A82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4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ปราสาทหินพนมรุ้งแลนด์มาร์คของจังหวัดบุรีรัม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1833-055E-4FA2-9204-8838915A82E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34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1833-055E-4FA2-9204-8838915A82E7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44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1833-055E-4FA2-9204-8838915A82E7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41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7DBF-608B-49BC-B195-1B7B31D3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12A7-8390-4D14-A404-9731BA46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7C53-2877-43AA-97A7-8123377B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0666-0907-47E5-A8E2-F5BDB648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FE45-E1D6-4B02-B40B-426D2B53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118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70A4-AD95-4A6C-AB30-0C6A51BA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D01BE-8573-4C4D-BF74-7DF7AF51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38F6-DF7D-4DCF-BEDB-452B0BA8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16C4-5F63-485A-8935-2820792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561-6893-4582-BC77-D918B86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707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0EE23-477D-4441-8092-DBF7F3D9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0BCD-A38A-44A0-8BF0-9F28F7A5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9A1E-C2E7-4492-B115-F1AEC0F5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48D4-73D5-4D12-A001-1485F83B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D91C-0F86-4E64-9064-57B01EB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7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337E-41E6-483B-B88B-64CB1217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1A5D-2FBE-47B7-891D-6F8BB57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93B6-6C34-461B-9C01-9B9799E1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5EF9-A5CD-424D-B9D1-7B7E5D5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DD53-C916-428B-8BEB-13DB8BC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24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E269-1A51-4166-8A8E-14726A53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F6C62-C359-476D-8414-AF81CE5C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EB24-1BB4-4962-8836-1F810BDE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9F30-B4C2-499B-AE62-EBC6A9BB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9938-526E-4F67-917D-0FAA251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409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6F4A-7F92-42DA-99BA-8BFDD51F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47E-5E73-411D-AB7C-44CD9218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37956-78F6-447E-A805-DEF02195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C597-B972-4B55-AD83-B147618D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D3B02-6D60-4FA3-9059-230662B0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AD10-2503-49D2-8F09-48C86C2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3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6855-86AA-4683-AAAC-8D0527EC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490D-296D-44D5-B9D5-CA2BE38A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573E-7543-42BE-9517-F8655F87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01769-3033-4C3A-AB0A-11BFA9DD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1458-38F9-4E55-A1C5-F4949497A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84752-A626-4BA4-BFC7-19256816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13544-2D38-41BF-BCAE-3B81DC99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4EB2D-769F-4FEE-99F9-44EA1A27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0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D7DF-A7C1-4A1C-97D5-26FA9F2D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1633E-E809-4853-9ABD-6DDC4161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243A7-1286-4617-BF70-F3C59D06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B49C9-11A8-44D6-B4CD-FA6FB1BB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6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35174-95CF-4E26-8D50-1F14E629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4A4D3-7349-4FE1-A18A-2D113356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FD694-DE02-48A8-B7EA-EEFB0257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8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AD47-C69D-4B31-976F-D8946E68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D325-0A05-4978-92F4-D3F4F394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478BF-60BA-4F16-B976-022B343A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D068-C97C-4D3B-8512-B9273361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515E-3926-4F71-9FA8-679B9E9E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8AFD-B25C-41AB-ACF7-4E4DD225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98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A66E-2077-4F32-A917-3E5DBD47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0EF7-2902-4ED8-B824-C40B796DB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8756E-EF69-4219-8694-702FA326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BFE7-6359-46C7-9642-C04A1C9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BDFE1-91FF-4AC9-869D-067F3DBC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A0C09-CF99-4C02-9CBF-5D1EFD03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52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39E96-0A23-45CF-8DF3-94CB328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5D57-195E-4186-9D98-E017F544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B3A2-7D84-4F2A-AE35-320369D7E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4466-7E59-42CD-9986-98055725DC65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2E44-A04D-47A5-B95A-EE9E49FCA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7AE9-0245-43A8-85EA-2C00E537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7AF0-12A4-4CA9-986F-F0581EF4736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8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longdo.com/search/deterior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2A3B4-115D-4CB9-A4B4-469BB404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3487AA-6641-41AD-95D1-245C3DE96096}"/>
              </a:ext>
            </a:extLst>
          </p:cNvPr>
          <p:cNvSpPr/>
          <p:nvPr/>
        </p:nvSpPr>
        <p:spPr>
          <a:xfrm>
            <a:off x="1765300" y="4347369"/>
            <a:ext cx="8661400" cy="630237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0C89C-E858-4CD5-98AF-C0F48F5C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81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Montserrat ExtraBold" panose="00000900000000000000" pitchFamily="50" charset="0"/>
              </a:rPr>
              <a:t>SMART NATIONAL HISTORIC SITE 4.0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F8DA-6647-42D2-A2E2-68D18150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488"/>
            <a:ext cx="9144000" cy="4111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 Medium" panose="00000600000000000000" pitchFamily="50" charset="0"/>
              </a:rPr>
              <a:t>Art &amp; Cultural Conservation &amp; Tourism Information System</a:t>
            </a:r>
            <a:endParaRPr lang="th-TH" dirty="0">
              <a:latin typeface="Montserrat Medium" panose="000006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6E4152-72D8-4F8D-B6E2-527F072C00D3}"/>
              </a:ext>
            </a:extLst>
          </p:cNvPr>
          <p:cNvSpPr txBox="1">
            <a:spLocks/>
          </p:cNvSpPr>
          <p:nvPr/>
        </p:nvSpPr>
        <p:spPr>
          <a:xfrm>
            <a:off x="-3" y="1819276"/>
            <a:ext cx="12192000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Medium" panose="00000600000000000000" pitchFamily="50" charset="0"/>
              </a:rPr>
              <a:t>TEAM JOMPALANG | FIBO KMUTT</a:t>
            </a:r>
            <a:endParaRPr lang="th-TH" sz="20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4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2A3B4-115D-4CB9-A4B4-469BB404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3487AA-6641-41AD-95D1-245C3DE96096}"/>
              </a:ext>
            </a:extLst>
          </p:cNvPr>
          <p:cNvSpPr/>
          <p:nvPr/>
        </p:nvSpPr>
        <p:spPr>
          <a:xfrm>
            <a:off x="1765300" y="4347369"/>
            <a:ext cx="8661400" cy="630237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0C89C-E858-4CD5-98AF-C0F48F5C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81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Montserrat ExtraBold" panose="00000900000000000000" pitchFamily="50" charset="0"/>
              </a:rPr>
              <a:t>SMART NATIONAL HISTORIC SITE 4.0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F8DA-6647-42D2-A2E2-68D18150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488"/>
            <a:ext cx="9144000" cy="4111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 Medium" panose="00000600000000000000" pitchFamily="50" charset="0"/>
              </a:rPr>
              <a:t>Art &amp; Cultural Conservation &amp; Tourism Information System</a:t>
            </a:r>
            <a:endParaRPr lang="th-TH" dirty="0">
              <a:latin typeface="Montserrat Medium" panose="000006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6E4152-72D8-4F8D-B6E2-527F072C00D3}"/>
              </a:ext>
            </a:extLst>
          </p:cNvPr>
          <p:cNvSpPr txBox="1">
            <a:spLocks/>
          </p:cNvSpPr>
          <p:nvPr/>
        </p:nvSpPr>
        <p:spPr>
          <a:xfrm>
            <a:off x="-3" y="1819276"/>
            <a:ext cx="12192000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Medium" panose="00000600000000000000" pitchFamily="50" charset="0"/>
              </a:rPr>
              <a:t>TEAM JOMPALANG | FIBO KMUTT</a:t>
            </a:r>
            <a:endParaRPr lang="th-TH" sz="20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2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à¸à¸±à¸à¸à¹à¸­à¸à¹à¸à¸µà¹à¸¢à¸§">
            <a:extLst>
              <a:ext uri="{FF2B5EF4-FFF2-40B4-BE49-F238E27FC236}">
                <a16:creationId xmlns:a16="http://schemas.microsoft.com/office/drawing/2014/main" id="{E723E57A-0FE9-49D3-9BB5-316B6A49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48" r="21602"/>
          <a:stretch/>
        </p:blipFill>
        <p:spPr bwMode="auto">
          <a:xfrm>
            <a:off x="6095999" y="-8728"/>
            <a:ext cx="609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507131-B436-4C75-B070-FCE49FFBE850}"/>
              </a:ext>
            </a:extLst>
          </p:cNvPr>
          <p:cNvSpPr/>
          <p:nvPr/>
        </p:nvSpPr>
        <p:spPr>
          <a:xfrm>
            <a:off x="6967634" y="3001082"/>
            <a:ext cx="453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latin typeface="Montserrat ExtraBold" panose="00000900000000000000" pitchFamily="50" charset="0"/>
              </a:rPr>
              <a:t>Tourism </a:t>
            </a:r>
          </a:p>
        </p:txBody>
      </p:sp>
      <p:pic>
        <p:nvPicPr>
          <p:cNvPr id="12" name="Picture 2" descr="Image result for à¸¡à¸±à¸à¸à¸¸à¹à¸à¸¨à¸à¹">
            <a:extLst>
              <a:ext uri="{FF2B5EF4-FFF2-40B4-BE49-F238E27FC236}">
                <a16:creationId xmlns:a16="http://schemas.microsoft.com/office/drawing/2014/main" id="{C6CB6AC6-B920-4B6F-A0DD-ADA684F46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7" r="27929"/>
          <a:stretch/>
        </p:blipFill>
        <p:spPr bwMode="auto">
          <a:xfrm>
            <a:off x="0" y="-8728"/>
            <a:ext cx="6096000" cy="68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C520C0-FFF3-4C2C-8B5C-45B08282B85D}"/>
              </a:ext>
            </a:extLst>
          </p:cNvPr>
          <p:cNvSpPr/>
          <p:nvPr/>
        </p:nvSpPr>
        <p:spPr>
          <a:xfrm>
            <a:off x="3742702" y="529577"/>
            <a:ext cx="4804139" cy="66127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B79C0-95FC-4D2F-8403-CC696B2E06B6}"/>
              </a:ext>
            </a:extLst>
          </p:cNvPr>
          <p:cNvSpPr/>
          <p:nvPr/>
        </p:nvSpPr>
        <p:spPr>
          <a:xfrm>
            <a:off x="3742702" y="512799"/>
            <a:ext cx="4804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USER</a:t>
            </a:r>
            <a:r>
              <a:rPr lang="en-US" sz="4000" dirty="0">
                <a:solidFill>
                  <a:schemeClr val="bg1"/>
                </a:solidFill>
                <a:latin typeface="Montserrat ExtraBold" panose="00000900000000000000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04B6B-AA4A-48DA-ADA1-E479CBA8D746}"/>
              </a:ext>
            </a:extLst>
          </p:cNvPr>
          <p:cNvSpPr/>
          <p:nvPr/>
        </p:nvSpPr>
        <p:spPr>
          <a:xfrm>
            <a:off x="1764387" y="3001082"/>
            <a:ext cx="453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atin typeface="Montserrat ExtraBold" panose="00000900000000000000" pitchFamily="50" charset="0"/>
              </a:rPr>
              <a:t>Staff </a:t>
            </a:r>
          </a:p>
        </p:txBody>
      </p:sp>
    </p:spTree>
    <p:extLst>
      <p:ext uri="{BB962C8B-B14F-4D97-AF65-F5344CB8AC3E}">
        <p14:creationId xmlns:p14="http://schemas.microsoft.com/office/powerpoint/2010/main" val="4585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à¸à¸±à¸à¸à¹à¸­à¸à¹à¸à¸µà¹à¸¢à¸§">
            <a:extLst>
              <a:ext uri="{FF2B5EF4-FFF2-40B4-BE49-F238E27FC236}">
                <a16:creationId xmlns:a16="http://schemas.microsoft.com/office/drawing/2014/main" id="{4C95A3DA-ACEA-4483-B71D-D8AD3AD7B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48" r="35249"/>
          <a:stretch/>
        </p:blipFill>
        <p:spPr bwMode="auto">
          <a:xfrm>
            <a:off x="0" y="0"/>
            <a:ext cx="46895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4FE6B-C6FE-435B-9EAE-DF0C4E9CBCE7}"/>
              </a:ext>
            </a:extLst>
          </p:cNvPr>
          <p:cNvSpPr/>
          <p:nvPr/>
        </p:nvSpPr>
        <p:spPr>
          <a:xfrm>
            <a:off x="4689534" y="0"/>
            <a:ext cx="7502466" cy="6858000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9A64E-F15F-492C-889B-13614BB6D4EA}"/>
              </a:ext>
            </a:extLst>
          </p:cNvPr>
          <p:cNvSpPr/>
          <p:nvPr/>
        </p:nvSpPr>
        <p:spPr>
          <a:xfrm>
            <a:off x="0" y="547830"/>
            <a:ext cx="2399951" cy="66127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CFA68-6FF4-4D79-A0AF-62A241756992}"/>
              </a:ext>
            </a:extLst>
          </p:cNvPr>
          <p:cNvSpPr/>
          <p:nvPr/>
        </p:nvSpPr>
        <p:spPr>
          <a:xfrm>
            <a:off x="0" y="531052"/>
            <a:ext cx="2399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USER</a:t>
            </a:r>
            <a:r>
              <a:rPr lang="en-US" sz="4000" dirty="0">
                <a:solidFill>
                  <a:schemeClr val="bg1"/>
                </a:solidFill>
                <a:latin typeface="Montserrat ExtraBold" panose="00000900000000000000" pitchFamily="50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0650A-0068-4084-A2FC-DA21BA599630}"/>
              </a:ext>
            </a:extLst>
          </p:cNvPr>
          <p:cNvSpPr/>
          <p:nvPr/>
        </p:nvSpPr>
        <p:spPr>
          <a:xfrm>
            <a:off x="155634" y="3057435"/>
            <a:ext cx="453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latin typeface="Montserrat ExtraBold" panose="00000900000000000000" pitchFamily="50" charset="0"/>
              </a:rPr>
              <a:t>Tourism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0F77580-4611-4187-9C69-BD968FDBCD5A}"/>
              </a:ext>
            </a:extLst>
          </p:cNvPr>
          <p:cNvSpPr txBox="1">
            <a:spLocks/>
          </p:cNvSpPr>
          <p:nvPr/>
        </p:nvSpPr>
        <p:spPr>
          <a:xfrm>
            <a:off x="5721378" y="776181"/>
            <a:ext cx="5251421" cy="41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Line Chat Bot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FE288F8-7552-4BD0-9C59-C38EA356AB93}"/>
              </a:ext>
            </a:extLst>
          </p:cNvPr>
          <p:cNvSpPr txBox="1">
            <a:spLocks/>
          </p:cNvSpPr>
          <p:nvPr/>
        </p:nvSpPr>
        <p:spPr>
          <a:xfrm>
            <a:off x="6169052" y="1379028"/>
            <a:ext cx="5251421" cy="287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Medium" panose="00000600000000000000" pitchFamily="50" charset="0"/>
              </a:rPr>
              <a:t>Information Service</a:t>
            </a:r>
          </a:p>
          <a:p>
            <a:pPr algn="l"/>
            <a:endParaRPr lang="en-US" sz="2000" dirty="0">
              <a:latin typeface="Montserrat Medium" panose="00000600000000000000" pitchFamily="50" charset="0"/>
            </a:endParaRPr>
          </a:p>
          <a:p>
            <a:pPr algn="l"/>
            <a:endParaRPr lang="en-US" sz="2000" dirty="0">
              <a:latin typeface="Montserrat Medium" panose="00000600000000000000" pitchFamily="50" charset="0"/>
            </a:endParaRPr>
          </a:p>
          <a:p>
            <a:pPr algn="l"/>
            <a:endParaRPr lang="en-US" sz="2000" dirty="0">
              <a:latin typeface="Montserrat Medium" panose="00000600000000000000" pitchFamily="50" charset="0"/>
            </a:endParaRPr>
          </a:p>
          <a:p>
            <a:pPr algn="l"/>
            <a:endParaRPr lang="en-US" sz="2000" dirty="0">
              <a:latin typeface="Montserrat Medium" panose="00000600000000000000" pitchFamily="50" charset="0"/>
            </a:endParaRP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Advertisement and News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User Feedback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449ECFF-3EEF-45A2-9C0B-990D6A335944}"/>
              </a:ext>
            </a:extLst>
          </p:cNvPr>
          <p:cNvSpPr txBox="1">
            <a:spLocks/>
          </p:cNvSpPr>
          <p:nvPr/>
        </p:nvSpPr>
        <p:spPr>
          <a:xfrm>
            <a:off x="5721378" y="4393395"/>
            <a:ext cx="5251421" cy="4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Line Beacon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8B6C70-E41E-46F2-BD23-973DF485721C}"/>
              </a:ext>
            </a:extLst>
          </p:cNvPr>
          <p:cNvSpPr txBox="1">
            <a:spLocks/>
          </p:cNvSpPr>
          <p:nvPr/>
        </p:nvSpPr>
        <p:spPr>
          <a:xfrm>
            <a:off x="6169053" y="5046680"/>
            <a:ext cx="5251421" cy="127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Medium" panose="00000600000000000000" pitchFamily="50" charset="0"/>
              </a:rPr>
              <a:t>Greeting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Caution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Introduce the name of each zone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821B8C5-D182-4F77-89B2-1E180CA617F2}"/>
              </a:ext>
            </a:extLst>
          </p:cNvPr>
          <p:cNvSpPr txBox="1">
            <a:spLocks/>
          </p:cNvSpPr>
          <p:nvPr/>
        </p:nvSpPr>
        <p:spPr>
          <a:xfrm>
            <a:off x="6753357" y="1777804"/>
            <a:ext cx="5251421" cy="165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Medium" panose="00000600000000000000" pitchFamily="50" charset="0"/>
              </a:rPr>
              <a:t>Information and Contact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Map (inside and around the place)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Historical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Travel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AE8F3F-7A4D-4B38-A573-DFB48800D14C}"/>
              </a:ext>
            </a:extLst>
          </p:cNvPr>
          <p:cNvSpPr/>
          <p:nvPr/>
        </p:nvSpPr>
        <p:spPr>
          <a:xfrm>
            <a:off x="6049333" y="153645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28AB35-BFE4-447D-A154-C5A8D658DFFF}"/>
              </a:ext>
            </a:extLst>
          </p:cNvPr>
          <p:cNvSpPr/>
          <p:nvPr/>
        </p:nvSpPr>
        <p:spPr>
          <a:xfrm>
            <a:off x="6040001" y="3553355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80F9E-C076-493D-A5DD-7DAB2E3D70AF}"/>
              </a:ext>
            </a:extLst>
          </p:cNvPr>
          <p:cNvSpPr/>
          <p:nvPr/>
        </p:nvSpPr>
        <p:spPr>
          <a:xfrm>
            <a:off x="6040000" y="3914717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53B406-C756-4171-A5CF-2CFC35BAA9CF}"/>
              </a:ext>
            </a:extLst>
          </p:cNvPr>
          <p:cNvSpPr/>
          <p:nvPr/>
        </p:nvSpPr>
        <p:spPr>
          <a:xfrm>
            <a:off x="6049526" y="5180240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83BD03-8DE2-4190-AEE7-32FB8FB6323B}"/>
              </a:ext>
            </a:extLst>
          </p:cNvPr>
          <p:cNvSpPr/>
          <p:nvPr/>
        </p:nvSpPr>
        <p:spPr>
          <a:xfrm>
            <a:off x="6049526" y="558892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EE933E-7F5F-4A00-9C19-57E6CD90505F}"/>
              </a:ext>
            </a:extLst>
          </p:cNvPr>
          <p:cNvSpPr/>
          <p:nvPr/>
        </p:nvSpPr>
        <p:spPr>
          <a:xfrm>
            <a:off x="6040000" y="5997602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38839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à¸¡à¸±à¸à¸à¸¸à¹à¸à¸¨à¸à¹">
            <a:extLst>
              <a:ext uri="{FF2B5EF4-FFF2-40B4-BE49-F238E27FC236}">
                <a16:creationId xmlns:a16="http://schemas.microsoft.com/office/drawing/2014/main" id="{8EA1F3FA-9798-4049-AB56-0502BD4BA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81" r="27928"/>
          <a:stretch/>
        </p:blipFill>
        <p:spPr bwMode="auto">
          <a:xfrm>
            <a:off x="7502466" y="0"/>
            <a:ext cx="4689534" cy="68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4FE6B-C6FE-435B-9EAE-DF0C4E9CBCE7}"/>
              </a:ext>
            </a:extLst>
          </p:cNvPr>
          <p:cNvSpPr/>
          <p:nvPr/>
        </p:nvSpPr>
        <p:spPr>
          <a:xfrm>
            <a:off x="0" y="0"/>
            <a:ext cx="7502468" cy="6858000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9A64E-F15F-492C-889B-13614BB6D4EA}"/>
              </a:ext>
            </a:extLst>
          </p:cNvPr>
          <p:cNvSpPr/>
          <p:nvPr/>
        </p:nvSpPr>
        <p:spPr>
          <a:xfrm>
            <a:off x="9792049" y="538305"/>
            <a:ext cx="2399951" cy="66127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CFA68-6FF4-4D79-A0AF-62A241756992}"/>
              </a:ext>
            </a:extLst>
          </p:cNvPr>
          <p:cNvSpPr/>
          <p:nvPr/>
        </p:nvSpPr>
        <p:spPr>
          <a:xfrm>
            <a:off x="9792049" y="521527"/>
            <a:ext cx="2399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USER</a:t>
            </a:r>
            <a:r>
              <a:rPr lang="en-US" sz="4000" dirty="0">
                <a:solidFill>
                  <a:schemeClr val="bg1"/>
                </a:solidFill>
                <a:latin typeface="Montserrat ExtraBold" panose="00000900000000000000" pitchFamily="50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0650A-0068-4084-A2FC-DA21BA599630}"/>
              </a:ext>
            </a:extLst>
          </p:cNvPr>
          <p:cNvSpPr/>
          <p:nvPr/>
        </p:nvSpPr>
        <p:spPr>
          <a:xfrm>
            <a:off x="7813734" y="3009810"/>
            <a:ext cx="453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atin typeface="Montserrat ExtraBold" panose="00000900000000000000" pitchFamily="50" charset="0"/>
              </a:rPr>
              <a:t>Staff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1BF27A-7F0E-45CC-8798-03A759274C0D}"/>
              </a:ext>
            </a:extLst>
          </p:cNvPr>
          <p:cNvSpPr txBox="1">
            <a:spLocks/>
          </p:cNvSpPr>
          <p:nvPr/>
        </p:nvSpPr>
        <p:spPr>
          <a:xfrm>
            <a:off x="858711" y="2219793"/>
            <a:ext cx="5251421" cy="41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Line Chat Bot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0CD4BB-FA88-46EA-A7B6-FDC77DB4FC3D}"/>
              </a:ext>
            </a:extLst>
          </p:cNvPr>
          <p:cNvSpPr txBox="1">
            <a:spLocks/>
          </p:cNvSpPr>
          <p:nvPr/>
        </p:nvSpPr>
        <p:spPr>
          <a:xfrm>
            <a:off x="1306385" y="2822640"/>
            <a:ext cx="5884815" cy="287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Medium" panose="00000600000000000000" pitchFamily="50" charset="0"/>
              </a:rPr>
              <a:t>Display data from sensor and Line beacon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Display User Feedback</a:t>
            </a:r>
          </a:p>
          <a:p>
            <a:pPr algn="l"/>
            <a:r>
              <a:rPr lang="en-US" dirty="0"/>
              <a:t>Alert for crowded area </a:t>
            </a:r>
          </a:p>
          <a:p>
            <a:pPr algn="l"/>
            <a:r>
              <a:rPr lang="en-US" dirty="0"/>
              <a:t>Alert for Unusual situation</a:t>
            </a:r>
          </a:p>
          <a:p>
            <a:pPr algn="l"/>
            <a:r>
              <a:rPr lang="en-US" sz="2000" dirty="0">
                <a:latin typeface="Montserrat Medium" panose="00000600000000000000" pitchFamily="50" charset="0"/>
              </a:rPr>
              <a:t>Predict the future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BAA439-39E3-479C-876A-3EB46B6D2D2E}"/>
              </a:ext>
            </a:extLst>
          </p:cNvPr>
          <p:cNvSpPr/>
          <p:nvPr/>
        </p:nvSpPr>
        <p:spPr>
          <a:xfrm>
            <a:off x="1186666" y="2980063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00E857-1EEA-480B-80EA-B0DC8CCF27F4}"/>
              </a:ext>
            </a:extLst>
          </p:cNvPr>
          <p:cNvSpPr/>
          <p:nvPr/>
        </p:nvSpPr>
        <p:spPr>
          <a:xfrm>
            <a:off x="1186666" y="3367296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0B90DB-8655-43BA-93D2-8091AEB99B2B}"/>
              </a:ext>
            </a:extLst>
          </p:cNvPr>
          <p:cNvSpPr/>
          <p:nvPr/>
        </p:nvSpPr>
        <p:spPr>
          <a:xfrm>
            <a:off x="1186665" y="3804858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5D42BF-6392-47C6-BF80-A186922737CA}"/>
              </a:ext>
            </a:extLst>
          </p:cNvPr>
          <p:cNvSpPr/>
          <p:nvPr/>
        </p:nvSpPr>
        <p:spPr>
          <a:xfrm>
            <a:off x="1186664" y="422388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1D2DE7-31C1-4DD6-BFCC-061E93AE5FE7}"/>
              </a:ext>
            </a:extLst>
          </p:cNvPr>
          <p:cNvSpPr/>
          <p:nvPr/>
        </p:nvSpPr>
        <p:spPr>
          <a:xfrm>
            <a:off x="1199100" y="4656204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023885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1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2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3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016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F4B056-426D-4440-BD00-40DA8DDEE380}"/>
              </a:ext>
            </a:extLst>
          </p:cNvPr>
          <p:cNvSpPr/>
          <p:nvPr/>
        </p:nvSpPr>
        <p:spPr>
          <a:xfrm>
            <a:off x="4269272" y="2151334"/>
            <a:ext cx="3801708" cy="600075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1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2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3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5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3CB249-7E27-42BD-A5D6-B9BC99EE3DDF}"/>
              </a:ext>
            </a:extLst>
          </p:cNvPr>
          <p:cNvSpPr/>
          <p:nvPr/>
        </p:nvSpPr>
        <p:spPr>
          <a:xfrm>
            <a:off x="4307843" y="3019380"/>
            <a:ext cx="3801708" cy="600075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1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2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3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301616-2720-43EB-B9C5-48129EED1E8A}"/>
              </a:ext>
            </a:extLst>
          </p:cNvPr>
          <p:cNvSpPr/>
          <p:nvPr/>
        </p:nvSpPr>
        <p:spPr>
          <a:xfrm>
            <a:off x="4307843" y="3914095"/>
            <a:ext cx="4024394" cy="600075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1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2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3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0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6D0DA6B-D19D-4499-B219-3131A37E2931}"/>
              </a:ext>
            </a:extLst>
          </p:cNvPr>
          <p:cNvSpPr/>
          <p:nvPr/>
        </p:nvSpPr>
        <p:spPr>
          <a:xfrm>
            <a:off x="4307843" y="4810080"/>
            <a:ext cx="3175308" cy="600075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1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2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3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4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2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B73A30-D75C-469A-BB54-73F5830C062A}"/>
              </a:ext>
            </a:extLst>
          </p:cNvPr>
          <p:cNvSpPr/>
          <p:nvPr/>
        </p:nvSpPr>
        <p:spPr>
          <a:xfrm>
            <a:off x="4307843" y="5718532"/>
            <a:ext cx="1788157" cy="600075"/>
          </a:xfrm>
          <a:prstGeom prst="rect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A7D00-596F-462D-8F9B-5E243F954BD2}"/>
              </a:ext>
            </a:extLst>
          </p:cNvPr>
          <p:cNvSpPr/>
          <p:nvPr/>
        </p:nvSpPr>
        <p:spPr>
          <a:xfrm>
            <a:off x="4026469" y="3011876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356BD4-9E77-4BE6-820F-260D2B90ED20}"/>
              </a:ext>
            </a:extLst>
          </p:cNvPr>
          <p:cNvSpPr/>
          <p:nvPr/>
        </p:nvSpPr>
        <p:spPr>
          <a:xfrm>
            <a:off x="4011340" y="3914095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EFBD7E-F51C-42A4-A592-A1558977F0A3}"/>
              </a:ext>
            </a:extLst>
          </p:cNvPr>
          <p:cNvSpPr/>
          <p:nvPr/>
        </p:nvSpPr>
        <p:spPr>
          <a:xfrm>
            <a:off x="4026469" y="481631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467299-CE02-4723-BCE4-2A3A2F7E9DC8}"/>
              </a:ext>
            </a:extLst>
          </p:cNvPr>
          <p:cNvSpPr/>
          <p:nvPr/>
        </p:nvSpPr>
        <p:spPr>
          <a:xfrm>
            <a:off x="4026468" y="5718533"/>
            <a:ext cx="600075" cy="600075"/>
          </a:xfrm>
          <a:prstGeom prst="ellipse">
            <a:avLst/>
          </a:prstGeom>
          <a:solidFill>
            <a:srgbClr val="FFE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D00A2C-5E84-4587-A15A-3FA73D7FCB9B}"/>
              </a:ext>
            </a:extLst>
          </p:cNvPr>
          <p:cNvSpPr/>
          <p:nvPr/>
        </p:nvSpPr>
        <p:spPr>
          <a:xfrm>
            <a:off x="4007806" y="2151334"/>
            <a:ext cx="600075" cy="600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F91E-BAE0-48D5-A63B-5945C287F6AF}"/>
              </a:ext>
            </a:extLst>
          </p:cNvPr>
          <p:cNvSpPr/>
          <p:nvPr/>
        </p:nvSpPr>
        <p:spPr>
          <a:xfrm>
            <a:off x="3421345" y="594067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OPERATION PLAN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1E2875-31D4-4D8F-8E33-DECD1F11E502}"/>
              </a:ext>
            </a:extLst>
          </p:cNvPr>
          <p:cNvSpPr txBox="1">
            <a:spLocks/>
          </p:cNvSpPr>
          <p:nvPr/>
        </p:nvSpPr>
        <p:spPr>
          <a:xfrm>
            <a:off x="4680307" y="22756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Find Problems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C72F3D6-55DF-4077-BE63-BD31A2FF07CB}"/>
              </a:ext>
            </a:extLst>
          </p:cNvPr>
          <p:cNvSpPr txBox="1">
            <a:spLocks/>
          </p:cNvSpPr>
          <p:nvPr/>
        </p:nvSpPr>
        <p:spPr>
          <a:xfrm>
            <a:off x="4680307" y="31138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Brain Strom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8F41BF-4E84-45BC-A63A-7394F5DF6E36}"/>
              </a:ext>
            </a:extLst>
          </p:cNvPr>
          <p:cNvSpPr txBox="1">
            <a:spLocks/>
          </p:cNvSpPr>
          <p:nvPr/>
        </p:nvSpPr>
        <p:spPr>
          <a:xfrm>
            <a:off x="4680307" y="40091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Select Features 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AD73C1-FBF8-4CEE-A27C-7E5F4E921C7E}"/>
              </a:ext>
            </a:extLst>
          </p:cNvPr>
          <p:cNvSpPr txBox="1">
            <a:spLocks/>
          </p:cNvSpPr>
          <p:nvPr/>
        </p:nvSpPr>
        <p:spPr>
          <a:xfrm>
            <a:off x="4680307" y="490453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Implement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FED7399-7754-46C2-83BA-CD0CAA01DE34}"/>
              </a:ext>
            </a:extLst>
          </p:cNvPr>
          <p:cNvSpPr txBox="1">
            <a:spLocks/>
          </p:cNvSpPr>
          <p:nvPr/>
        </p:nvSpPr>
        <p:spPr>
          <a:xfrm>
            <a:off x="4680307" y="5799887"/>
            <a:ext cx="6359168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Test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FB76809-B495-4A8A-B931-3263A9F237DD}"/>
              </a:ext>
            </a:extLst>
          </p:cNvPr>
          <p:cNvSpPr txBox="1">
            <a:spLocks/>
          </p:cNvSpPr>
          <p:nvPr/>
        </p:nvSpPr>
        <p:spPr>
          <a:xfrm>
            <a:off x="4133464" y="2266306"/>
            <a:ext cx="386086" cy="411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1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258E6CC-E652-4EAA-A21E-3B9F236A2BA5}"/>
              </a:ext>
            </a:extLst>
          </p:cNvPr>
          <p:cNvSpPr txBox="1">
            <a:spLocks/>
          </p:cNvSpPr>
          <p:nvPr/>
        </p:nvSpPr>
        <p:spPr>
          <a:xfrm>
            <a:off x="4114802" y="3106333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2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560217B-040E-41BD-9234-8A745C158AEA}"/>
              </a:ext>
            </a:extLst>
          </p:cNvPr>
          <p:cNvSpPr txBox="1">
            <a:spLocks/>
          </p:cNvSpPr>
          <p:nvPr/>
        </p:nvSpPr>
        <p:spPr>
          <a:xfrm>
            <a:off x="4114802" y="4007915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3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03745EC-D68A-4821-82BD-95CE59CC4B51}"/>
              </a:ext>
            </a:extLst>
          </p:cNvPr>
          <p:cNvSpPr txBox="1">
            <a:spLocks/>
          </p:cNvSpPr>
          <p:nvPr/>
        </p:nvSpPr>
        <p:spPr>
          <a:xfrm>
            <a:off x="4114802" y="490453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th-TH" sz="32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A0AF277-AE2F-405A-AE8E-BCF8A5398DD5}"/>
              </a:ext>
            </a:extLst>
          </p:cNvPr>
          <p:cNvSpPr txBox="1">
            <a:spLocks/>
          </p:cNvSpPr>
          <p:nvPr/>
        </p:nvSpPr>
        <p:spPr>
          <a:xfrm>
            <a:off x="4114801" y="5799887"/>
            <a:ext cx="386086" cy="41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Montserrat SemiBold" panose="00000700000000000000" pitchFamily="50" charset="0"/>
              </a:rPr>
              <a:t>5</a:t>
            </a:r>
            <a:endParaRPr lang="th-TH" sz="3200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84517BC-8A96-485A-9091-F35130A78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7FAE1-E0F6-4A64-86A5-3527FF51BF63}"/>
              </a:ext>
            </a:extLst>
          </p:cNvPr>
          <p:cNvSpPr/>
          <p:nvPr/>
        </p:nvSpPr>
        <p:spPr>
          <a:xfrm>
            <a:off x="3857625" y="6550213"/>
            <a:ext cx="8239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ontserrat Medium" panose="00000600000000000000" pitchFamily="50" charset="0"/>
              </a:rPr>
              <a:t>Ref : https://www.thaisabuy.com/travel/travel-buriram/</a:t>
            </a:r>
            <a:endParaRPr lang="th-TH" sz="14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0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BB871-1FFF-48D9-ABF2-6CBB410867AC}"/>
              </a:ext>
            </a:extLst>
          </p:cNvPr>
          <p:cNvSpPr/>
          <p:nvPr/>
        </p:nvSpPr>
        <p:spPr>
          <a:xfrm>
            <a:off x="3023797" y="594067"/>
            <a:ext cx="5825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TEAM MANAGEMENT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79747-4799-480F-910C-A7960C955F30}"/>
              </a:ext>
            </a:extLst>
          </p:cNvPr>
          <p:cNvSpPr/>
          <p:nvPr/>
        </p:nvSpPr>
        <p:spPr>
          <a:xfrm>
            <a:off x="1390650" y="2773348"/>
            <a:ext cx="1711354" cy="17113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44CF80-88B0-4201-9593-313E2FC4CC3F}"/>
              </a:ext>
            </a:extLst>
          </p:cNvPr>
          <p:cNvSpPr/>
          <p:nvPr/>
        </p:nvSpPr>
        <p:spPr>
          <a:xfrm>
            <a:off x="9163050" y="2840023"/>
            <a:ext cx="1711354" cy="17113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53BAE-3322-4D8D-B0C4-DE854E6F169C}"/>
              </a:ext>
            </a:extLst>
          </p:cNvPr>
          <p:cNvSpPr/>
          <p:nvPr/>
        </p:nvSpPr>
        <p:spPr>
          <a:xfrm>
            <a:off x="6572250" y="2773348"/>
            <a:ext cx="1711354" cy="17113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2CB610-A34A-4CCB-9D2F-2F2D281C34CA}"/>
              </a:ext>
            </a:extLst>
          </p:cNvPr>
          <p:cNvSpPr/>
          <p:nvPr/>
        </p:nvSpPr>
        <p:spPr>
          <a:xfrm>
            <a:off x="3981450" y="2773348"/>
            <a:ext cx="1711354" cy="17113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0845-5D12-41FE-89CB-16FE0967C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5" y="3156827"/>
            <a:ext cx="944396" cy="944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DF57D-9962-471C-AE63-6DA4A10C7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06" y="3104440"/>
            <a:ext cx="996783" cy="996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F3180-02D6-418D-B14B-9834EF0EF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54" y="3124352"/>
            <a:ext cx="1009345" cy="1009345"/>
          </a:xfrm>
          <a:prstGeom prst="rect">
            <a:avLst/>
          </a:prstGeom>
        </p:spPr>
      </p:pic>
      <p:pic>
        <p:nvPicPr>
          <p:cNvPr id="13" name="Picture 2" descr="Image result for line white png">
            <a:extLst>
              <a:ext uri="{FF2B5EF4-FFF2-40B4-BE49-F238E27FC236}">
                <a16:creationId xmlns:a16="http://schemas.microsoft.com/office/drawing/2014/main" id="{6ACCB819-78CD-426B-86F1-A342C486A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25553" r="22855" b="18622"/>
          <a:stretch/>
        </p:blipFill>
        <p:spPr bwMode="auto">
          <a:xfrm>
            <a:off x="9515475" y="3124352"/>
            <a:ext cx="1085850" cy="114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1D45808-DCA8-4A6C-990A-177B532E85FB}"/>
              </a:ext>
            </a:extLst>
          </p:cNvPr>
          <p:cNvSpPr txBox="1">
            <a:spLocks/>
          </p:cNvSpPr>
          <p:nvPr/>
        </p:nvSpPr>
        <p:spPr>
          <a:xfrm>
            <a:off x="1273348" y="4662600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SemiBold" panose="00000700000000000000" pitchFamily="50" charset="0"/>
              </a:rPr>
              <a:t>HARDWARE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0EC8D7C-DA85-46A5-867B-751D67856326}"/>
              </a:ext>
            </a:extLst>
          </p:cNvPr>
          <p:cNvSpPr txBox="1">
            <a:spLocks/>
          </p:cNvSpPr>
          <p:nvPr/>
        </p:nvSpPr>
        <p:spPr>
          <a:xfrm>
            <a:off x="3877572" y="4662600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SemiBold" panose="00000700000000000000" pitchFamily="50" charset="0"/>
              </a:rPr>
              <a:t>SERVER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78E5C1E-912A-42D0-838C-D3CADF2817FB}"/>
              </a:ext>
            </a:extLst>
          </p:cNvPr>
          <p:cNvSpPr txBox="1">
            <a:spLocks/>
          </p:cNvSpPr>
          <p:nvPr/>
        </p:nvSpPr>
        <p:spPr>
          <a:xfrm>
            <a:off x="6481796" y="4685035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SemiBold" panose="00000700000000000000" pitchFamily="50" charset="0"/>
              </a:rPr>
              <a:t>AI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31DA1CD-D110-49FA-9FEC-C98FA8756495}"/>
              </a:ext>
            </a:extLst>
          </p:cNvPr>
          <p:cNvSpPr txBox="1">
            <a:spLocks/>
          </p:cNvSpPr>
          <p:nvPr/>
        </p:nvSpPr>
        <p:spPr>
          <a:xfrm>
            <a:off x="9098845" y="4662600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SemiBold" panose="00000700000000000000" pitchFamily="50" charset="0"/>
              </a:rPr>
              <a:t>LINE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AA22FBA-08FF-4D8B-AE94-5F50B9BC5D31}"/>
              </a:ext>
            </a:extLst>
          </p:cNvPr>
          <p:cNvSpPr txBox="1">
            <a:spLocks/>
          </p:cNvSpPr>
          <p:nvPr/>
        </p:nvSpPr>
        <p:spPr>
          <a:xfrm>
            <a:off x="1260523" y="5039047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Montserrat Medium" panose="00000600000000000000" pitchFamily="50" charset="0"/>
              </a:rPr>
              <a:t>Ha</a:t>
            </a:r>
            <a:endParaRPr lang="th-TH" sz="1600" dirty="0">
              <a:latin typeface="Montserrat Medium" panose="00000600000000000000" pitchFamily="50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E9182BA-0F92-4937-A5B8-682C5561C6D5}"/>
              </a:ext>
            </a:extLst>
          </p:cNvPr>
          <p:cNvSpPr txBox="1">
            <a:spLocks/>
          </p:cNvSpPr>
          <p:nvPr/>
        </p:nvSpPr>
        <p:spPr>
          <a:xfrm>
            <a:off x="3821321" y="5039047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Montserrat Medium" panose="00000600000000000000" pitchFamily="50" charset="0"/>
              </a:rPr>
              <a:t>Team</a:t>
            </a:r>
            <a:endParaRPr lang="th-TH" sz="1600" dirty="0">
              <a:latin typeface="Montserrat Medium" panose="00000600000000000000" pitchFamily="50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48879A1-E3D1-4C03-9709-28A71BBE2F3D}"/>
              </a:ext>
            </a:extLst>
          </p:cNvPr>
          <p:cNvSpPr txBox="1">
            <a:spLocks/>
          </p:cNvSpPr>
          <p:nvPr/>
        </p:nvSpPr>
        <p:spPr>
          <a:xfrm>
            <a:off x="6481796" y="5090949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Montserrat Medium" panose="00000600000000000000" pitchFamily="50" charset="0"/>
              </a:rPr>
              <a:t>Aob</a:t>
            </a:r>
            <a:endParaRPr lang="th-TH" sz="1600" dirty="0">
              <a:latin typeface="Montserrat Medium" panose="00000600000000000000" pitchFamily="50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95667C0-91BD-442D-857D-F97C1805AD7C}"/>
              </a:ext>
            </a:extLst>
          </p:cNvPr>
          <p:cNvSpPr txBox="1">
            <a:spLocks/>
          </p:cNvSpPr>
          <p:nvPr/>
        </p:nvSpPr>
        <p:spPr>
          <a:xfrm>
            <a:off x="9086020" y="5068859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Montserrat Medium" panose="00000600000000000000" pitchFamily="50" charset="0"/>
              </a:rPr>
              <a:t>PIMPIM</a:t>
            </a:r>
            <a:endParaRPr lang="th-TH" sz="1600" dirty="0">
              <a:latin typeface="Montserrat Medium" panose="00000600000000000000" pitchFamily="50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A019E6-6CC6-42DA-851A-8AAA2913394C}"/>
              </a:ext>
            </a:extLst>
          </p:cNvPr>
          <p:cNvSpPr txBox="1">
            <a:spLocks/>
          </p:cNvSpPr>
          <p:nvPr/>
        </p:nvSpPr>
        <p:spPr>
          <a:xfrm>
            <a:off x="1254298" y="5356196"/>
            <a:ext cx="1919109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Montserrat Medium" panose="00000600000000000000" pitchFamily="50" charset="0"/>
              </a:rPr>
              <a:t>Toiy</a:t>
            </a:r>
            <a:endParaRPr lang="th-TH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1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7C0D6A-8715-47A5-A232-BAE868595E30}"/>
              </a:ext>
            </a:extLst>
          </p:cNvPr>
          <p:cNvSpPr/>
          <p:nvPr/>
        </p:nvSpPr>
        <p:spPr>
          <a:xfrm>
            <a:off x="0" y="0"/>
            <a:ext cx="12192000" cy="1711354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BB871-1FFF-48D9-ABF2-6CBB410867AC}"/>
              </a:ext>
            </a:extLst>
          </p:cNvPr>
          <p:cNvSpPr/>
          <p:nvPr/>
        </p:nvSpPr>
        <p:spPr>
          <a:xfrm>
            <a:off x="3023797" y="594067"/>
            <a:ext cx="5825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Montserrat SemiBold" panose="00000700000000000000" pitchFamily="50" charset="0"/>
              </a:rPr>
              <a:t>TEAM MANAGEMENT</a:t>
            </a:r>
            <a:endParaRPr lang="en-US" sz="4000" dirty="0">
              <a:latin typeface="Montserrat ExtraBold" panose="000009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F6563-E660-400C-AA10-459A8CE36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28078" r="32422" b="7571"/>
          <a:stretch/>
        </p:blipFill>
        <p:spPr>
          <a:xfrm>
            <a:off x="469446" y="2184372"/>
            <a:ext cx="1125310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3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B2523C-9EC6-4670-8992-C240AA4A5413}"/>
              </a:ext>
            </a:extLst>
          </p:cNvPr>
          <p:cNvSpPr/>
          <p:nvPr/>
        </p:nvSpPr>
        <p:spPr>
          <a:xfrm>
            <a:off x="0" y="173341"/>
            <a:ext cx="2600325" cy="750789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0644A2-EED9-48E5-B376-635800084907}"/>
              </a:ext>
            </a:extLst>
          </p:cNvPr>
          <p:cNvSpPr txBox="1">
            <a:spLocks/>
          </p:cNvSpPr>
          <p:nvPr/>
        </p:nvSpPr>
        <p:spPr>
          <a:xfrm>
            <a:off x="-100668" y="1301877"/>
            <a:ext cx="6096000" cy="98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latin typeface="Montserrat ExtraBold" panose="00000900000000000000" pitchFamily="50" charset="0"/>
              </a:rPr>
              <a:t>Staff</a:t>
            </a:r>
            <a:endParaRPr lang="th-TH" sz="8000" dirty="0">
              <a:latin typeface="Montserrat ExtraBold" panose="000009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F929-BE89-4C53-8031-4AA1F6BFC7D1}"/>
              </a:ext>
            </a:extLst>
          </p:cNvPr>
          <p:cNvSpPr/>
          <p:nvPr/>
        </p:nvSpPr>
        <p:spPr>
          <a:xfrm>
            <a:off x="5911442" y="1080141"/>
            <a:ext cx="609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Montserrat ExtraBold" panose="00000900000000000000" pitchFamily="50" charset="0"/>
              </a:rPr>
              <a:t>Tourism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8AC6E-AA77-4C21-A821-4FB720962B6B}"/>
              </a:ext>
            </a:extLst>
          </p:cNvPr>
          <p:cNvSpPr/>
          <p:nvPr/>
        </p:nvSpPr>
        <p:spPr>
          <a:xfrm>
            <a:off x="127933" y="182829"/>
            <a:ext cx="2200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ontserrat SemiBold" panose="00000700000000000000" pitchFamily="50" charset="0"/>
              </a:rPr>
              <a:t>FEATURES</a:t>
            </a:r>
            <a:r>
              <a:rPr lang="en-US" sz="4000" dirty="0">
                <a:latin typeface="Montserrat ExtraBold" panose="00000900000000000000" pitchFamily="50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190AB-DB93-4BE7-BB1B-559866FE0CC1}"/>
              </a:ext>
            </a:extLst>
          </p:cNvPr>
          <p:cNvSpPr/>
          <p:nvPr/>
        </p:nvSpPr>
        <p:spPr>
          <a:xfrm>
            <a:off x="0" y="2200275"/>
            <a:ext cx="12192000" cy="103560"/>
          </a:xfrm>
          <a:prstGeom prst="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461E675-1572-4DD3-90F0-572FF9647F2D}"/>
              </a:ext>
            </a:extLst>
          </p:cNvPr>
          <p:cNvSpPr txBox="1">
            <a:spLocks/>
          </p:cNvSpPr>
          <p:nvPr/>
        </p:nvSpPr>
        <p:spPr>
          <a:xfrm>
            <a:off x="6609601" y="2640274"/>
            <a:ext cx="5251421" cy="41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SemiBold" panose="00000700000000000000" pitchFamily="50" charset="0"/>
              </a:rPr>
              <a:t>Line Chat Bot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9852783-8C73-436F-93FB-EDBE9F0F034E}"/>
              </a:ext>
            </a:extLst>
          </p:cNvPr>
          <p:cNvSpPr txBox="1">
            <a:spLocks/>
          </p:cNvSpPr>
          <p:nvPr/>
        </p:nvSpPr>
        <p:spPr>
          <a:xfrm>
            <a:off x="7057275" y="3011579"/>
            <a:ext cx="5251421" cy="22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Medium" panose="00000600000000000000" pitchFamily="50" charset="0"/>
              </a:rPr>
              <a:t>Information Service</a:t>
            </a:r>
          </a:p>
          <a:p>
            <a:pPr algn="l"/>
            <a:endParaRPr lang="en-US" sz="1400" dirty="0">
              <a:latin typeface="Montserrat Medium" panose="00000600000000000000" pitchFamily="50" charset="0"/>
            </a:endParaRPr>
          </a:p>
          <a:p>
            <a:pPr algn="l"/>
            <a:endParaRPr lang="en-US" sz="1400" dirty="0">
              <a:latin typeface="Montserrat Medium" panose="00000600000000000000" pitchFamily="50" charset="0"/>
            </a:endParaRPr>
          </a:p>
          <a:p>
            <a:pPr algn="l"/>
            <a:endParaRPr lang="en-US" sz="1400" dirty="0">
              <a:latin typeface="Montserrat Medium" panose="00000600000000000000" pitchFamily="50" charset="0"/>
            </a:endParaRPr>
          </a:p>
          <a:p>
            <a:pPr algn="l"/>
            <a:endParaRPr lang="en-US" sz="1400" dirty="0">
              <a:latin typeface="Montserrat Medium" panose="00000600000000000000" pitchFamily="50" charset="0"/>
            </a:endParaRP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Advertisement and News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User Feedback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91EB04A-29E1-40E5-AFEA-FC518A91B440}"/>
              </a:ext>
            </a:extLst>
          </p:cNvPr>
          <p:cNvSpPr txBox="1">
            <a:spLocks/>
          </p:cNvSpPr>
          <p:nvPr/>
        </p:nvSpPr>
        <p:spPr>
          <a:xfrm>
            <a:off x="6609602" y="5207134"/>
            <a:ext cx="5251421" cy="4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SemiBold" panose="00000700000000000000" pitchFamily="50" charset="0"/>
              </a:rPr>
              <a:t>Line Beacon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D855BD0-75EB-4D7B-AD67-EB0ED8F9E934}"/>
              </a:ext>
            </a:extLst>
          </p:cNvPr>
          <p:cNvSpPr txBox="1">
            <a:spLocks/>
          </p:cNvSpPr>
          <p:nvPr/>
        </p:nvSpPr>
        <p:spPr>
          <a:xfrm>
            <a:off x="7057275" y="5587321"/>
            <a:ext cx="5251421" cy="96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Medium" panose="00000600000000000000" pitchFamily="50" charset="0"/>
              </a:rPr>
              <a:t>Greeting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Caution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Introduce the name of each zone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BDCCC5E-234C-4CE8-82E4-1C2DCA4256B2}"/>
              </a:ext>
            </a:extLst>
          </p:cNvPr>
          <p:cNvSpPr txBox="1">
            <a:spLocks/>
          </p:cNvSpPr>
          <p:nvPr/>
        </p:nvSpPr>
        <p:spPr>
          <a:xfrm>
            <a:off x="7333789" y="3317050"/>
            <a:ext cx="5251421" cy="165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Medium" panose="00000600000000000000" pitchFamily="50" charset="0"/>
              </a:rPr>
              <a:t>Information and Contact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Map (inside and around the place)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Historical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Travel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6E0932-0715-44CC-8DAB-BEABECACC262}"/>
              </a:ext>
            </a:extLst>
          </p:cNvPr>
          <p:cNvSpPr/>
          <p:nvPr/>
        </p:nvSpPr>
        <p:spPr>
          <a:xfrm>
            <a:off x="6975956" y="3105155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C89C21-F96A-471D-B796-20961D9B5D21}"/>
              </a:ext>
            </a:extLst>
          </p:cNvPr>
          <p:cNvSpPr/>
          <p:nvPr/>
        </p:nvSpPr>
        <p:spPr>
          <a:xfrm>
            <a:off x="6936352" y="470631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7D2CFB-CA36-4155-8114-CDFF59526618}"/>
              </a:ext>
            </a:extLst>
          </p:cNvPr>
          <p:cNvSpPr/>
          <p:nvPr/>
        </p:nvSpPr>
        <p:spPr>
          <a:xfrm>
            <a:off x="6934272" y="567474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7D6E9D-DFFD-458C-BD6A-EF14C9089C0D}"/>
              </a:ext>
            </a:extLst>
          </p:cNvPr>
          <p:cNvSpPr/>
          <p:nvPr/>
        </p:nvSpPr>
        <p:spPr>
          <a:xfrm>
            <a:off x="6937556" y="6011129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57ACE-3A2A-48BF-8C12-E384574E8EE1}"/>
              </a:ext>
            </a:extLst>
          </p:cNvPr>
          <p:cNvSpPr/>
          <p:nvPr/>
        </p:nvSpPr>
        <p:spPr>
          <a:xfrm>
            <a:off x="6937556" y="6320806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7DA81E-8FF8-42BC-8A58-CF478F21A79E}"/>
              </a:ext>
            </a:extLst>
          </p:cNvPr>
          <p:cNvSpPr/>
          <p:nvPr/>
        </p:nvSpPr>
        <p:spPr>
          <a:xfrm>
            <a:off x="6936352" y="5028676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5ABCE6C-AC67-43D8-B807-B25D69B8186C}"/>
              </a:ext>
            </a:extLst>
          </p:cNvPr>
          <p:cNvSpPr txBox="1">
            <a:spLocks/>
          </p:cNvSpPr>
          <p:nvPr/>
        </p:nvSpPr>
        <p:spPr>
          <a:xfrm>
            <a:off x="639819" y="2679490"/>
            <a:ext cx="5251421" cy="41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Montserrat SemiBold" panose="00000700000000000000" pitchFamily="50" charset="0"/>
              </a:rPr>
              <a:t>Line Chat Bot</a:t>
            </a:r>
            <a:endParaRPr lang="th-TH" sz="2000" dirty="0">
              <a:latin typeface="Montserrat SemiBold" panose="00000700000000000000" pitchFamily="50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68C9287-E709-49F1-9356-51160692D969}"/>
              </a:ext>
            </a:extLst>
          </p:cNvPr>
          <p:cNvSpPr txBox="1">
            <a:spLocks/>
          </p:cNvSpPr>
          <p:nvPr/>
        </p:nvSpPr>
        <p:spPr>
          <a:xfrm>
            <a:off x="1001300" y="3090653"/>
            <a:ext cx="5884815" cy="287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ontserrat Medium" panose="00000600000000000000" pitchFamily="50" charset="0"/>
              </a:rPr>
              <a:t>Display data from sensor and Line beacon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Display User Feedback</a:t>
            </a:r>
          </a:p>
          <a:p>
            <a:pPr algn="l"/>
            <a:r>
              <a:rPr lang="en-US" sz="1600" dirty="0">
                <a:latin typeface="Montserrat Medium" panose="00000600000000000000" pitchFamily="50" charset="0"/>
              </a:rPr>
              <a:t>Alert for crowded area </a:t>
            </a:r>
          </a:p>
          <a:p>
            <a:pPr algn="l"/>
            <a:r>
              <a:rPr lang="en-US" sz="1600" dirty="0">
                <a:latin typeface="Montserrat Medium" panose="00000600000000000000" pitchFamily="50" charset="0"/>
              </a:rPr>
              <a:t>Alert for Unusual situation</a:t>
            </a:r>
          </a:p>
          <a:p>
            <a:pPr algn="l"/>
            <a:r>
              <a:rPr lang="en-US" sz="1400" dirty="0">
                <a:latin typeface="Montserrat Medium" panose="00000600000000000000" pitchFamily="50" charset="0"/>
              </a:rPr>
              <a:t>Predict the future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1AB620-E0F7-46D7-B7DE-B68DA9CD7A95}"/>
              </a:ext>
            </a:extLst>
          </p:cNvPr>
          <p:cNvSpPr/>
          <p:nvPr/>
        </p:nvSpPr>
        <p:spPr>
          <a:xfrm>
            <a:off x="921763" y="3163661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6A19CF-C075-49F7-BD88-3BC5B55F1B4D}"/>
              </a:ext>
            </a:extLst>
          </p:cNvPr>
          <p:cNvSpPr/>
          <p:nvPr/>
        </p:nvSpPr>
        <p:spPr>
          <a:xfrm>
            <a:off x="925047" y="3500049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ED514C-8FC5-4833-B316-66DE77CAD479}"/>
              </a:ext>
            </a:extLst>
          </p:cNvPr>
          <p:cNvSpPr/>
          <p:nvPr/>
        </p:nvSpPr>
        <p:spPr>
          <a:xfrm>
            <a:off x="925047" y="3809726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760F35-95FA-402F-A271-653F456CA550}"/>
              </a:ext>
            </a:extLst>
          </p:cNvPr>
          <p:cNvSpPr/>
          <p:nvPr/>
        </p:nvSpPr>
        <p:spPr>
          <a:xfrm>
            <a:off x="934365" y="4164694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A7DBD69-1D84-405B-B033-81B1F9DCF1D6}"/>
              </a:ext>
            </a:extLst>
          </p:cNvPr>
          <p:cNvSpPr/>
          <p:nvPr/>
        </p:nvSpPr>
        <p:spPr>
          <a:xfrm>
            <a:off x="934365" y="4487059"/>
            <a:ext cx="76253" cy="76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07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E1D53-5FAE-4523-A128-565E9334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9525"/>
            <a:ext cx="1219200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91F39-71F9-4ECB-A624-57908D764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8"/>
          <a:stretch/>
        </p:blipFill>
        <p:spPr>
          <a:xfrm>
            <a:off x="1084054" y="954484"/>
            <a:ext cx="2640428" cy="5208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C1CD-B654-4CF7-BBEF-CF3F9CF9B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4" b="7084"/>
          <a:stretch/>
        </p:blipFill>
        <p:spPr>
          <a:xfrm>
            <a:off x="1115105" y="5475674"/>
            <a:ext cx="2599852" cy="327829"/>
          </a:xfrm>
          <a:prstGeom prst="rect">
            <a:avLst/>
          </a:prstGeom>
        </p:spPr>
      </p:pic>
      <p:pic>
        <p:nvPicPr>
          <p:cNvPr id="10242" name="Picture 2" descr="Portrait-oriented black smaptphone">
            <a:extLst>
              <a:ext uri="{FF2B5EF4-FFF2-40B4-BE49-F238E27FC236}">
                <a16:creationId xmlns:a16="http://schemas.microsoft.com/office/drawing/2014/main" id="{3DBEAB18-07D3-4BCC-BF98-38F0F389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717839"/>
            <a:ext cx="2889250" cy="56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7F912-DC52-4700-9091-3B2626A2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7" b="69167"/>
          <a:stretch/>
        </p:blipFill>
        <p:spPr>
          <a:xfrm>
            <a:off x="5016429" y="2009776"/>
            <a:ext cx="6091517" cy="261937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0E0E23-2894-4210-BFF6-6AC06EE9F9C5}"/>
              </a:ext>
            </a:extLst>
          </p:cNvPr>
          <p:cNvSpPr/>
          <p:nvPr/>
        </p:nvSpPr>
        <p:spPr>
          <a:xfrm>
            <a:off x="5543550" y="5048249"/>
            <a:ext cx="6679501" cy="1343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F99296E-0C20-4CEA-986B-DC3101E23FF1}"/>
              </a:ext>
            </a:extLst>
          </p:cNvPr>
          <p:cNvSpPr txBox="1">
            <a:spLocks/>
          </p:cNvSpPr>
          <p:nvPr/>
        </p:nvSpPr>
        <p:spPr>
          <a:xfrm>
            <a:off x="5832462" y="5406096"/>
            <a:ext cx="6421743" cy="98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FFED01"/>
                </a:solidFill>
                <a:latin typeface="Montserrat SemiBold" panose="00000700000000000000" pitchFamily="50" charset="0"/>
              </a:rPr>
              <a:t>Display Data(Staff)</a:t>
            </a:r>
            <a:endParaRPr lang="th-TH" sz="4800" dirty="0">
              <a:solidFill>
                <a:srgbClr val="FFED0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7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E1D53-5FAE-4523-A128-565E9334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9525"/>
            <a:ext cx="1219200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62F03-9591-4628-8EA2-983EC0937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b="80556"/>
          <a:stretch/>
        </p:blipFill>
        <p:spPr>
          <a:xfrm>
            <a:off x="4852230" y="2610550"/>
            <a:ext cx="6639576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2F20C-0092-499F-BE5C-F1F45FF217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38249" y="954485"/>
            <a:ext cx="2647195" cy="4894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31A38-85BF-4A2E-9D13-F19393028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0"/>
          <a:stretch/>
        </p:blipFill>
        <p:spPr>
          <a:xfrm>
            <a:off x="1038249" y="1008855"/>
            <a:ext cx="2661345" cy="5039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C1CD-B654-4CF7-BBEF-CF3F9CF9B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4" b="7084"/>
          <a:stretch/>
        </p:blipFill>
        <p:spPr>
          <a:xfrm>
            <a:off x="1061920" y="5521315"/>
            <a:ext cx="2599852" cy="327829"/>
          </a:xfrm>
          <a:prstGeom prst="rect">
            <a:avLst/>
          </a:prstGeom>
        </p:spPr>
      </p:pic>
      <p:pic>
        <p:nvPicPr>
          <p:cNvPr id="10242" name="Picture 2" descr="Portrait-oriented black smaptphone">
            <a:extLst>
              <a:ext uri="{FF2B5EF4-FFF2-40B4-BE49-F238E27FC236}">
                <a16:creationId xmlns:a16="http://schemas.microsoft.com/office/drawing/2014/main" id="{3DBEAB18-07D3-4BCC-BF98-38F0F389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5" y="755597"/>
            <a:ext cx="2889250" cy="56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607F5-F2DE-45CE-968E-7A226DC25417}"/>
              </a:ext>
            </a:extLst>
          </p:cNvPr>
          <p:cNvSpPr/>
          <p:nvPr/>
        </p:nvSpPr>
        <p:spPr>
          <a:xfrm>
            <a:off x="5543550" y="5048249"/>
            <a:ext cx="6679501" cy="1343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428EEDA-0A32-4498-8ED2-AEB91FCCAFBF}"/>
              </a:ext>
            </a:extLst>
          </p:cNvPr>
          <p:cNvSpPr txBox="1">
            <a:spLocks/>
          </p:cNvSpPr>
          <p:nvPr/>
        </p:nvSpPr>
        <p:spPr>
          <a:xfrm>
            <a:off x="5832462" y="5406096"/>
            <a:ext cx="6421743" cy="98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FFED01"/>
                </a:solidFill>
                <a:latin typeface="Montserrat SemiBold" panose="00000700000000000000" pitchFamily="50" charset="0"/>
              </a:rPr>
              <a:t>Line Beacon(Tourism)</a:t>
            </a:r>
            <a:endParaRPr lang="th-TH" sz="4000" dirty="0">
              <a:solidFill>
                <a:srgbClr val="FFED0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32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E1D53-5FAE-4523-A128-565E9334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9525"/>
            <a:ext cx="121920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2F20C-0092-499F-BE5C-F1F45FF21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38249" y="954485"/>
            <a:ext cx="2647195" cy="4894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C1CD-B654-4CF7-BBEF-CF3F9CF9B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4" b="7084"/>
          <a:stretch/>
        </p:blipFill>
        <p:spPr>
          <a:xfrm>
            <a:off x="1061920" y="5521315"/>
            <a:ext cx="2599852" cy="327829"/>
          </a:xfrm>
          <a:prstGeom prst="rect">
            <a:avLst/>
          </a:prstGeom>
        </p:spPr>
      </p:pic>
      <p:pic>
        <p:nvPicPr>
          <p:cNvPr id="10242" name="Picture 2" descr="Portrait-oriented black smaptphone">
            <a:extLst>
              <a:ext uri="{FF2B5EF4-FFF2-40B4-BE49-F238E27FC236}">
                <a16:creationId xmlns:a16="http://schemas.microsoft.com/office/drawing/2014/main" id="{3DBEAB18-07D3-4BCC-BF98-38F0F389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5" y="755597"/>
            <a:ext cx="2889250" cy="56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0BA819-DB3C-41D0-9593-517A21020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74583"/>
          <a:stretch/>
        </p:blipFill>
        <p:spPr>
          <a:xfrm>
            <a:off x="4715083" y="2324100"/>
            <a:ext cx="6788901" cy="2209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AF0C49-E49E-4A8A-8B2E-B4229CCE4B30}"/>
              </a:ext>
            </a:extLst>
          </p:cNvPr>
          <p:cNvSpPr/>
          <p:nvPr/>
        </p:nvSpPr>
        <p:spPr>
          <a:xfrm>
            <a:off x="5543550" y="5048249"/>
            <a:ext cx="6679501" cy="1343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46D8AAA-D7D3-4C31-B93A-B6D1AE919148}"/>
              </a:ext>
            </a:extLst>
          </p:cNvPr>
          <p:cNvSpPr txBox="1">
            <a:spLocks/>
          </p:cNvSpPr>
          <p:nvPr/>
        </p:nvSpPr>
        <p:spPr>
          <a:xfrm>
            <a:off x="5832462" y="5406096"/>
            <a:ext cx="6421743" cy="98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FFED01"/>
                </a:solidFill>
                <a:latin typeface="Montserrat SemiBold" panose="00000700000000000000" pitchFamily="50" charset="0"/>
              </a:rPr>
              <a:t>Line Beacon(Tourism)</a:t>
            </a:r>
            <a:endParaRPr lang="th-TH" sz="4000" dirty="0">
              <a:solidFill>
                <a:srgbClr val="FFED0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3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E1D53-5FAE-4523-A128-565E9334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9525"/>
            <a:ext cx="121920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2F20C-0092-499F-BE5C-F1F45FF21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38249" y="954485"/>
            <a:ext cx="2647195" cy="4894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77A989-E50A-4717-8839-19EC8A7A21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2"/>
          <a:stretch/>
        </p:blipFill>
        <p:spPr>
          <a:xfrm>
            <a:off x="1061920" y="1008856"/>
            <a:ext cx="2599852" cy="4894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C1CD-B654-4CF7-BBEF-CF3F9CF9B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4" b="7084"/>
          <a:stretch/>
        </p:blipFill>
        <p:spPr>
          <a:xfrm>
            <a:off x="1061920" y="5521315"/>
            <a:ext cx="2599852" cy="327829"/>
          </a:xfrm>
          <a:prstGeom prst="rect">
            <a:avLst/>
          </a:prstGeom>
        </p:spPr>
      </p:pic>
      <p:pic>
        <p:nvPicPr>
          <p:cNvPr id="10242" name="Picture 2" descr="Portrait-oriented black smaptphone">
            <a:extLst>
              <a:ext uri="{FF2B5EF4-FFF2-40B4-BE49-F238E27FC236}">
                <a16:creationId xmlns:a16="http://schemas.microsoft.com/office/drawing/2014/main" id="{3DBEAB18-07D3-4BCC-BF98-38F0F389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5" y="755597"/>
            <a:ext cx="2889250" cy="56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0DA26-11A0-45F9-A71C-B873D64D0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62639"/>
          <a:stretch/>
        </p:blipFill>
        <p:spPr>
          <a:xfrm>
            <a:off x="5096081" y="1643062"/>
            <a:ext cx="6183004" cy="35718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2FEBAC-5B52-42C5-BFE2-E5D483332DE1}"/>
              </a:ext>
            </a:extLst>
          </p:cNvPr>
          <p:cNvSpPr/>
          <p:nvPr/>
        </p:nvSpPr>
        <p:spPr>
          <a:xfrm>
            <a:off x="5543550" y="5048249"/>
            <a:ext cx="6679501" cy="1343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D4F2749-240C-467F-A00C-EF94007EBB41}"/>
              </a:ext>
            </a:extLst>
          </p:cNvPr>
          <p:cNvSpPr txBox="1">
            <a:spLocks/>
          </p:cNvSpPr>
          <p:nvPr/>
        </p:nvSpPr>
        <p:spPr>
          <a:xfrm>
            <a:off x="5832462" y="5406096"/>
            <a:ext cx="6421743" cy="98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FFED01"/>
                </a:solidFill>
                <a:latin typeface="Montserrat SemiBold" panose="00000700000000000000" pitchFamily="50" charset="0"/>
              </a:rPr>
              <a:t>Line Beacon(Tourism)</a:t>
            </a:r>
            <a:endParaRPr lang="th-TH" sz="4000" dirty="0">
              <a:solidFill>
                <a:srgbClr val="FFED01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D774FA-D2EB-4D03-BF5D-A505FC059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60" y="167272"/>
            <a:ext cx="1176650" cy="117665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ECDD9DC-BC49-43E7-85BF-82EAA7ADF651}"/>
              </a:ext>
            </a:extLst>
          </p:cNvPr>
          <p:cNvSpPr txBox="1">
            <a:spLocks/>
          </p:cNvSpPr>
          <p:nvPr/>
        </p:nvSpPr>
        <p:spPr>
          <a:xfrm>
            <a:off x="7995491" y="479738"/>
            <a:ext cx="2664218" cy="677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800" dirty="0">
                <a:latin typeface="Montserrat SemiBold" panose="00000700000000000000" pitchFamily="50" charset="0"/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1455764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86E5C0-D0F0-4D7E-8E66-F988B97B5A9C}"/>
              </a:ext>
            </a:extLst>
          </p:cNvPr>
          <p:cNvSpPr/>
          <p:nvPr/>
        </p:nvSpPr>
        <p:spPr>
          <a:xfrm>
            <a:off x="638175" y="2333625"/>
            <a:ext cx="10734675" cy="3152775"/>
          </a:xfrm>
          <a:prstGeom prst="roundRect">
            <a:avLst/>
          </a:prstGeom>
          <a:solidFill>
            <a:srgbClr val="FFED01"/>
          </a:solidFill>
          <a:ln>
            <a:solidFill>
              <a:srgbClr val="FFE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D0A620-FE95-4615-B4C4-93BFB06A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679575"/>
            <a:ext cx="9658350" cy="3911600"/>
          </a:xfrm>
        </p:spPr>
        <p:txBody>
          <a:bodyPr>
            <a:normAutofit/>
          </a:bodyPr>
          <a:lstStyle/>
          <a:p>
            <a:br>
              <a:rPr lang="th-TH" dirty="0">
                <a:latin typeface="Montserrat Medium" panose="00000600000000000000" pitchFamily="50" charset="0"/>
              </a:rPr>
            </a:br>
            <a:r>
              <a:rPr lang="en-US" dirty="0">
                <a:latin typeface="Montserrat Medium" panose="00000600000000000000" pitchFamily="50" charset="0"/>
              </a:rPr>
              <a:t>-NLP for chatbot</a:t>
            </a:r>
            <a:br>
              <a:rPr lang="en-US" dirty="0">
                <a:latin typeface="Montserrat Medium" panose="00000600000000000000" pitchFamily="50" charset="0"/>
              </a:rPr>
            </a:br>
            <a:r>
              <a:rPr lang="en-US" dirty="0">
                <a:latin typeface="Montserrat Medium" panose="00000600000000000000" pitchFamily="50" charset="0"/>
              </a:rPr>
              <a:t>-Increase prediction model accuracy with Big data</a:t>
            </a:r>
            <a:br>
              <a:rPr lang="en-US" dirty="0">
                <a:latin typeface="Montserrat Medium" panose="00000600000000000000" pitchFamily="50" charset="0"/>
              </a:rPr>
            </a:br>
            <a:r>
              <a:rPr lang="en-US" dirty="0">
                <a:latin typeface="Montserrat Medium" panose="00000600000000000000" pitchFamily="50" charset="0"/>
              </a:rPr>
              <a:t>-Historic site network</a:t>
            </a:r>
            <a:endParaRPr lang="th-TH" dirty="0">
              <a:latin typeface="Montserrat Medium" panose="000006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3CE7DD-64F7-4291-93A7-51224DDA2ECF}"/>
              </a:ext>
            </a:extLst>
          </p:cNvPr>
          <p:cNvSpPr txBox="1">
            <a:spLocks/>
          </p:cNvSpPr>
          <p:nvPr/>
        </p:nvSpPr>
        <p:spPr>
          <a:xfrm>
            <a:off x="0" y="134381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FFED01"/>
                </a:solidFill>
                <a:latin typeface="Montserrat SemiBold" panose="00000700000000000000" pitchFamily="50" charset="0"/>
              </a:rPr>
              <a:t>Build on Ideas</a:t>
            </a:r>
            <a:endParaRPr lang="th-TH" sz="7200" dirty="0">
              <a:solidFill>
                <a:srgbClr val="FFED0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3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2A3B4-115D-4CB9-A4B4-469BB404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0C89C-E858-4CD5-98AF-C0F48F5C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888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Montserrat ExtraBold" panose="00000900000000000000" pitchFamily="50" charset="0"/>
              </a:rPr>
              <a:t>THANK YOU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6E4152-72D8-4F8D-B6E2-527F072C00D3}"/>
              </a:ext>
            </a:extLst>
          </p:cNvPr>
          <p:cNvSpPr txBox="1">
            <a:spLocks/>
          </p:cNvSpPr>
          <p:nvPr/>
        </p:nvSpPr>
        <p:spPr>
          <a:xfrm>
            <a:off x="-142878" y="3900488"/>
            <a:ext cx="12192000" cy="41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 Medium" panose="00000600000000000000" pitchFamily="50" charset="0"/>
              </a:rPr>
              <a:t>TEAM JOMPALANG | FIBO KMUTT</a:t>
            </a:r>
            <a:endParaRPr lang="th-TH" sz="20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0C3DD63-065F-4789-9FC7-148414B4B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4" b="2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F98FE-7B6B-45CF-A1AD-ECDFF66C774D}"/>
              </a:ext>
            </a:extLst>
          </p:cNvPr>
          <p:cNvSpPr/>
          <p:nvPr/>
        </p:nvSpPr>
        <p:spPr>
          <a:xfrm>
            <a:off x="3857625" y="6550213"/>
            <a:ext cx="8239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ontserrat Medium" panose="00000600000000000000" pitchFamily="50" charset="0"/>
              </a:rPr>
              <a:t>Ref : http://www.painaidii.com/review/9293/sanam-chandra-palace-73000/lang/th/</a:t>
            </a:r>
            <a:endParaRPr lang="th-TH" sz="1400" dirty="0">
              <a:solidFill>
                <a:schemeClr val="bg1"/>
              </a:solidFill>
              <a:latin typeface="Montserrat Medium" panose="00000600000000000000" pitchFamily="50" charset="0"/>
            </a:endParaRPr>
          </a:p>
          <a:p>
            <a:pPr algn="r"/>
            <a:endParaRPr lang="th-TH" sz="14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à¸£à¸¡à¸¨à¸´à¸¥à¸à¹ à¸¥à¸±à¹à¸à¹à¸­à¸²à¸à¸´à¸à¸§à¸±à¸à¸à¸±à¸¥à¸¢à¸²à¸à¸¡à¸´à¸à¸£ à¸à¸¸à¸à¹à¸à¸£à¸²à¸à¸ªà¸à¸²à¸à¸à¸§à¹à¸² 22 à¸£à¸²à¸¢à¸à¸²à¸£">
            <a:extLst>
              <a:ext uri="{FF2B5EF4-FFF2-40B4-BE49-F238E27FC236}">
                <a16:creationId xmlns:a16="http://schemas.microsoft.com/office/drawing/2014/main" id="{6A986793-B4F4-4EDE-894D-1EBCA9F73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427A3E-C8FD-45F0-AF11-19146099F8B6}"/>
              </a:ext>
            </a:extLst>
          </p:cNvPr>
          <p:cNvSpPr/>
          <p:nvPr/>
        </p:nvSpPr>
        <p:spPr>
          <a:xfrm>
            <a:off x="6781799" y="6550213"/>
            <a:ext cx="531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Medium" panose="00000600000000000000" pitchFamily="50" charset="0"/>
              </a:rPr>
              <a:t>Ref : </a:t>
            </a:r>
            <a:r>
              <a:rPr lang="th-TH" sz="1400" dirty="0">
                <a:solidFill>
                  <a:schemeClr val="bg1"/>
                </a:solidFill>
                <a:latin typeface="Montserrat Medium" panose="00000600000000000000" pitchFamily="50" charset="0"/>
              </a:rPr>
              <a:t>https://mgronline.com/travel/detail</a:t>
            </a:r>
            <a:r>
              <a:rPr lang="en-US" sz="1400" dirty="0">
                <a:solidFill>
                  <a:schemeClr val="bg1"/>
                </a:solidFill>
                <a:latin typeface="Montserrat Medium" panose="00000600000000000000" pitchFamily="50" charset="0"/>
              </a:rPr>
              <a:t>/9510000026336</a:t>
            </a:r>
            <a:endParaRPr lang="th-TH" sz="14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imppada\AppData\Local\LINE\Cache\tmp\1547150449040.jpg">
            <a:extLst>
              <a:ext uri="{FF2B5EF4-FFF2-40B4-BE49-F238E27FC236}">
                <a16:creationId xmlns:a16="http://schemas.microsoft.com/office/drawing/2014/main" id="{B1C1DAE4-90D5-4BE3-9B3D-422F6C8E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2"/>
          <a:stretch/>
        </p:blipFill>
        <p:spPr bwMode="auto">
          <a:xfrm>
            <a:off x="0" y="0"/>
            <a:ext cx="95377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162D6A-890C-4F24-947B-F21F797991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3C701-33C6-42D3-BECC-A4A4C1A2BD5B}"/>
              </a:ext>
            </a:extLst>
          </p:cNvPr>
          <p:cNvSpPr/>
          <p:nvPr/>
        </p:nvSpPr>
        <p:spPr>
          <a:xfrm>
            <a:off x="5619749" y="6426398"/>
            <a:ext cx="531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anose="00000600000000000000" pitchFamily="50" charset="0"/>
              </a:rPr>
              <a:t>Ref : </a:t>
            </a:r>
            <a:r>
              <a:rPr lang="th-TH" sz="1400" dirty="0">
                <a:latin typeface="Montserrat Medium" panose="00000600000000000000" pitchFamily="50" charset="0"/>
              </a:rPr>
              <a:t>https://mgronline.com/travel/detail</a:t>
            </a:r>
            <a:r>
              <a:rPr lang="en-US" sz="1400" dirty="0">
                <a:latin typeface="Montserrat Medium" panose="00000600000000000000" pitchFamily="50" charset="0"/>
              </a:rPr>
              <a:t>/9510000026336</a:t>
            </a:r>
            <a:endParaRPr lang="th-TH" sz="1400" dirty="0">
              <a:latin typeface="Montserrat Medium" panose="000006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127A0-48DC-47CB-AB4D-28D12DC3C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600700"/>
            <a:ext cx="12573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6B9B5-A698-40AE-932B-4D42FC076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79" y="3706714"/>
            <a:ext cx="11136641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A0827-EDCE-4E1F-B100-AEE6F9BC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" y="0"/>
            <a:ext cx="842238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948AD-7408-4DD2-9D14-3D9428B1BF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3C701-33C6-42D3-BECC-A4A4C1A2BD5B}"/>
              </a:ext>
            </a:extLst>
          </p:cNvPr>
          <p:cNvSpPr/>
          <p:nvPr/>
        </p:nvSpPr>
        <p:spPr>
          <a:xfrm>
            <a:off x="7211813" y="6464498"/>
            <a:ext cx="3705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anose="00000600000000000000" pitchFamily="50" charset="0"/>
              </a:rPr>
              <a:t>Ref : https://pantip.com/topic/30547172</a:t>
            </a:r>
            <a:endParaRPr lang="th-TH" sz="1400" dirty="0">
              <a:latin typeface="Montserrat Medium" panose="000006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681AD-088A-4493-BC2A-957366D8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66" y="2953165"/>
            <a:ext cx="11455268" cy="951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BCF57-0B75-464A-A46C-C2870588C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039" y="5555604"/>
            <a:ext cx="1302395" cy="13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0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9B5-04BD-4E65-8B13-21966BBC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Pain point</a:t>
            </a:r>
            <a:endParaRPr lang="th-T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B41EBB-8C40-4DF0-9508-68E178B7751A}"/>
              </a:ext>
            </a:extLst>
          </p:cNvPr>
          <p:cNvSpPr txBox="1">
            <a:spLocks/>
          </p:cNvSpPr>
          <p:nvPr/>
        </p:nvSpPr>
        <p:spPr>
          <a:xfrm>
            <a:off x="9525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/>
              <a:t>ตามเวลา</a:t>
            </a:r>
          </a:p>
          <a:p>
            <a:r>
              <a:rPr lang="th-TH"/>
              <a:t>ละเลย</a:t>
            </a:r>
          </a:p>
          <a:p>
            <a:r>
              <a:rPr lang="th-TH"/>
              <a:t>นักท่องเที่ยว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83E7C-C008-49C3-B32C-F18F4BAD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D48A09-83AA-40D8-BBC7-476A06C9A0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D0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730EA-5AA0-4579-A34C-9349BEF34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88" y="1510659"/>
            <a:ext cx="1685620" cy="16856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BC80CF-1D6C-4BD9-9587-ABAC0D24ABBD}"/>
              </a:ext>
            </a:extLst>
          </p:cNvPr>
          <p:cNvSpPr txBox="1">
            <a:spLocks/>
          </p:cNvSpPr>
          <p:nvPr/>
        </p:nvSpPr>
        <p:spPr>
          <a:xfrm>
            <a:off x="0" y="3495523"/>
            <a:ext cx="12192000" cy="1081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Montserrat ExtraBold" panose="00000900000000000000" pitchFamily="50" charset="0"/>
              </a:rPr>
              <a:t>CARELESS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295D74-EB3A-43CD-8E7D-EC7B4E2DA31B}"/>
              </a:ext>
            </a:extLst>
          </p:cNvPr>
          <p:cNvSpPr txBox="1">
            <a:spLocks/>
          </p:cNvSpPr>
          <p:nvPr/>
        </p:nvSpPr>
        <p:spPr>
          <a:xfrm>
            <a:off x="-3" y="4429523"/>
            <a:ext cx="12192000" cy="55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Montserrat SemiBold" panose="00000700000000000000" pitchFamily="50" charset="0"/>
              </a:rPr>
              <a:t>Pain Point</a:t>
            </a:r>
            <a:endParaRPr lang="th-TH" sz="2800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7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9B5-04BD-4E65-8B13-21966BBC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Pain point</a:t>
            </a:r>
            <a:endParaRPr lang="th-T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B41EBB-8C40-4DF0-9508-68E178B7751A}"/>
              </a:ext>
            </a:extLst>
          </p:cNvPr>
          <p:cNvSpPr txBox="1">
            <a:spLocks/>
          </p:cNvSpPr>
          <p:nvPr/>
        </p:nvSpPr>
        <p:spPr>
          <a:xfrm>
            <a:off x="9525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/>
              <a:t>ตามเวลา</a:t>
            </a:r>
          </a:p>
          <a:p>
            <a:r>
              <a:rPr lang="th-TH"/>
              <a:t>ละเลย</a:t>
            </a:r>
          </a:p>
          <a:p>
            <a:r>
              <a:rPr lang="th-TH"/>
              <a:t>นักท่องเที่ยว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83E7C-C008-49C3-B32C-F18F4BAD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D48A09-83AA-40D8-BBC7-476A06C9A0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D0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>
              <a:hlinkClick r:id="rId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730EA-5AA0-4579-A34C-9349BEF3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88" y="1510659"/>
            <a:ext cx="1685620" cy="16856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BC80CF-1D6C-4BD9-9587-ABAC0D24ABBD}"/>
              </a:ext>
            </a:extLst>
          </p:cNvPr>
          <p:cNvSpPr txBox="1">
            <a:spLocks/>
          </p:cNvSpPr>
          <p:nvPr/>
        </p:nvSpPr>
        <p:spPr>
          <a:xfrm>
            <a:off x="0" y="3495523"/>
            <a:ext cx="12192000" cy="1081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Montserrat ExtraBold" panose="00000900000000000000" pitchFamily="50" charset="0"/>
              </a:rPr>
              <a:t>DETERIORATION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295D74-EB3A-43CD-8E7D-EC7B4E2DA31B}"/>
              </a:ext>
            </a:extLst>
          </p:cNvPr>
          <p:cNvSpPr txBox="1">
            <a:spLocks/>
          </p:cNvSpPr>
          <p:nvPr/>
        </p:nvSpPr>
        <p:spPr>
          <a:xfrm>
            <a:off x="-3" y="4429523"/>
            <a:ext cx="12192000" cy="55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Montserrat SemiBold" panose="00000700000000000000" pitchFamily="50" charset="0"/>
              </a:rPr>
              <a:t>Pain Point</a:t>
            </a:r>
            <a:endParaRPr lang="th-TH" sz="2800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6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9B5-04BD-4E65-8B13-21966BBC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Pain point</a:t>
            </a:r>
            <a:endParaRPr lang="th-T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B41EBB-8C40-4DF0-9508-68E178B7751A}"/>
              </a:ext>
            </a:extLst>
          </p:cNvPr>
          <p:cNvSpPr txBox="1">
            <a:spLocks/>
          </p:cNvSpPr>
          <p:nvPr/>
        </p:nvSpPr>
        <p:spPr>
          <a:xfrm>
            <a:off x="9525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/>
              <a:t>ตามเวลา</a:t>
            </a:r>
          </a:p>
          <a:p>
            <a:r>
              <a:rPr lang="th-TH"/>
              <a:t>ละเลย</a:t>
            </a:r>
          </a:p>
          <a:p>
            <a:r>
              <a:rPr lang="th-TH"/>
              <a:t>นักท่องเที่ยว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83E7C-C008-49C3-B32C-F18F4BAD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D48A09-83AA-40D8-BBC7-476A06C9A0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D0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730EA-5AA0-4579-A34C-9349BEF34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88" y="1510659"/>
            <a:ext cx="1685620" cy="16856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BC80CF-1D6C-4BD9-9587-ABAC0D24ABBD}"/>
              </a:ext>
            </a:extLst>
          </p:cNvPr>
          <p:cNvSpPr txBox="1">
            <a:spLocks/>
          </p:cNvSpPr>
          <p:nvPr/>
        </p:nvSpPr>
        <p:spPr>
          <a:xfrm>
            <a:off x="0" y="3495523"/>
            <a:ext cx="12192000" cy="1081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Montserrat ExtraBold" panose="00000900000000000000" pitchFamily="50" charset="0"/>
              </a:rPr>
              <a:t>HUMAN &amp; ANIMAL</a:t>
            </a:r>
            <a:endParaRPr lang="th-TH" sz="6600" dirty="0">
              <a:latin typeface="Montserrat ExtraBold" panose="00000900000000000000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295D74-EB3A-43CD-8E7D-EC7B4E2DA31B}"/>
              </a:ext>
            </a:extLst>
          </p:cNvPr>
          <p:cNvSpPr txBox="1">
            <a:spLocks/>
          </p:cNvSpPr>
          <p:nvPr/>
        </p:nvSpPr>
        <p:spPr>
          <a:xfrm>
            <a:off x="-3" y="4429523"/>
            <a:ext cx="12192000" cy="55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Montserrat SemiBold" panose="00000700000000000000" pitchFamily="50" charset="0"/>
              </a:rPr>
              <a:t>Pain Point</a:t>
            </a:r>
            <a:endParaRPr lang="th-TH" sz="2800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408</Words>
  <Application>Microsoft Office PowerPoint</Application>
  <PresentationFormat>Widescreen</PresentationFormat>
  <Paragraphs>173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Montserrat ExtraBold</vt:lpstr>
      <vt:lpstr>Montserrat Medium</vt:lpstr>
      <vt:lpstr>Montserrat SemiBold</vt:lpstr>
      <vt:lpstr>Office Theme</vt:lpstr>
      <vt:lpstr>SMART NATIONAL HISTORIC SITE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Pain point</vt:lpstr>
      <vt:lpstr>Pain point</vt:lpstr>
      <vt:lpstr>Pain point</vt:lpstr>
      <vt:lpstr>SMART NATIONAL HISTORIC SITE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-NLP for chatbot -Increase prediction model accuracy with Big data -Historic site network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NATIONAL HISTORIC SITE 4.0</dc:title>
  <dc:creator>PARPADA PIAMJINDA</dc:creator>
  <cp:lastModifiedBy>PARPADA PIAMJINDA</cp:lastModifiedBy>
  <cp:revision>34</cp:revision>
  <dcterms:created xsi:type="dcterms:W3CDTF">2019-01-10T20:13:13Z</dcterms:created>
  <dcterms:modified xsi:type="dcterms:W3CDTF">2019-01-11T04:20:34Z</dcterms:modified>
</cp:coreProperties>
</file>