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7"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colab.research.google.com/github/ojjsaw/video-processing/blob/master/Custom_DeOldify_VideoColorizer_Colab.ipynb" TargetMode="External"/><Relationship Id="rId4" Type="http://schemas.openxmlformats.org/officeDocument/2006/relationships/hyperlink" Target="https://colab.research.google.com/github/jantic/DeOldify/blob/master/VideoColorizerColab.ipyn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257800" y="2821622"/>
            <a:ext cx="3810000" cy="1923604"/>
          </a:xfrm>
          <a:prstGeom prst="rect">
            <a:avLst/>
          </a:prstGeom>
        </p:spPr>
        <p:txBody>
          <a:bodyPr vert="horz" wrap="square" lIns="0" tIns="12700" rIns="0" bIns="0" rtlCol="0">
            <a:spAutoFit/>
          </a:bodyPr>
          <a:lstStyle/>
          <a:p>
            <a:pPr marL="12700">
              <a:lnSpc>
                <a:spcPct val="100000"/>
              </a:lnSpc>
              <a:spcBef>
                <a:spcPts val="100"/>
              </a:spcBef>
            </a:pPr>
            <a:endParaRPr lang="en-US" sz="1600" b="1" spc="10" dirty="0">
              <a:solidFill>
                <a:srgbClr val="2D936B"/>
              </a:solidFill>
              <a:latin typeface="Times New Roman" panose="02020603050405020304" pitchFamily="18" charset="0"/>
              <a:cs typeface="Times New Roman" panose="02020603050405020304" pitchFamily="18" charset="0"/>
            </a:endParaRPr>
          </a:p>
          <a:p>
            <a:pPr marL="12700">
              <a:lnSpc>
                <a:spcPct val="100000"/>
              </a:lnSpc>
              <a:spcBef>
                <a:spcPts val="100"/>
              </a:spcBef>
            </a:pPr>
            <a:endParaRPr lang="en-US" sz="1600" b="1" spc="10" dirty="0">
              <a:solidFill>
                <a:srgbClr val="2D936B"/>
              </a:solidFill>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1600" b="1" spc="10" dirty="0">
                <a:solidFill>
                  <a:srgbClr val="2D936B"/>
                </a:solidFill>
                <a:latin typeface="Times New Roman" panose="02020603050405020304" pitchFamily="18" charset="0"/>
                <a:cs typeface="Times New Roman" panose="02020603050405020304" pitchFamily="18" charset="0"/>
              </a:rPr>
              <a:t>PRESENTED BY: M.DHIVYA</a:t>
            </a:r>
          </a:p>
          <a:p>
            <a:pPr marL="12700">
              <a:lnSpc>
                <a:spcPct val="100000"/>
              </a:lnSpc>
              <a:spcBef>
                <a:spcPts val="100"/>
              </a:spcBef>
            </a:pPr>
            <a:r>
              <a:rPr lang="en-US" sz="1600" b="1" spc="10" dirty="0">
                <a:solidFill>
                  <a:srgbClr val="2D936B"/>
                </a:solidFill>
                <a:latin typeface="Times New Roman" panose="02020603050405020304" pitchFamily="18" charset="0"/>
                <a:cs typeface="Times New Roman" panose="02020603050405020304" pitchFamily="18" charset="0"/>
              </a:rPr>
              <a:t>REGISTER NO: 730321243006</a:t>
            </a:r>
          </a:p>
          <a:p>
            <a:pPr marL="12700">
              <a:lnSpc>
                <a:spcPct val="100000"/>
              </a:lnSpc>
              <a:spcBef>
                <a:spcPts val="100"/>
              </a:spcBef>
            </a:pPr>
            <a:r>
              <a:rPr lang="en-US" sz="1600" b="1" spc="10" dirty="0">
                <a:solidFill>
                  <a:srgbClr val="2D936B"/>
                </a:solidFill>
                <a:latin typeface="Times New Roman" panose="02020603050405020304" pitchFamily="18" charset="0"/>
                <a:cs typeface="Times New Roman" panose="02020603050405020304" pitchFamily="18" charset="0"/>
              </a:rPr>
              <a:t>DEPARTMENT: ARTIFICIAL INTELLIGENCE AND DATA SCIENCE</a:t>
            </a:r>
          </a:p>
          <a:p>
            <a:pPr marL="12700">
              <a:lnSpc>
                <a:spcPct val="100000"/>
              </a:lnSpc>
              <a:spcBef>
                <a:spcPts val="100"/>
              </a:spcBef>
            </a:pPr>
            <a:endParaRPr sz="2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itle 11">
            <a:extLst>
              <a:ext uri="{FF2B5EF4-FFF2-40B4-BE49-F238E27FC236}">
                <a16:creationId xmlns:a16="http://schemas.microsoft.com/office/drawing/2014/main" id="{8374A3E4-98CF-9F06-88C4-8FDD6FBA2B38}"/>
              </a:ext>
            </a:extLst>
          </p:cNvPr>
          <p:cNvSpPr>
            <a:spLocks noGrp="1"/>
          </p:cNvSpPr>
          <p:nvPr>
            <p:ph type="title"/>
          </p:nvPr>
        </p:nvSpPr>
        <p:spPr>
          <a:xfrm>
            <a:off x="2590800" y="385444"/>
            <a:ext cx="8845868" cy="430887"/>
          </a:xfrm>
        </p:spPr>
        <p:txBody>
          <a:bodyPr/>
          <a:lstStyle/>
          <a:p>
            <a:r>
              <a:rPr lang="en-US" sz="2800" dirty="0"/>
              <a:t>VIDEO COLORIZER USING AI-DEEP LEARNING TECHNIQUE</a:t>
            </a:r>
            <a:endParaRPr lang="en-IN" sz="2800" dirty="0"/>
          </a:p>
        </p:txBody>
      </p:sp>
      <p:sp>
        <p:nvSpPr>
          <p:cNvPr id="13" name="Text Placeholder 12">
            <a:extLst>
              <a:ext uri="{FF2B5EF4-FFF2-40B4-BE49-F238E27FC236}">
                <a16:creationId xmlns:a16="http://schemas.microsoft.com/office/drawing/2014/main" id="{9AB2522D-6674-D3EB-398B-913CA52FFE7E}"/>
              </a:ext>
            </a:extLst>
          </p:cNvPr>
          <p:cNvSpPr>
            <a:spLocks noGrp="1"/>
          </p:cNvSpPr>
          <p:nvPr>
            <p:ph type="body" idx="1"/>
          </p:nvPr>
        </p:nvSpPr>
        <p:spPr/>
        <p:txBody>
          <a:bodyPr/>
          <a:lstStyle/>
          <a:p>
            <a:endParaRPr lang="en-IN"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DDC2DF-BA07-12D0-C461-2B9F2D1B0EF5}"/>
              </a:ext>
            </a:extLst>
          </p:cNvPr>
          <p:cNvSpPr txBox="1"/>
          <p:nvPr/>
        </p:nvSpPr>
        <p:spPr>
          <a:xfrm>
            <a:off x="1066800" y="1035717"/>
            <a:ext cx="8084574" cy="4708981"/>
          </a:xfrm>
          <a:prstGeom prst="rect">
            <a:avLst/>
          </a:prstGeom>
          <a:noFill/>
        </p:spPr>
        <p:txBody>
          <a:bodyPr wrap="square">
            <a:spAutoFit/>
          </a:bodyPr>
          <a:lstStyle/>
          <a:p>
            <a:pPr algn="l"/>
            <a:r>
              <a:rPr lang="en-US" sz="2000" b="1" i="0" dirty="0">
                <a:effectLst/>
                <a:latin typeface="Google Sans"/>
              </a:rPr>
              <a:t>For the User Experience:</a:t>
            </a:r>
            <a:endParaRPr lang="en-US" sz="2000" b="0" i="0" dirty="0">
              <a:effectLst/>
              <a:latin typeface="Google Sans"/>
            </a:endParaRPr>
          </a:p>
          <a:p>
            <a:pPr algn="l">
              <a:buFont typeface="Arial" panose="020B0604020202020204" pitchFamily="34" charset="0"/>
              <a:buChar char="•"/>
            </a:pPr>
            <a:r>
              <a:rPr lang="en-US" sz="2000" b="1" i="0" dirty="0">
                <a:effectLst/>
                <a:latin typeface="Google Sans"/>
              </a:rPr>
              <a:t>Effortless Colorization:</a:t>
            </a:r>
            <a:r>
              <a:rPr lang="en-US" sz="2000" b="0" i="0" dirty="0">
                <a:effectLst/>
                <a:latin typeface="Google Sans"/>
              </a:rPr>
              <a:t> Drag and drop your video, choose your style, and let the AI do the magic. No complex editing software or color grading knowledge required.</a:t>
            </a:r>
          </a:p>
          <a:p>
            <a:pPr algn="l">
              <a:buFont typeface="Arial" panose="020B0604020202020204" pitchFamily="34" charset="0"/>
              <a:buChar char="•"/>
            </a:pPr>
            <a:r>
              <a:rPr lang="en-US" sz="2000" b="1" i="0" dirty="0">
                <a:effectLst/>
                <a:latin typeface="Google Sans"/>
              </a:rPr>
              <a:t>Real-Time Previews:</a:t>
            </a:r>
            <a:r>
              <a:rPr lang="en-US" sz="2000" b="0" i="0" dirty="0">
                <a:effectLst/>
                <a:latin typeface="Google Sans"/>
              </a:rPr>
              <a:t> See a preview of the colorized video as you adjust settings, allowing for instant feedback and creative exploration.</a:t>
            </a:r>
          </a:p>
          <a:p>
            <a:pPr algn="l">
              <a:buFont typeface="Arial" panose="020B0604020202020204" pitchFamily="34" charset="0"/>
              <a:buChar char="•"/>
            </a:pPr>
            <a:r>
              <a:rPr lang="en-US" sz="2000" b="1" i="0" dirty="0">
                <a:effectLst/>
                <a:latin typeface="Google Sans"/>
              </a:rPr>
              <a:t>Historical Reference Integration:</a:t>
            </a:r>
            <a:r>
              <a:rPr lang="en-US" sz="2000" b="0" i="0" dirty="0">
                <a:effectLst/>
                <a:latin typeface="Google Sans"/>
              </a:rPr>
              <a:t> Want your colorized video to be historically accurate? Provide the AI with reference photos from the same era for clothing styles, architecture, or natural landscapes to guide the colorization process.</a:t>
            </a:r>
          </a:p>
          <a:p>
            <a:pPr algn="l"/>
            <a:r>
              <a:rPr lang="en-US" sz="2000" b="1" i="0" dirty="0">
                <a:effectLst/>
                <a:latin typeface="Google Sans"/>
              </a:rPr>
              <a:t>Imagine this:</a:t>
            </a:r>
            <a:r>
              <a:rPr lang="en-US" sz="2000" b="0" i="0" dirty="0">
                <a:effectLst/>
                <a:latin typeface="Google Sans"/>
              </a:rPr>
              <a:t> You upload a grainy black and white home movie of your grandparents on their wedding day. The AI colorizes it, bringing their white dress and his black suit to life. You see the joy on their faces in a way you never could before. That's the "wow" factor – a tool that unlocks the past and connects you to it on a whole new level.</a:t>
            </a:r>
          </a:p>
        </p:txBody>
      </p:sp>
    </p:spTree>
    <p:extLst>
      <p:ext uri="{BB962C8B-B14F-4D97-AF65-F5344CB8AC3E}">
        <p14:creationId xmlns:p14="http://schemas.microsoft.com/office/powerpoint/2010/main" val="308435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79AF1C4B-0C89-0677-1219-42F8FB5AA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489406"/>
            <a:ext cx="8096250" cy="2381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a:t>R</a:t>
            </a:r>
            <a:r>
              <a:rPr lang="en-IN" spc="-40"/>
              <a:t>E</a:t>
            </a:r>
            <a:r>
              <a:rPr lang="en-IN" spc="15"/>
              <a:t>S</a:t>
            </a:r>
            <a:r>
              <a:rPr lang="en-IN" spc="-30"/>
              <a:t>U</a:t>
            </a:r>
            <a:r>
              <a:rPr lang="en-IN" spc="-405"/>
              <a:t>L</a:t>
            </a:r>
            <a:r>
              <a:rPr lang="en-IN"/>
              <a:t>TS</a:t>
            </a:r>
            <a:endParaRPr lang="en-IN" dirty="0"/>
          </a:p>
        </p:txBody>
      </p:sp>
      <p:sp>
        <p:nvSpPr>
          <p:cNvPr id="17" name="Content Placeholder 16">
            <a:extLst>
              <a:ext uri="{FF2B5EF4-FFF2-40B4-BE49-F238E27FC236}">
                <a16:creationId xmlns:a16="http://schemas.microsoft.com/office/drawing/2014/main" id="{CA39EF72-2BAA-A849-D418-B29C422FADD4}"/>
              </a:ext>
            </a:extLst>
          </p:cNvPr>
          <p:cNvSpPr>
            <a:spLocks noGrp="1"/>
          </p:cNvSpPr>
          <p:nvPr>
            <p:ph sz="half" idx="2"/>
          </p:nvPr>
        </p:nvSpPr>
        <p:spPr>
          <a:xfrm>
            <a:off x="683258" y="1577340"/>
            <a:ext cx="5229861" cy="369332"/>
          </a:xfrm>
        </p:spPr>
        <p:txBody>
          <a:bodyPr/>
          <a:lstStyle/>
          <a:p>
            <a:r>
              <a:rPr lang="en-US" sz="2400" dirty="0"/>
              <a:t>INPUT:</a:t>
            </a:r>
            <a:endParaRPr lang="en-IN" sz="2400" dirty="0"/>
          </a:p>
        </p:txBody>
      </p:sp>
      <p:sp>
        <p:nvSpPr>
          <p:cNvPr id="18" name="Content Placeholder 17">
            <a:extLst>
              <a:ext uri="{FF2B5EF4-FFF2-40B4-BE49-F238E27FC236}">
                <a16:creationId xmlns:a16="http://schemas.microsoft.com/office/drawing/2014/main" id="{7B7E43DE-A4AB-E525-BC7A-A4D08ADBB069}"/>
              </a:ext>
            </a:extLst>
          </p:cNvPr>
          <p:cNvSpPr>
            <a:spLocks noGrp="1"/>
          </p:cNvSpPr>
          <p:nvPr>
            <p:ph sz="half" idx="3"/>
          </p:nvPr>
        </p:nvSpPr>
        <p:spPr>
          <a:xfrm>
            <a:off x="5562600" y="1577340"/>
            <a:ext cx="6019800" cy="369332"/>
          </a:xfrm>
        </p:spPr>
        <p:txBody>
          <a:bodyPr/>
          <a:lstStyle/>
          <a:p>
            <a:r>
              <a:rPr lang="en-US" sz="2400" dirty="0"/>
              <a:t>OUTPUT:</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3258" y="6111875"/>
            <a:ext cx="6174741" cy="324448"/>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err="1">
                <a:solidFill>
                  <a:srgbClr val="006FC0"/>
                </a:solidFill>
                <a:uFill>
                  <a:solidFill>
                    <a:srgbClr val="006FC0"/>
                  </a:solidFill>
                </a:uFill>
                <a:latin typeface="Trebuchet MS"/>
                <a:cs typeface="Trebuchet MS"/>
              </a:rPr>
              <a:t>Link</a:t>
            </a:r>
            <a:r>
              <a:rPr lang="en-US" sz="2000" u="heavy" spc="25" dirty="0" err="1">
                <a:solidFill>
                  <a:srgbClr val="006FC0"/>
                </a:solidFill>
                <a:uFill>
                  <a:solidFill>
                    <a:srgbClr val="006FC0"/>
                  </a:solidFill>
                </a:uFill>
                <a:latin typeface="Trebuchet MS"/>
                <a:cs typeface="Trebuchet MS"/>
              </a:rPr>
              <a:t>:https</a:t>
            </a:r>
            <a:r>
              <a:rPr lang="en-US" sz="2000" u="heavy" spc="25" dirty="0">
                <a:solidFill>
                  <a:srgbClr val="006FC0"/>
                </a:solidFill>
                <a:uFill>
                  <a:solidFill>
                    <a:srgbClr val="006FC0"/>
                  </a:solidFill>
                </a:uFill>
                <a:latin typeface="Trebuchet MS"/>
                <a:cs typeface="Trebuchet MS"/>
              </a:rPr>
              <a:t>://github.com/</a:t>
            </a:r>
            <a:r>
              <a:rPr lang="en-US" sz="2000" u="heavy" spc="25" dirty="0" err="1">
                <a:solidFill>
                  <a:srgbClr val="006FC0"/>
                </a:solidFill>
                <a:uFill>
                  <a:solidFill>
                    <a:srgbClr val="006FC0"/>
                  </a:solidFill>
                </a:uFill>
                <a:latin typeface="Trebuchet MS"/>
                <a:cs typeface="Trebuchet MS"/>
              </a:rPr>
              <a:t>viyasha</a:t>
            </a:r>
            <a:r>
              <a:rPr lang="en-US" sz="2000" u="heavy" spc="25" dirty="0">
                <a:solidFill>
                  <a:srgbClr val="006FC0"/>
                </a:solidFill>
                <a:uFill>
                  <a:solidFill>
                    <a:srgbClr val="006FC0"/>
                  </a:solidFill>
                </a:uFill>
                <a:latin typeface="Trebuchet MS"/>
                <a:cs typeface="Trebuchet MS"/>
              </a:rPr>
              <a:t>/TNSDC1.git</a:t>
            </a:r>
            <a:endParaRPr sz="2000" dirty="0">
              <a:latin typeface="Trebuchet MS"/>
              <a:cs typeface="Trebuchet MS"/>
            </a:endParaRPr>
          </a:p>
        </p:txBody>
      </p:sp>
      <p:pic>
        <p:nvPicPr>
          <p:cNvPr id="11" name="Picture 10">
            <a:extLst>
              <a:ext uri="{FF2B5EF4-FFF2-40B4-BE49-F238E27FC236}">
                <a16:creationId xmlns:a16="http://schemas.microsoft.com/office/drawing/2014/main" id="{C6A24EDE-3966-6C50-DC59-427A2B985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36" y="2089747"/>
            <a:ext cx="3790950" cy="2925641"/>
          </a:xfrm>
          <a:prstGeom prst="rect">
            <a:avLst/>
          </a:prstGeom>
        </p:spPr>
      </p:pic>
      <p:pic>
        <p:nvPicPr>
          <p:cNvPr id="14" name="Picture 13">
            <a:extLst>
              <a:ext uri="{FF2B5EF4-FFF2-40B4-BE49-F238E27FC236}">
                <a16:creationId xmlns:a16="http://schemas.microsoft.com/office/drawing/2014/main" id="{9076664A-AB3D-334B-8537-4C3AAC3068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089747"/>
            <a:ext cx="3790950" cy="29256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07240D53-1041-CDF9-A1B8-7223DB7A9513}"/>
              </a:ext>
            </a:extLst>
          </p:cNvPr>
          <p:cNvSpPr txBox="1"/>
          <p:nvPr/>
        </p:nvSpPr>
        <p:spPr>
          <a:xfrm>
            <a:off x="1295400" y="2978438"/>
            <a:ext cx="8915400" cy="1754326"/>
          </a:xfrm>
          <a:prstGeom prst="rect">
            <a:avLst/>
          </a:prstGeom>
          <a:noFill/>
        </p:spPr>
        <p:txBody>
          <a:bodyPr wrap="square">
            <a:spAutoFit/>
          </a:bodyPr>
          <a:lstStyle/>
          <a:p>
            <a:r>
              <a:rPr lang="en-US" sz="3600" dirty="0"/>
              <a:t>VIDEO COLORIZER USING ARTIFICIAL INTELLIGENCE AND DEEP LEARNING TECHNIQUE</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D8806B9C-6710-E9C4-9FEA-55FEA8B984A1}"/>
              </a:ext>
            </a:extLst>
          </p:cNvPr>
          <p:cNvSpPr>
            <a:spLocks noGrp="1"/>
          </p:cNvSpPr>
          <p:nvPr>
            <p:ph type="body" idx="1"/>
          </p:nvPr>
        </p:nvSpPr>
        <p:spPr>
          <a:xfrm>
            <a:off x="609600" y="1577340"/>
            <a:ext cx="10972800" cy="3447098"/>
          </a:xfrm>
        </p:spPr>
        <p:txBody>
          <a:bodyPr/>
          <a:lstStyle/>
          <a:p>
            <a:r>
              <a:rPr lang="en-US" sz="3200" dirty="0"/>
              <a:t>                                1.PROBLEM STATEMENT</a:t>
            </a:r>
          </a:p>
          <a:p>
            <a:r>
              <a:rPr lang="en-US" sz="3200" dirty="0"/>
              <a:t>                                2.PROJECT OVERVIEW</a:t>
            </a:r>
          </a:p>
          <a:p>
            <a:r>
              <a:rPr lang="en-US" sz="3200" dirty="0"/>
              <a:t>                                3.END USERS</a:t>
            </a:r>
          </a:p>
          <a:p>
            <a:r>
              <a:rPr lang="en-US" sz="3200" dirty="0"/>
              <a:t>                                4.OUR SOLUTION AND PROPOSITION </a:t>
            </a:r>
          </a:p>
          <a:p>
            <a:r>
              <a:rPr lang="en-US" sz="3200" dirty="0"/>
              <a:t>                                5.MODELLING APPROACH</a:t>
            </a:r>
          </a:p>
          <a:p>
            <a:r>
              <a:rPr lang="en-US" sz="3200" dirty="0"/>
              <a:t>                                6.RESULTS AND EVALUATION</a:t>
            </a:r>
          </a:p>
          <a:p>
            <a:r>
              <a:rPr lang="en-US" sz="3200" dirty="0"/>
              <a:t>                                7.CONCLUSION</a:t>
            </a:r>
            <a:endParaRPr lang="en-IN" sz="32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8E26DB50-FFF2-E9A8-B353-65CE40ADEFD5}"/>
              </a:ext>
            </a:extLst>
          </p:cNvPr>
          <p:cNvSpPr>
            <a:spLocks noGrp="1"/>
          </p:cNvSpPr>
          <p:nvPr>
            <p:ph type="body" idx="1"/>
          </p:nvPr>
        </p:nvSpPr>
        <p:spPr>
          <a:xfrm>
            <a:off x="609600" y="1577340"/>
            <a:ext cx="8001000" cy="3323987"/>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Develop an AI-based video colorization tool that takes black-and-white videos as input and produces colorized versions of the same videos. The goal is to enhance historical or monochromatic footage by adding realistic colors while preserving the original content.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Key Requirements:</a:t>
            </a:r>
            <a:endPar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Input Format:</a:t>
            </a:r>
            <a:r>
              <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The system should accept video files (preferably in the ‘*.mp4’ format) as input.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Colorization Process:</a:t>
            </a:r>
            <a:r>
              <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The neural network should individually colorize each frame of the video.</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Quality and Speed:</a:t>
            </a:r>
            <a:r>
              <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The solution should strike a balance between colorization quality and processing speed.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Watermarking:</a:t>
            </a:r>
            <a:r>
              <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Optionally, a watermark indicating AI colorization should be added to the output video.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Motivation:</a:t>
            </a:r>
            <a:r>
              <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This project draws inspiration from existing work, such as the code by Sunita Nayak at </a:t>
            </a:r>
            <a:r>
              <a:rPr kumimoji="0" lang="en-US" altLang="en-US" sz="1800" b="0" i="0" u="none" strike="noStrike" cap="none" normalizeH="0" baseline="0" dirty="0" err="1">
                <a:ln>
                  <a:noFill/>
                </a:ln>
                <a:solidFill>
                  <a:srgbClr val="111111"/>
                </a:solidFill>
                <a:effectLst/>
                <a:latin typeface="Times New Roman" panose="02020603050405020304" pitchFamily="18" charset="0"/>
                <a:cs typeface="Times New Roman" panose="02020603050405020304" pitchFamily="18" charset="0"/>
              </a:rPr>
              <a:t>BigVision</a:t>
            </a:r>
            <a:r>
              <a:rPr kumimoji="0" lang="en-US" altLang="en-US" sz="1800" b="0" i="0" u="none" strike="noStrike" cap="none" normalizeH="0" baseline="0" dirty="0">
                <a:ln>
                  <a:noFill/>
                </a:ln>
                <a:solidFill>
                  <a:srgbClr val="111111"/>
                </a:solidFill>
                <a:effectLst/>
                <a:latin typeface="Times New Roman" panose="02020603050405020304" pitchFamily="18" charset="0"/>
                <a:cs typeface="Times New Roman" panose="02020603050405020304" pitchFamily="18" charset="0"/>
              </a:rPr>
              <a:t> LLC, which leverages OpenCV and neural networks for image colorization. The goal is to extend this capability to videos, making it accessible and user-friendly.</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AutoShape 2">
            <a:hlinkClick r:id="rId4"/>
            <a:extLst>
              <a:ext uri="{FF2B5EF4-FFF2-40B4-BE49-F238E27FC236}">
                <a16:creationId xmlns:a16="http://schemas.microsoft.com/office/drawing/2014/main" id="{6B785A72-E8F8-D833-1A8C-FAFA117BC640}"/>
              </a:ext>
            </a:extLst>
          </p:cNvPr>
          <p:cNvSpPr>
            <a:spLocks noChangeAspect="1" noChangeArrowheads="1"/>
          </p:cNvSpPr>
          <p:nvPr/>
        </p:nvSpPr>
        <p:spPr bwMode="auto">
          <a:xfrm>
            <a:off x="122238" y="342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3">
            <a:hlinkClick r:id="rId5"/>
            <a:extLst>
              <a:ext uri="{FF2B5EF4-FFF2-40B4-BE49-F238E27FC236}">
                <a16:creationId xmlns:a16="http://schemas.microsoft.com/office/drawing/2014/main" id="{D4C9C265-34BF-14F6-1D3A-C4C451C29E57}"/>
              </a:ext>
            </a:extLst>
          </p:cNvPr>
          <p:cNvSpPr>
            <a:spLocks noChangeAspect="1" noChangeArrowheads="1"/>
          </p:cNvSpPr>
          <p:nvPr/>
        </p:nvSpPr>
        <p:spPr bwMode="auto">
          <a:xfrm>
            <a:off x="11782425" y="342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385444"/>
            <a:ext cx="92268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CEA0CE5D-4805-2923-7D8B-D5285B5B3B9D}"/>
              </a:ext>
            </a:extLst>
          </p:cNvPr>
          <p:cNvSpPr>
            <a:spLocks noGrp="1"/>
          </p:cNvSpPr>
          <p:nvPr>
            <p:ph type="body" idx="1"/>
          </p:nvPr>
        </p:nvSpPr>
        <p:spPr>
          <a:xfrm>
            <a:off x="755332" y="2019300"/>
            <a:ext cx="7702868" cy="4043840"/>
          </a:xfrm>
        </p:spPr>
        <p:txBody>
          <a:bodyPr/>
          <a:lstStyle/>
          <a:p>
            <a:pPr algn="l"/>
            <a:r>
              <a:rPr lang="en-US" sz="2400" b="0" i="0" dirty="0">
                <a:solidFill>
                  <a:srgbClr val="111111"/>
                </a:solidFill>
                <a:effectLst/>
                <a:latin typeface="Times New Roman" panose="02020603050405020304" pitchFamily="18" charset="0"/>
                <a:cs typeface="Times New Roman" panose="02020603050405020304" pitchFamily="18" charset="0"/>
              </a:rPr>
              <a:t>Its mission is to </a:t>
            </a:r>
            <a:r>
              <a:rPr lang="en-US" sz="2400" b="1" i="0" dirty="0">
                <a:solidFill>
                  <a:srgbClr val="111111"/>
                </a:solidFill>
                <a:effectLst/>
                <a:latin typeface="Times New Roman" panose="02020603050405020304" pitchFamily="18" charset="0"/>
                <a:cs typeface="Times New Roman" panose="02020603050405020304" pitchFamily="18" charset="0"/>
              </a:rPr>
              <a:t>colorize and restore old images and film footage</a:t>
            </a:r>
            <a:r>
              <a:rPr lang="en-US" sz="2400" b="0" i="0" dirty="0">
                <a:solidFill>
                  <a:srgbClr val="111111"/>
                </a:solidFill>
                <a:effectLst/>
                <a:latin typeface="Times New Roman" panose="02020603050405020304" pitchFamily="18" charset="0"/>
                <a:cs typeface="Times New Roman" panose="02020603050405020304" pitchFamily="18" charset="0"/>
              </a:rPr>
              <a:t>. </a:t>
            </a:r>
            <a:r>
              <a:rPr lang="en-US" sz="2400" b="0" i="0" dirty="0" err="1">
                <a:solidFill>
                  <a:srgbClr val="111111"/>
                </a:solidFill>
                <a:effectLst/>
                <a:latin typeface="Times New Roman" panose="02020603050405020304" pitchFamily="18" charset="0"/>
                <a:cs typeface="Times New Roman" panose="02020603050405020304" pitchFamily="18" charset="0"/>
              </a:rPr>
              <a:t>DeOldify</a:t>
            </a:r>
            <a:r>
              <a:rPr lang="en-US" sz="2400" b="0" i="0" dirty="0">
                <a:solidFill>
                  <a:srgbClr val="111111"/>
                </a:solidFill>
                <a:effectLst/>
                <a:latin typeface="Times New Roman" panose="02020603050405020304" pitchFamily="18" charset="0"/>
                <a:cs typeface="Times New Roman" panose="02020603050405020304" pitchFamily="18" charset="0"/>
              </a:rPr>
              <a:t> uses a combination of </a:t>
            </a:r>
            <a:r>
              <a:rPr lang="en-US" sz="2400" b="1" i="0" dirty="0">
                <a:solidFill>
                  <a:srgbClr val="111111"/>
                </a:solidFill>
                <a:effectLst/>
                <a:latin typeface="Times New Roman" panose="02020603050405020304" pitchFamily="18" charset="0"/>
                <a:cs typeface="Times New Roman" panose="02020603050405020304" pitchFamily="18" charset="0"/>
              </a:rPr>
              <a:t>convolutional neural networks (CNNs)</a:t>
            </a:r>
            <a:r>
              <a:rPr lang="en-US" sz="2400" b="0" i="0" dirty="0">
                <a:solidFill>
                  <a:srgbClr val="111111"/>
                </a:solidFill>
                <a:effectLst/>
                <a:latin typeface="Times New Roman" panose="02020603050405020304" pitchFamily="18" charset="0"/>
                <a:cs typeface="Times New Roman" panose="02020603050405020304" pitchFamily="18" charset="0"/>
              </a:rPr>
              <a:t> and </a:t>
            </a:r>
            <a:r>
              <a:rPr lang="en-US" sz="2400" b="1" i="0" dirty="0">
                <a:solidFill>
                  <a:srgbClr val="111111"/>
                </a:solidFill>
                <a:effectLst/>
                <a:latin typeface="Times New Roman" panose="02020603050405020304" pitchFamily="18" charset="0"/>
                <a:cs typeface="Times New Roman" panose="02020603050405020304" pitchFamily="18" charset="0"/>
              </a:rPr>
              <a:t>generative adversarial networks (GANs)</a:t>
            </a:r>
            <a:r>
              <a:rPr lang="en-US" sz="2400" b="0" i="0" dirty="0">
                <a:solidFill>
                  <a:srgbClr val="111111"/>
                </a:solidFill>
                <a:effectLst/>
                <a:latin typeface="Times New Roman" panose="02020603050405020304" pitchFamily="18" charset="0"/>
                <a:cs typeface="Times New Roman" panose="02020603050405020304" pitchFamily="18" charset="0"/>
              </a:rPr>
              <a:t> to achieve high-quality colorization for grayscale images and videos. The project is built on top of the </a:t>
            </a:r>
            <a:r>
              <a:rPr lang="en-US" sz="2400" b="1" i="0" dirty="0" err="1">
                <a:solidFill>
                  <a:srgbClr val="111111"/>
                </a:solidFill>
                <a:effectLst/>
                <a:latin typeface="Times New Roman" panose="02020603050405020304" pitchFamily="18" charset="0"/>
                <a:cs typeface="Times New Roman" panose="02020603050405020304" pitchFamily="18" charset="0"/>
              </a:rPr>
              <a:t>PyTorch</a:t>
            </a:r>
            <a:r>
              <a:rPr lang="en-US" sz="2400" b="0" i="0" dirty="0">
                <a:solidFill>
                  <a:srgbClr val="111111"/>
                </a:solidFill>
                <a:effectLst/>
                <a:latin typeface="Times New Roman" panose="02020603050405020304" pitchFamily="18" charset="0"/>
                <a:cs typeface="Times New Roman" panose="02020603050405020304" pitchFamily="18" charset="0"/>
              </a:rPr>
              <a:t> deep learning framework. Here are some key points about </a:t>
            </a:r>
            <a:r>
              <a:rPr lang="en-US" sz="2400" b="0" i="0" dirty="0" err="1">
                <a:solidFill>
                  <a:srgbClr val="111111"/>
                </a:solidFill>
                <a:effectLst/>
                <a:latin typeface="Times New Roman" panose="02020603050405020304" pitchFamily="18" charset="0"/>
                <a:cs typeface="Times New Roman" panose="02020603050405020304" pitchFamily="18" charset="0"/>
              </a:rPr>
              <a:t>DeOldify</a:t>
            </a:r>
            <a:r>
              <a:rPr lang="en-US" sz="2400" b="0" i="0" dirty="0">
                <a:solidFill>
                  <a:srgbClr val="111111"/>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Objective</a:t>
            </a:r>
            <a:r>
              <a:rPr lang="en-US" sz="2400" b="0" i="0" dirty="0">
                <a:solidFill>
                  <a:srgbClr val="111111"/>
                </a:solidFill>
                <a:effectLst/>
                <a:latin typeface="Times New Roman" panose="02020603050405020304" pitchFamily="18" charset="0"/>
                <a:cs typeface="Times New Roman" panose="02020603050405020304" pitchFamily="18" charset="0"/>
              </a:rPr>
              <a:t>: Colorize and restore old images and videos.</a:t>
            </a:r>
          </a:p>
          <a:p>
            <a:pPr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Architecture</a:t>
            </a:r>
            <a:r>
              <a:rPr lang="en-US" sz="2400" b="0" i="0" dirty="0">
                <a:solidFill>
                  <a:srgbClr val="111111"/>
                </a:solidFill>
                <a:effectLst/>
                <a:latin typeface="Times New Roman" panose="02020603050405020304" pitchFamily="18" charset="0"/>
                <a:cs typeface="Times New Roman" panose="02020603050405020304" pitchFamily="18" charset="0"/>
              </a:rPr>
              <a:t>: Utilizes GANs for image colorization.</a:t>
            </a:r>
          </a:p>
          <a:p>
            <a:pPr algn="l">
              <a:buFont typeface="+mj-lt"/>
              <a:buAutoNum type="arabicPeriod"/>
            </a:pPr>
            <a:r>
              <a:rPr lang="en-US" sz="2400" b="1" i="0" dirty="0">
                <a:solidFill>
                  <a:srgbClr val="111111"/>
                </a:solidFill>
                <a:effectLst/>
                <a:latin typeface="Times New Roman" panose="02020603050405020304" pitchFamily="18" charset="0"/>
                <a:cs typeface="Times New Roman" panose="02020603050405020304" pitchFamily="18" charset="0"/>
              </a:rPr>
              <a:t>Framework</a:t>
            </a:r>
            <a:r>
              <a:rPr lang="en-US" sz="2400" b="0" i="0" dirty="0">
                <a:solidFill>
                  <a:srgbClr val="111111"/>
                </a:solidFill>
                <a:effectLst/>
                <a:latin typeface="Times New Roman" panose="02020603050405020304" pitchFamily="18" charset="0"/>
                <a:cs typeface="Times New Roman" panose="02020603050405020304" pitchFamily="18" charset="0"/>
              </a:rPr>
              <a:t>: Built on </a:t>
            </a:r>
            <a:r>
              <a:rPr lang="en-US" sz="2400" b="0" i="0" dirty="0" err="1">
                <a:solidFill>
                  <a:srgbClr val="111111"/>
                </a:solidFill>
                <a:effectLst/>
                <a:latin typeface="Times New Roman" panose="02020603050405020304" pitchFamily="18" charset="0"/>
                <a:cs typeface="Times New Roman" panose="02020603050405020304" pitchFamily="18" charset="0"/>
              </a:rPr>
              <a:t>PyTorch</a:t>
            </a:r>
            <a:r>
              <a:rPr lang="en-US" sz="2400" b="0" i="0" dirty="0">
                <a:solidFill>
                  <a:srgbClr val="111111"/>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a:extLst>
              <a:ext uri="{FF2B5EF4-FFF2-40B4-BE49-F238E27FC236}">
                <a16:creationId xmlns:a16="http://schemas.microsoft.com/office/drawing/2014/main" id="{F23EF7B0-391A-A7A5-7EDC-5BADB2BFD86A}"/>
              </a:ext>
            </a:extLst>
          </p:cNvPr>
          <p:cNvSpPr>
            <a:spLocks noChangeArrowheads="1"/>
          </p:cNvSpPr>
          <p:nvPr/>
        </p:nvSpPr>
        <p:spPr bwMode="auto">
          <a:xfrm rot="10800000" flipV="1">
            <a:off x="1000125" y="-669845"/>
            <a:ext cx="7229475"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1F1F"/>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1F1F"/>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1F1F"/>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1F1F"/>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1F1F"/>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1F1F1F"/>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Consumers:</a:t>
            </a:r>
            <a:endPar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History buffs and genealogists</a:t>
            </a: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Filmmakers and videographer</a:t>
            </a: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Social media users and content creators</a:t>
            </a: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Creative hobbyists and families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Professionals:</a:t>
            </a:r>
            <a:endPar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Archivists and librarians</a:t>
            </a: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Educators</a:t>
            </a:r>
            <a:endPar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Documentarians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Stock footage companies</a:t>
            </a:r>
            <a:endPar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Other potential users:</a:t>
            </a:r>
            <a:endPar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Film restoration companies</a:t>
            </a:r>
            <a:endPar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Entertainment companies</a:t>
            </a:r>
            <a:endPar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Video editing companies</a:t>
            </a:r>
            <a:endPar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TextBox 14">
            <a:extLst>
              <a:ext uri="{FF2B5EF4-FFF2-40B4-BE49-F238E27FC236}">
                <a16:creationId xmlns:a16="http://schemas.microsoft.com/office/drawing/2014/main" id="{324575B8-AD8D-21BA-73B3-7F7592A15D87}"/>
              </a:ext>
            </a:extLst>
          </p:cNvPr>
          <p:cNvSpPr txBox="1"/>
          <p:nvPr/>
        </p:nvSpPr>
        <p:spPr>
          <a:xfrm>
            <a:off x="2971801" y="1143635"/>
            <a:ext cx="6562724" cy="4801314"/>
          </a:xfrm>
          <a:prstGeom prst="rect">
            <a:avLst/>
          </a:prstGeom>
          <a:noFill/>
        </p:spPr>
        <p:txBody>
          <a:bodyPr wrap="square">
            <a:spAutoFit/>
          </a:bodyPr>
          <a:lstStyle/>
          <a:p>
            <a:pPr algn="l"/>
            <a:endParaRPr lang="en-US" b="1" i="0" dirty="0">
              <a:effectLst/>
              <a:latin typeface="Google Sans"/>
            </a:endParaRPr>
          </a:p>
          <a:p>
            <a:pPr algn="l"/>
            <a:endParaRPr lang="en-US" b="1" dirty="0">
              <a:latin typeface="Google Sans"/>
            </a:endParaRPr>
          </a:p>
          <a:p>
            <a:pPr algn="l"/>
            <a:r>
              <a:rPr lang="en-US" b="1" i="0" dirty="0">
                <a:effectLst/>
                <a:latin typeface="Google Sans"/>
              </a:rPr>
              <a:t>Solution:</a:t>
            </a:r>
            <a:endParaRPr lang="en-US" b="0" i="0" dirty="0">
              <a:effectLst/>
              <a:latin typeface="Google Sans"/>
            </a:endParaRPr>
          </a:p>
          <a:p>
            <a:pPr algn="l"/>
            <a:r>
              <a:rPr lang="en-US" b="0" i="0" dirty="0">
                <a:effectLst/>
                <a:latin typeface="Google Sans"/>
              </a:rPr>
              <a:t>Develop a video colorizer powered by OpenAI's machine learning models. This tool would allow users to upload black and white or faded color videos and receive a colorized version.</a:t>
            </a:r>
          </a:p>
          <a:p>
            <a:pPr algn="l"/>
            <a:r>
              <a:rPr lang="en-US" b="0" i="0" dirty="0">
                <a:effectLst/>
                <a:latin typeface="Google Sans"/>
              </a:rPr>
              <a:t>Here are some key features to consider:</a:t>
            </a:r>
          </a:p>
          <a:p>
            <a:pPr algn="l">
              <a:buFont typeface="Arial" panose="020B0604020202020204" pitchFamily="34" charset="0"/>
              <a:buChar char="•"/>
            </a:pPr>
            <a:r>
              <a:rPr lang="en-US" b="1" i="0" dirty="0">
                <a:effectLst/>
                <a:latin typeface="Google Sans"/>
              </a:rPr>
              <a:t>Easy to Use Interface:</a:t>
            </a:r>
            <a:r>
              <a:rPr lang="en-US" b="0" i="0" dirty="0">
                <a:effectLst/>
                <a:latin typeface="Google Sans"/>
              </a:rPr>
              <a:t> Drag-and-drop functionality or a simple upload process for user-friendly experience.</a:t>
            </a:r>
          </a:p>
          <a:p>
            <a:pPr algn="l">
              <a:buFont typeface="Arial" panose="020B0604020202020204" pitchFamily="34" charset="0"/>
              <a:buChar char="•"/>
            </a:pPr>
            <a:r>
              <a:rPr lang="en-US" b="1" i="0" dirty="0">
                <a:effectLst/>
                <a:latin typeface="Google Sans"/>
              </a:rPr>
              <a:t>Multiple Colorization Options:</a:t>
            </a:r>
            <a:r>
              <a:rPr lang="en-US" b="0" i="0" dirty="0">
                <a:effectLst/>
                <a:latin typeface="Google Sans"/>
              </a:rPr>
              <a:t> Allow users to choose from pre-defined color palettes, adjust color intensity, or even provide reference images for a specific style.</a:t>
            </a:r>
          </a:p>
          <a:p>
            <a:pPr algn="l">
              <a:buFont typeface="Arial" panose="020B0604020202020204" pitchFamily="34" charset="0"/>
              <a:buChar char="•"/>
            </a:pPr>
            <a:r>
              <a:rPr lang="en-US" b="1" i="0" dirty="0">
                <a:effectLst/>
                <a:latin typeface="Google Sans"/>
              </a:rPr>
              <a:t>High-Quality Output:</a:t>
            </a:r>
            <a:r>
              <a:rPr lang="en-US" b="0" i="0" dirty="0">
                <a:effectLst/>
                <a:latin typeface="Google Sans"/>
              </a:rPr>
              <a:t> Utilize OpenAI's advanced models to generate realistic and accurate colorization while maintaining video resolution.</a:t>
            </a:r>
          </a:p>
          <a:p>
            <a:pPr algn="l">
              <a:buFont typeface="Arial" panose="020B0604020202020204" pitchFamily="34" charset="0"/>
              <a:buChar char="•"/>
            </a:pPr>
            <a:r>
              <a:rPr lang="en-US" b="1" i="0" dirty="0">
                <a:effectLst/>
                <a:latin typeface="Google Sans"/>
              </a:rPr>
              <a:t>Batch Processing:</a:t>
            </a:r>
            <a:r>
              <a:rPr lang="en-US" b="0" i="0" dirty="0">
                <a:effectLst/>
                <a:latin typeface="Google Sans"/>
              </a:rPr>
              <a:t> Enable colorization of multiple videos at once for efficient workflow.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301398-AFC3-592E-158A-C70EF8D00C4B}"/>
              </a:ext>
            </a:extLst>
          </p:cNvPr>
          <p:cNvSpPr>
            <a:spLocks noGrp="1"/>
          </p:cNvSpPr>
          <p:nvPr>
            <p:ph type="body" idx="1"/>
          </p:nvPr>
        </p:nvSpPr>
        <p:spPr>
          <a:xfrm>
            <a:off x="304800" y="609600"/>
            <a:ext cx="11049000" cy="6248400"/>
          </a:xfrm>
        </p:spPr>
        <p:txBody>
          <a:bodyPr/>
          <a:lstStyle/>
          <a:p>
            <a:pPr algn="l">
              <a:buFont typeface="Arial" panose="020B0604020202020204" pitchFamily="34" charset="0"/>
              <a:buChar char="•"/>
            </a:pPr>
            <a:r>
              <a:rPr lang="en-US" b="1" i="0" dirty="0">
                <a:effectLst/>
                <a:latin typeface="Google Sans"/>
              </a:rPr>
              <a:t>Customization Controls:</a:t>
            </a:r>
            <a:r>
              <a:rPr lang="en-US" b="0" i="0" dirty="0">
                <a:effectLst/>
                <a:latin typeface="Google Sans"/>
              </a:rPr>
              <a:t> Offer granular control over specific aspects of colorization (e.g., sky color, skin tones) for users who desire more creative freedom.</a:t>
            </a:r>
          </a:p>
          <a:p>
            <a:pPr algn="l"/>
            <a:r>
              <a:rPr lang="en-US" b="1" i="0" dirty="0">
                <a:effectLst/>
                <a:latin typeface="Google Sans"/>
              </a:rPr>
              <a:t>Value Proposition:</a:t>
            </a:r>
            <a:endParaRPr lang="en-US" b="0" i="0" dirty="0">
              <a:effectLst/>
              <a:latin typeface="Google Sans"/>
            </a:endParaRPr>
          </a:p>
          <a:p>
            <a:pPr algn="l">
              <a:buFont typeface="Arial" panose="020B0604020202020204" pitchFamily="34" charset="0"/>
              <a:buChar char="•"/>
            </a:pPr>
            <a:r>
              <a:rPr lang="en-US" b="1" i="0" dirty="0">
                <a:effectLst/>
                <a:latin typeface="Google Sans"/>
              </a:rPr>
              <a:t>Preserves History:</a:t>
            </a:r>
            <a:r>
              <a:rPr lang="en-US" b="0" i="0" dirty="0">
                <a:effectLst/>
                <a:latin typeface="Google Sans"/>
              </a:rPr>
              <a:t> Bring historical footage to life for a deeper understanding of the past.</a:t>
            </a:r>
          </a:p>
          <a:p>
            <a:pPr algn="l">
              <a:buFont typeface="Arial" panose="020B0604020202020204" pitchFamily="34" charset="0"/>
              <a:buChar char="•"/>
            </a:pPr>
            <a:r>
              <a:rPr lang="en-US" b="1" i="0" dirty="0">
                <a:effectLst/>
                <a:latin typeface="Google Sans"/>
              </a:rPr>
              <a:t>Enhances Creativity:</a:t>
            </a:r>
            <a:r>
              <a:rPr lang="en-US" b="0" i="0" dirty="0">
                <a:effectLst/>
                <a:latin typeface="Google Sans"/>
              </a:rPr>
              <a:t> Offers filmmakers and content creators unique visual styles and storytelling possibilities.</a:t>
            </a:r>
          </a:p>
          <a:p>
            <a:pPr algn="l">
              <a:buFont typeface="Arial" panose="020B0604020202020204" pitchFamily="34" charset="0"/>
              <a:buChar char="•"/>
            </a:pPr>
            <a:r>
              <a:rPr lang="en-US" b="1" i="0" dirty="0">
                <a:effectLst/>
                <a:latin typeface="Google Sans"/>
              </a:rPr>
              <a:t>Personalizes Memories:</a:t>
            </a:r>
            <a:r>
              <a:rPr lang="en-US" b="0" i="0" dirty="0">
                <a:effectLst/>
                <a:latin typeface="Google Sans"/>
              </a:rPr>
              <a:t> Allows users to breathe new life into old family videos and create lasting keepsakes.</a:t>
            </a:r>
          </a:p>
          <a:p>
            <a:pPr algn="l">
              <a:buFont typeface="Arial" panose="020B0604020202020204" pitchFamily="34" charset="0"/>
              <a:buChar char="•"/>
            </a:pPr>
            <a:r>
              <a:rPr lang="en-US" b="1" i="0" dirty="0">
                <a:effectLst/>
                <a:latin typeface="Google Sans"/>
              </a:rPr>
              <a:t>Saves Time and Resources:</a:t>
            </a:r>
            <a:r>
              <a:rPr lang="en-US" b="0" i="0" dirty="0">
                <a:effectLst/>
                <a:latin typeface="Google Sans"/>
              </a:rPr>
              <a:t> Provides an automated and efficient solution compared to manual video colorization techniques.</a:t>
            </a:r>
          </a:p>
          <a:p>
            <a:pPr algn="l">
              <a:buFont typeface="Arial" panose="020B0604020202020204" pitchFamily="34" charset="0"/>
              <a:buChar char="•"/>
            </a:pPr>
            <a:r>
              <a:rPr lang="en-US" b="1" i="0" dirty="0">
                <a:effectLst/>
                <a:latin typeface="Google Sans"/>
              </a:rPr>
              <a:t>Increases Accessibility:</a:t>
            </a:r>
            <a:r>
              <a:rPr lang="en-US" b="0" i="0" dirty="0">
                <a:effectLst/>
                <a:latin typeface="Google Sans"/>
              </a:rPr>
              <a:t> Makes historical or archival footage more engaging and accessible to a wider audience.</a:t>
            </a:r>
          </a:p>
          <a:p>
            <a:pPr algn="l"/>
            <a:r>
              <a:rPr lang="en-US" b="1" i="0" dirty="0">
                <a:effectLst/>
                <a:latin typeface="Google Sans"/>
              </a:rPr>
              <a:t>Target Markets:</a:t>
            </a:r>
            <a:endParaRPr lang="en-US" b="0" i="0" dirty="0">
              <a:effectLst/>
              <a:latin typeface="Google Sans"/>
            </a:endParaRPr>
          </a:p>
          <a:p>
            <a:pPr algn="l">
              <a:buFont typeface="Arial" panose="020B0604020202020204" pitchFamily="34" charset="0"/>
              <a:buChar char="•"/>
            </a:pPr>
            <a:r>
              <a:rPr lang="en-US" b="0" i="0" dirty="0">
                <a:effectLst/>
                <a:latin typeface="Google Sans"/>
              </a:rPr>
              <a:t>Consumers (history buffs, genealogists, social media creators)</a:t>
            </a:r>
          </a:p>
          <a:p>
            <a:pPr algn="l">
              <a:buFont typeface="Arial" panose="020B0604020202020204" pitchFamily="34" charset="0"/>
              <a:buChar char="•"/>
            </a:pPr>
            <a:r>
              <a:rPr lang="en-US" b="0" i="0" dirty="0">
                <a:effectLst/>
                <a:latin typeface="Google Sans"/>
              </a:rPr>
              <a:t>Professionals (archivists, educators, filmmakers, stock footage companies)</a:t>
            </a:r>
          </a:p>
          <a:p>
            <a:pPr algn="l">
              <a:buFont typeface="Arial" panose="020B0604020202020204" pitchFamily="34" charset="0"/>
              <a:buChar char="•"/>
            </a:pPr>
            <a:r>
              <a:rPr lang="en-US" b="0" i="0" dirty="0">
                <a:effectLst/>
                <a:latin typeface="Google Sans"/>
              </a:rPr>
              <a:t>Businesses (film restoration companies, entertainment companies, video editing companies)</a:t>
            </a:r>
          </a:p>
          <a:p>
            <a:pPr algn="l"/>
            <a:r>
              <a:rPr lang="en-US" b="1" i="0" dirty="0">
                <a:effectLst/>
                <a:latin typeface="Google Sans"/>
              </a:rPr>
              <a:t>Competitive Advantage:</a:t>
            </a:r>
            <a:endParaRPr lang="en-US" b="0" i="0" dirty="0">
              <a:effectLst/>
              <a:latin typeface="Google Sans"/>
            </a:endParaRPr>
          </a:p>
          <a:p>
            <a:pPr algn="l">
              <a:buFont typeface="Arial" panose="020B0604020202020204" pitchFamily="34" charset="0"/>
              <a:buChar char="•"/>
            </a:pPr>
            <a:r>
              <a:rPr lang="en-US" b="0" i="0" dirty="0">
                <a:effectLst/>
                <a:latin typeface="Google Sans"/>
              </a:rPr>
              <a:t>Leverage OpenAI's cutting-edge technology for superior colorization accuracy and quality.</a:t>
            </a:r>
          </a:p>
          <a:p>
            <a:pPr algn="l">
              <a:buFont typeface="Arial" panose="020B0604020202020204" pitchFamily="34" charset="0"/>
              <a:buChar char="•"/>
            </a:pPr>
            <a:r>
              <a:rPr lang="en-US" b="0" i="0" dirty="0">
                <a:effectLst/>
                <a:latin typeface="Google Sans"/>
              </a:rPr>
              <a:t>Prioritize user-friendliness with an intuitive interface and diverse customization options.</a:t>
            </a:r>
          </a:p>
          <a:p>
            <a:pPr algn="l">
              <a:buFont typeface="Arial" panose="020B0604020202020204" pitchFamily="34" charset="0"/>
              <a:buChar char="•"/>
            </a:pPr>
            <a:r>
              <a:rPr lang="en-US" b="0" i="0" dirty="0">
                <a:effectLst/>
                <a:latin typeface="Google Sans"/>
              </a:rPr>
              <a:t>Offer a range of pricing plans to cater to individual and professional needs.</a:t>
            </a:r>
          </a:p>
          <a:p>
            <a:pPr algn="l"/>
            <a:r>
              <a:rPr lang="en-US" b="0" i="0" dirty="0">
                <a:effectLst/>
                <a:latin typeface="Google Sans"/>
              </a:rPr>
              <a:t>By focusing on these aspects, a video colorizer powered by OpenAI can provide a valuable solution for various users, unlocking new creative possibilities and offering a unique way to experience and understand the past.</a:t>
            </a:r>
          </a:p>
          <a:p>
            <a:endParaRPr lang="en-IN" dirty="0"/>
          </a:p>
        </p:txBody>
      </p:sp>
    </p:spTree>
    <p:extLst>
      <p:ext uri="{BB962C8B-B14F-4D97-AF65-F5344CB8AC3E}">
        <p14:creationId xmlns:p14="http://schemas.microsoft.com/office/powerpoint/2010/main" val="41871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TextBox 11">
            <a:extLst>
              <a:ext uri="{FF2B5EF4-FFF2-40B4-BE49-F238E27FC236}">
                <a16:creationId xmlns:a16="http://schemas.microsoft.com/office/drawing/2014/main" id="{6989B089-D041-8C49-B1A0-EC5CCDA66715}"/>
              </a:ext>
            </a:extLst>
          </p:cNvPr>
          <p:cNvSpPr txBox="1"/>
          <p:nvPr/>
        </p:nvSpPr>
        <p:spPr>
          <a:xfrm>
            <a:off x="2381250" y="1333118"/>
            <a:ext cx="7905750" cy="4524315"/>
          </a:xfrm>
          <a:prstGeom prst="rect">
            <a:avLst/>
          </a:prstGeom>
          <a:noFill/>
        </p:spPr>
        <p:txBody>
          <a:bodyPr wrap="square">
            <a:spAutoFit/>
          </a:bodyPr>
          <a:lstStyle/>
          <a:p>
            <a:pPr algn="l"/>
            <a:r>
              <a:rPr lang="en-US" b="0" i="0" dirty="0">
                <a:effectLst/>
                <a:latin typeface="Google Sans"/>
              </a:rPr>
              <a:t>The "wow" factor in a video colorizer using AI and deep learning comes from a combination of technology and user experience:</a:t>
            </a:r>
          </a:p>
          <a:p>
            <a:pPr algn="l"/>
            <a:r>
              <a:rPr lang="en-US" b="1" i="0" dirty="0">
                <a:effectLst/>
                <a:latin typeface="Google Sans"/>
              </a:rPr>
              <a:t>For the Technology:</a:t>
            </a:r>
            <a:endParaRPr lang="en-US" b="0" i="0" dirty="0">
              <a:effectLst/>
              <a:latin typeface="Google Sans"/>
            </a:endParaRPr>
          </a:p>
          <a:p>
            <a:pPr algn="l">
              <a:buFont typeface="Arial" panose="020B0604020202020204" pitchFamily="34" charset="0"/>
              <a:buChar char="•"/>
            </a:pPr>
            <a:r>
              <a:rPr lang="en-US" b="1" i="0" dirty="0">
                <a:effectLst/>
                <a:latin typeface="Google Sans"/>
              </a:rPr>
              <a:t>Unbelievable Accuracy:</a:t>
            </a:r>
            <a:r>
              <a:rPr lang="en-US" b="0" i="0" dirty="0">
                <a:effectLst/>
                <a:latin typeface="Google Sans"/>
              </a:rPr>
              <a:t> Imagine black and white footage coming to life with colors that feel natural and historically appropriate. AI can analyze content, understand context, and use its knowledge to paint a picture that goes beyond basic color application. This could include recognizing objects (like a red car or a blue sky) and applying those colors with high accuracy.</a:t>
            </a:r>
          </a:p>
          <a:p>
            <a:pPr algn="l">
              <a:buFont typeface="Arial" panose="020B0604020202020204" pitchFamily="34" charset="0"/>
              <a:buChar char="•"/>
            </a:pPr>
            <a:r>
              <a:rPr lang="en-US" b="1" i="0" dirty="0">
                <a:effectLst/>
                <a:latin typeface="Google Sans"/>
              </a:rPr>
              <a:t>Creative Colorization Options:</a:t>
            </a:r>
            <a:r>
              <a:rPr lang="en-US" b="0" i="0" dirty="0">
                <a:effectLst/>
                <a:latin typeface="Google Sans"/>
              </a:rPr>
              <a:t> Go beyond just replicating reality. The AI could offer artistic color palettes inspired by different eras or allow users to colorize specific objects in unique ways. Imagine turning a black and white dream sequence into a vibrant dreamscape.</a:t>
            </a:r>
          </a:p>
          <a:p>
            <a:pPr algn="l">
              <a:buFont typeface="Arial" panose="020B0604020202020204" pitchFamily="34" charset="0"/>
              <a:buChar char="•"/>
            </a:pPr>
            <a:r>
              <a:rPr lang="en-US" b="1" i="0" dirty="0">
                <a:effectLst/>
                <a:latin typeface="Google Sans"/>
              </a:rPr>
              <a:t>High-Definition Results:</a:t>
            </a:r>
            <a:r>
              <a:rPr lang="en-US" b="0" i="0" dirty="0">
                <a:effectLst/>
                <a:latin typeface="Google Sans"/>
              </a:rPr>
              <a:t> No more blurry, pixelated colorization. Deep learning can produce stunning, high-resolution colorized videos that retain all the detail and clarity of the original footage. Imagine seeing the subtle expressions on people's faces in a colorized historical film.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Template_Presentation_Students (1)</Template>
  <TotalTime>5</TotalTime>
  <Words>1151</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Google Sans</vt:lpstr>
      <vt:lpstr>Times New Roman</vt:lpstr>
      <vt:lpstr>Trebuchet MS</vt:lpstr>
      <vt:lpstr>Office Theme</vt:lpstr>
      <vt:lpstr>VIDEO COLORIZER USING AI-DEEP LEARNING TECHNIQUE</vt:lpstr>
      <vt:lpstr>PROJECT TITLE</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COLORIZER USING AI-DEEP LEARNING TECHNIQUE</dc:title>
  <dc:creator>Muthupriya M</dc:creator>
  <cp:lastModifiedBy>Muthupriya M</cp:lastModifiedBy>
  <cp:revision>2</cp:revision>
  <dcterms:created xsi:type="dcterms:W3CDTF">2024-04-03T07:14:04Z</dcterms:created>
  <dcterms:modified xsi:type="dcterms:W3CDTF">2024-04-03T07:19:57Z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