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2E162E-61CE-4BCB-9B72-2567E0E13DD2}"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351138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E162E-61CE-4BCB-9B72-2567E0E13DD2}"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42767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E162E-61CE-4BCB-9B72-2567E0E13DD2}"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2EA01F-41CC-4DE4-AA2C-6A599C7B9C4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9313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32E162E-61CE-4BCB-9B72-2567E0E13DD2}"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429104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32E162E-61CE-4BCB-9B72-2567E0E13DD2}"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2EA01F-41CC-4DE4-AA2C-6A599C7B9C4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869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32E162E-61CE-4BCB-9B72-2567E0E13DD2}"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283386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162E-61CE-4BCB-9B72-2567E0E13DD2}"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1062835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162E-61CE-4BCB-9B72-2567E0E13DD2}"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417354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E162E-61CE-4BCB-9B72-2567E0E13DD2}"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7552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E162E-61CE-4BCB-9B72-2567E0E13DD2}"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366221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E162E-61CE-4BCB-9B72-2567E0E13DD2}"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62874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E162E-61CE-4BCB-9B72-2567E0E13DD2}" type="datetimeFigureOut">
              <a:rPr lang="en-IN" smtClean="0"/>
              <a:t>11-07-2024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387513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E162E-61CE-4BCB-9B72-2567E0E13DD2}" type="datetimeFigureOut">
              <a:rPr lang="en-IN" smtClean="0"/>
              <a:t>11-07-2024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376420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E162E-61CE-4BCB-9B72-2567E0E13DD2}" type="datetimeFigureOut">
              <a:rPr lang="en-IN" smtClean="0"/>
              <a:t>11-07-2024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167913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2E162E-61CE-4BCB-9B72-2567E0E13DD2}"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117210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2E162E-61CE-4BCB-9B72-2567E0E13DD2}"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2EA01F-41CC-4DE4-AA2C-6A599C7B9C45}" type="slidenum">
              <a:rPr lang="en-IN" smtClean="0"/>
              <a:t>‹#›</a:t>
            </a:fld>
            <a:endParaRPr lang="en-IN"/>
          </a:p>
        </p:txBody>
      </p:sp>
    </p:spTree>
    <p:extLst>
      <p:ext uri="{BB962C8B-B14F-4D97-AF65-F5344CB8AC3E}">
        <p14:creationId xmlns:p14="http://schemas.microsoft.com/office/powerpoint/2010/main" val="104680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2E162E-61CE-4BCB-9B72-2567E0E13DD2}" type="datetimeFigureOut">
              <a:rPr lang="en-IN" smtClean="0"/>
              <a:t>11-07-2024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2EA01F-41CC-4DE4-AA2C-6A599C7B9C45}" type="slidenum">
              <a:rPr lang="en-IN" smtClean="0"/>
              <a:t>‹#›</a:t>
            </a:fld>
            <a:endParaRPr lang="en-IN"/>
          </a:p>
        </p:txBody>
      </p:sp>
    </p:spTree>
    <p:extLst>
      <p:ext uri="{BB962C8B-B14F-4D97-AF65-F5344CB8AC3E}">
        <p14:creationId xmlns:p14="http://schemas.microsoft.com/office/powerpoint/2010/main" val="282202339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2403-14A8-4FAD-AC4D-3895B4AE6782}"/>
              </a:ext>
            </a:extLst>
          </p:cNvPr>
          <p:cNvSpPr>
            <a:spLocks noGrp="1"/>
          </p:cNvSpPr>
          <p:nvPr>
            <p:ph type="ctrTitle"/>
          </p:nvPr>
        </p:nvSpPr>
        <p:spPr/>
        <p:txBody>
          <a:bodyPr>
            <a:normAutofit/>
          </a:bodyPr>
          <a:lstStyle/>
          <a:p>
            <a:r>
              <a:rPr lang="en-US" dirty="0"/>
              <a:t>DATA ANALYSIS PROJECT</a:t>
            </a:r>
            <a:endParaRPr lang="en-IN" dirty="0"/>
          </a:p>
        </p:txBody>
      </p:sp>
      <p:sp>
        <p:nvSpPr>
          <p:cNvPr id="3" name="Subtitle 2">
            <a:extLst>
              <a:ext uri="{FF2B5EF4-FFF2-40B4-BE49-F238E27FC236}">
                <a16:creationId xmlns:a16="http://schemas.microsoft.com/office/drawing/2014/main" id="{F7032889-E8AC-4473-AC6F-E91FB5402DCC}"/>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63329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77D3-5F33-4756-835D-6590B0E18A05}"/>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43A5BC77-57E2-4DC1-B7A9-10D6B8DB5E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066" y="926236"/>
            <a:ext cx="7367309" cy="3778250"/>
          </a:xfrm>
        </p:spPr>
      </p:pic>
      <p:sp>
        <p:nvSpPr>
          <p:cNvPr id="6" name="TextBox 5">
            <a:extLst>
              <a:ext uri="{FF2B5EF4-FFF2-40B4-BE49-F238E27FC236}">
                <a16:creationId xmlns:a16="http://schemas.microsoft.com/office/drawing/2014/main" id="{4402A855-BF44-4691-B444-521DF2036BD1}"/>
              </a:ext>
            </a:extLst>
          </p:cNvPr>
          <p:cNvSpPr txBox="1"/>
          <p:nvPr/>
        </p:nvSpPr>
        <p:spPr>
          <a:xfrm>
            <a:off x="2902998" y="4820575"/>
            <a:ext cx="7188377" cy="1477328"/>
          </a:xfrm>
          <a:prstGeom prst="rect">
            <a:avLst/>
          </a:prstGeom>
          <a:noFill/>
        </p:spPr>
        <p:txBody>
          <a:bodyPr wrap="square" rtlCol="0">
            <a:spAutoFit/>
          </a:bodyPr>
          <a:lstStyle/>
          <a:p>
            <a:r>
              <a:rPr lang="en-US" dirty="0"/>
              <a:t>We have developed the grouped bar graph to analyze the months with highest and lowest reservation levels according to reservation status. As can be seen both the numbers of confirmed reservations and cancelled reservation are highest in August And January respectively.</a:t>
            </a:r>
            <a:endParaRPr lang="en-IN" dirty="0"/>
          </a:p>
        </p:txBody>
      </p:sp>
    </p:spTree>
    <p:extLst>
      <p:ext uri="{BB962C8B-B14F-4D97-AF65-F5344CB8AC3E}">
        <p14:creationId xmlns:p14="http://schemas.microsoft.com/office/powerpoint/2010/main" val="146554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B0A2-E4EB-4A71-8B41-3F291D3FA53C}"/>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E61291CE-98F2-43E5-A7BF-B902B801C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4854" y="464598"/>
            <a:ext cx="6623728" cy="3778250"/>
          </a:xfrm>
        </p:spPr>
      </p:pic>
      <p:sp>
        <p:nvSpPr>
          <p:cNvPr id="6" name="TextBox 5">
            <a:extLst>
              <a:ext uri="{FF2B5EF4-FFF2-40B4-BE49-F238E27FC236}">
                <a16:creationId xmlns:a16="http://schemas.microsoft.com/office/drawing/2014/main" id="{3593B364-95E9-49E3-972E-524C15AC4A4B}"/>
              </a:ext>
            </a:extLst>
          </p:cNvPr>
          <p:cNvSpPr txBox="1"/>
          <p:nvPr/>
        </p:nvSpPr>
        <p:spPr>
          <a:xfrm>
            <a:off x="3071674" y="4634144"/>
            <a:ext cx="6764784" cy="923330"/>
          </a:xfrm>
          <a:prstGeom prst="rect">
            <a:avLst/>
          </a:prstGeom>
          <a:noFill/>
        </p:spPr>
        <p:txBody>
          <a:bodyPr wrap="square" rtlCol="0">
            <a:spAutoFit/>
          </a:bodyPr>
          <a:lstStyle/>
          <a:p>
            <a:r>
              <a:rPr lang="en-US" dirty="0"/>
              <a:t>Average Daily rate, The bar graph demonstrate that the cancellations are most common when the prices are higher as in January </a:t>
            </a:r>
            <a:r>
              <a:rPr lang="en-US" dirty="0" err="1"/>
              <a:t>adr</a:t>
            </a:r>
            <a:r>
              <a:rPr lang="en-US" dirty="0"/>
              <a:t> is highest as so cancellations</a:t>
            </a:r>
            <a:endParaRPr lang="en-IN" dirty="0"/>
          </a:p>
        </p:txBody>
      </p:sp>
    </p:spTree>
    <p:extLst>
      <p:ext uri="{BB962C8B-B14F-4D97-AF65-F5344CB8AC3E}">
        <p14:creationId xmlns:p14="http://schemas.microsoft.com/office/powerpoint/2010/main" val="319616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5F88-9031-47BB-827A-FFA57F915171}"/>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E9B24318-2B97-45EF-9AA8-39A62DA8C8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7849" y="997258"/>
            <a:ext cx="4438311" cy="4591838"/>
          </a:xfrm>
        </p:spPr>
      </p:pic>
      <p:sp>
        <p:nvSpPr>
          <p:cNvPr id="6" name="TextBox 5">
            <a:extLst>
              <a:ext uri="{FF2B5EF4-FFF2-40B4-BE49-F238E27FC236}">
                <a16:creationId xmlns:a16="http://schemas.microsoft.com/office/drawing/2014/main" id="{38FCBDBB-2F9C-4193-8732-69431DD00CD0}"/>
              </a:ext>
            </a:extLst>
          </p:cNvPr>
          <p:cNvSpPr txBox="1"/>
          <p:nvPr/>
        </p:nvSpPr>
        <p:spPr>
          <a:xfrm>
            <a:off x="2024108" y="2554513"/>
            <a:ext cx="4545367" cy="1477328"/>
          </a:xfrm>
          <a:prstGeom prst="rect">
            <a:avLst/>
          </a:prstGeom>
          <a:noFill/>
        </p:spPr>
        <p:txBody>
          <a:bodyPr wrap="square" rtlCol="0">
            <a:spAutoFit/>
          </a:bodyPr>
          <a:lstStyle/>
          <a:p>
            <a:r>
              <a:rPr lang="en-US" dirty="0"/>
              <a:t>Now let’s see the country with highest reservation cancelled.</a:t>
            </a:r>
          </a:p>
          <a:p>
            <a:endParaRPr lang="en-US" dirty="0"/>
          </a:p>
          <a:p>
            <a:r>
              <a:rPr lang="en-US" dirty="0"/>
              <a:t>Portugal is the top country in cancellation of reservation.</a:t>
            </a:r>
            <a:endParaRPr lang="en-IN" dirty="0"/>
          </a:p>
        </p:txBody>
      </p:sp>
    </p:spTree>
    <p:extLst>
      <p:ext uri="{BB962C8B-B14F-4D97-AF65-F5344CB8AC3E}">
        <p14:creationId xmlns:p14="http://schemas.microsoft.com/office/powerpoint/2010/main" val="101617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CDEB-B6C3-4AA2-AD89-B6C4BA056115}"/>
              </a:ext>
            </a:extLst>
          </p:cNvPr>
          <p:cNvSpPr>
            <a:spLocks noGrp="1"/>
          </p:cNvSpPr>
          <p:nvPr>
            <p:ph type="title"/>
          </p:nvPr>
        </p:nvSpPr>
        <p:spPr/>
        <p:txBody>
          <a:bodyPr>
            <a:normAutofit/>
          </a:bodyPr>
          <a:lstStyle/>
          <a:p>
            <a:r>
              <a:rPr lang="en-US" dirty="0"/>
              <a:t> </a:t>
            </a:r>
            <a:endParaRPr lang="en-IN" dirty="0"/>
          </a:p>
        </p:txBody>
      </p:sp>
      <p:sp>
        <p:nvSpPr>
          <p:cNvPr id="3" name="Content Placeholder 2">
            <a:extLst>
              <a:ext uri="{FF2B5EF4-FFF2-40B4-BE49-F238E27FC236}">
                <a16:creationId xmlns:a16="http://schemas.microsoft.com/office/drawing/2014/main" id="{3B070D07-2BF0-4E98-87F0-458D1BBB432A}"/>
              </a:ext>
            </a:extLst>
          </p:cNvPr>
          <p:cNvSpPr>
            <a:spLocks noGrp="1"/>
          </p:cNvSpPr>
          <p:nvPr>
            <p:ph idx="1"/>
          </p:nvPr>
        </p:nvSpPr>
        <p:spPr>
          <a:xfrm>
            <a:off x="1976652" y="1540189"/>
            <a:ext cx="8507875" cy="3777622"/>
          </a:xfrm>
        </p:spPr>
        <p:txBody>
          <a:bodyPr/>
          <a:lstStyle/>
          <a:p>
            <a:pPr marL="0" indent="0">
              <a:buNone/>
            </a:pPr>
            <a:r>
              <a:rPr lang="en-US" dirty="0"/>
              <a:t>Lets check the area from where guests are visiting the hotel and making the reservations.</a:t>
            </a:r>
          </a:p>
          <a:p>
            <a:pPr marL="0" indent="0">
              <a:buNone/>
            </a:pPr>
            <a:r>
              <a:rPr lang="en-US" dirty="0"/>
              <a:t>Is it coming from direct or groups, offline or online travel agents.</a:t>
            </a:r>
          </a:p>
          <a:p>
            <a:pPr marL="0" indent="0">
              <a:buNone/>
            </a:pPr>
            <a:r>
              <a:rPr lang="en-US" dirty="0"/>
              <a:t>Around 46% of clients from online whereas 27% comes from groups.</a:t>
            </a:r>
          </a:p>
          <a:p>
            <a:pPr marL="0" indent="0">
              <a:buNone/>
            </a:pPr>
            <a:r>
              <a:rPr lang="en-US" dirty="0"/>
              <a:t>Only 4% of clients books hotel directly by visiting them.</a:t>
            </a:r>
            <a:endParaRPr lang="en-IN" dirty="0"/>
          </a:p>
        </p:txBody>
      </p:sp>
    </p:spTree>
    <p:extLst>
      <p:ext uri="{BB962C8B-B14F-4D97-AF65-F5344CB8AC3E}">
        <p14:creationId xmlns:p14="http://schemas.microsoft.com/office/powerpoint/2010/main" val="713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F7BD-6764-4D27-8A79-DAF2D0C2618E}"/>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8737EFDB-FBE7-4020-B739-2553BB9DC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310" y="338635"/>
            <a:ext cx="9774315" cy="3943555"/>
          </a:xfrm>
        </p:spPr>
      </p:pic>
      <p:sp>
        <p:nvSpPr>
          <p:cNvPr id="6" name="TextBox 5">
            <a:extLst>
              <a:ext uri="{FF2B5EF4-FFF2-40B4-BE49-F238E27FC236}">
                <a16:creationId xmlns:a16="http://schemas.microsoft.com/office/drawing/2014/main" id="{40B30E12-02C6-4497-B0E6-ADED5FE9D2FD}"/>
              </a:ext>
            </a:extLst>
          </p:cNvPr>
          <p:cNvSpPr txBox="1"/>
          <p:nvPr/>
        </p:nvSpPr>
        <p:spPr>
          <a:xfrm>
            <a:off x="2006353" y="4847208"/>
            <a:ext cx="9632272" cy="923330"/>
          </a:xfrm>
          <a:prstGeom prst="rect">
            <a:avLst/>
          </a:prstGeom>
          <a:noFill/>
        </p:spPr>
        <p:txBody>
          <a:bodyPr wrap="square" rtlCol="0">
            <a:spAutoFit/>
          </a:bodyPr>
          <a:lstStyle/>
          <a:p>
            <a:r>
              <a:rPr lang="en-US" dirty="0"/>
              <a:t>As seen in the graph reservations are cancelled when average daily rate is higher than when it is not cancelled. It clearly proves that the higher rates leads to more cancellations.</a:t>
            </a:r>
            <a:endParaRPr lang="en-IN" dirty="0"/>
          </a:p>
        </p:txBody>
      </p:sp>
    </p:spTree>
    <p:extLst>
      <p:ext uri="{BB962C8B-B14F-4D97-AF65-F5344CB8AC3E}">
        <p14:creationId xmlns:p14="http://schemas.microsoft.com/office/powerpoint/2010/main" val="327797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8C61-C67D-4688-BBB4-FB42AA3C170E}"/>
              </a:ext>
            </a:extLst>
          </p:cNvPr>
          <p:cNvSpPr>
            <a:spLocks noGrp="1"/>
          </p:cNvSpPr>
          <p:nvPr>
            <p:ph type="title"/>
          </p:nvPr>
        </p:nvSpPr>
        <p:spPr>
          <a:xfrm>
            <a:off x="4652545" y="677376"/>
            <a:ext cx="8911687" cy="1280890"/>
          </a:xfrm>
        </p:spPr>
        <p:txBody>
          <a:bodyPr/>
          <a:lstStyle/>
          <a:p>
            <a:r>
              <a:rPr lang="en-US" dirty="0"/>
              <a:t>SUGGESTIONS</a:t>
            </a:r>
            <a:endParaRPr lang="en-IN" dirty="0"/>
          </a:p>
        </p:txBody>
      </p:sp>
      <p:sp>
        <p:nvSpPr>
          <p:cNvPr id="3" name="Content Placeholder 2">
            <a:extLst>
              <a:ext uri="{FF2B5EF4-FFF2-40B4-BE49-F238E27FC236}">
                <a16:creationId xmlns:a16="http://schemas.microsoft.com/office/drawing/2014/main" id="{202E56E1-50A5-46C9-9D29-348E1AA4826B}"/>
              </a:ext>
            </a:extLst>
          </p:cNvPr>
          <p:cNvSpPr>
            <a:spLocks noGrp="1"/>
          </p:cNvSpPr>
          <p:nvPr>
            <p:ph idx="1"/>
          </p:nvPr>
        </p:nvSpPr>
        <p:spPr/>
        <p:txBody>
          <a:bodyPr>
            <a:normAutofit lnSpcReduction="10000"/>
          </a:bodyPr>
          <a:lstStyle/>
          <a:p>
            <a:r>
              <a:rPr lang="en-US" dirty="0"/>
              <a:t>As the cancellations increase in parallel of price.</a:t>
            </a:r>
          </a:p>
          <a:p>
            <a:r>
              <a:rPr lang="en-US" dirty="0"/>
              <a:t>In order to prevent the cancellations of reservations, hotel could work on their pricing strategies and try to lower the rates of specific hotels based on their locations.</a:t>
            </a:r>
          </a:p>
          <a:p>
            <a:r>
              <a:rPr lang="en-US" dirty="0"/>
              <a:t>Hotels should also use discounting strategies to attract customers.</a:t>
            </a:r>
          </a:p>
          <a:p>
            <a:r>
              <a:rPr lang="en-US" dirty="0"/>
              <a:t>As cancellation rates are higher in resorts as compared to city hotel, so resort hotels should provide reasonable price on weekends and holidays.</a:t>
            </a:r>
          </a:p>
          <a:p>
            <a:r>
              <a:rPr lang="en-US" dirty="0"/>
              <a:t>In the month of January, hotels can start campaigns or marketing with reasonable amount to increase their revenue as the cancellation is highest in this month</a:t>
            </a:r>
          </a:p>
          <a:p>
            <a:r>
              <a:rPr lang="en-US" dirty="0"/>
              <a:t>They can also increase their service quality in Portugal to reduce cancellation rates.</a:t>
            </a:r>
            <a:endParaRPr lang="en-IN" dirty="0"/>
          </a:p>
        </p:txBody>
      </p:sp>
    </p:spTree>
    <p:extLst>
      <p:ext uri="{BB962C8B-B14F-4D97-AF65-F5344CB8AC3E}">
        <p14:creationId xmlns:p14="http://schemas.microsoft.com/office/powerpoint/2010/main" val="22024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B9EB-A4C3-4413-8D15-DA55DD5B2CAF}"/>
              </a:ext>
            </a:extLst>
          </p:cNvPr>
          <p:cNvSpPr>
            <a:spLocks noGrp="1"/>
          </p:cNvSpPr>
          <p:nvPr>
            <p:ph type="title"/>
          </p:nvPr>
        </p:nvSpPr>
        <p:spPr>
          <a:xfrm>
            <a:off x="3952823" y="2843784"/>
            <a:ext cx="10832976" cy="2624327"/>
          </a:xfrm>
        </p:spPr>
        <p:txBody>
          <a:bodyPr>
            <a:normAutofit/>
          </a:bodyPr>
          <a:lstStyle/>
          <a:p>
            <a:r>
              <a:rPr lang="en-US" sz="6000" dirty="0"/>
              <a:t>THANK YOU!</a:t>
            </a:r>
            <a:endParaRPr lang="en-IN" sz="6000" dirty="0"/>
          </a:p>
        </p:txBody>
      </p:sp>
      <p:sp>
        <p:nvSpPr>
          <p:cNvPr id="3" name="Content Placeholder 2">
            <a:extLst>
              <a:ext uri="{FF2B5EF4-FFF2-40B4-BE49-F238E27FC236}">
                <a16:creationId xmlns:a16="http://schemas.microsoft.com/office/drawing/2014/main" id="{941A0B1E-DC80-4709-9071-6F62F8B4C041}"/>
              </a:ext>
            </a:extLst>
          </p:cNvPr>
          <p:cNvSpPr>
            <a:spLocks noGrp="1"/>
          </p:cNvSpPr>
          <p:nvPr>
            <p:ph idx="1"/>
          </p:nvPr>
        </p:nvSpPr>
        <p:spPr>
          <a:xfrm>
            <a:off x="9789002" y="233779"/>
            <a:ext cx="8915400" cy="3777622"/>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11310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F571-7094-4391-BD03-362DEC898A4F}"/>
              </a:ext>
            </a:extLst>
          </p:cNvPr>
          <p:cNvSpPr>
            <a:spLocks noGrp="1"/>
          </p:cNvSpPr>
          <p:nvPr>
            <p:ph type="title"/>
          </p:nvPr>
        </p:nvSpPr>
        <p:spPr/>
        <p:txBody>
          <a:bodyPr/>
          <a:lstStyle/>
          <a:p>
            <a:r>
              <a:rPr lang="en-US" dirty="0"/>
              <a:t>TODAY’S AGENDA</a:t>
            </a:r>
            <a:endParaRPr lang="en-IN" dirty="0"/>
          </a:p>
        </p:txBody>
      </p:sp>
      <p:sp>
        <p:nvSpPr>
          <p:cNvPr id="3" name="Content Placeholder 2">
            <a:extLst>
              <a:ext uri="{FF2B5EF4-FFF2-40B4-BE49-F238E27FC236}">
                <a16:creationId xmlns:a16="http://schemas.microsoft.com/office/drawing/2014/main" id="{3558F8A8-35C8-4F1F-B281-2A49CEFA3265}"/>
              </a:ext>
            </a:extLst>
          </p:cNvPr>
          <p:cNvSpPr>
            <a:spLocks noGrp="1"/>
          </p:cNvSpPr>
          <p:nvPr>
            <p:ph idx="1"/>
          </p:nvPr>
        </p:nvSpPr>
        <p:spPr/>
        <p:txBody>
          <a:bodyPr/>
          <a:lstStyle/>
          <a:p>
            <a:r>
              <a:rPr lang="en-US" dirty="0"/>
              <a:t>BUSINESS </a:t>
            </a:r>
            <a:r>
              <a:rPr lang="en-US" dirty="0" err="1"/>
              <a:t>PROBLE</a:t>
            </a:r>
            <a:r>
              <a:rPr lang="en-IN" dirty="0"/>
              <a:t>MS</a:t>
            </a:r>
          </a:p>
          <a:p>
            <a:r>
              <a:rPr lang="en-US" dirty="0"/>
              <a:t>ASSUMPTIONS</a:t>
            </a:r>
          </a:p>
          <a:p>
            <a:r>
              <a:rPr lang="en-US" dirty="0"/>
              <a:t>PROCESS</a:t>
            </a:r>
          </a:p>
          <a:p>
            <a:r>
              <a:rPr lang="en-US" dirty="0"/>
              <a:t>RESEARCH QUESTIONS</a:t>
            </a:r>
          </a:p>
          <a:p>
            <a:r>
              <a:rPr lang="en-US" dirty="0"/>
              <a:t>HYPOTHESIS</a:t>
            </a:r>
          </a:p>
          <a:p>
            <a:r>
              <a:rPr lang="en-US" dirty="0"/>
              <a:t>ANALYSIS AND FINDINGS</a:t>
            </a:r>
          </a:p>
          <a:p>
            <a:r>
              <a:rPr lang="en-US" dirty="0"/>
              <a:t>SUGGESTIONS</a:t>
            </a:r>
            <a:endParaRPr lang="en-IN" dirty="0"/>
          </a:p>
          <a:p>
            <a:endParaRPr lang="en-US" dirty="0"/>
          </a:p>
        </p:txBody>
      </p:sp>
    </p:spTree>
    <p:extLst>
      <p:ext uri="{BB962C8B-B14F-4D97-AF65-F5344CB8AC3E}">
        <p14:creationId xmlns:p14="http://schemas.microsoft.com/office/powerpoint/2010/main" val="16939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ED0B-27D4-439D-A7B9-911A8DC35CEC}"/>
              </a:ext>
            </a:extLst>
          </p:cNvPr>
          <p:cNvSpPr>
            <a:spLocks noGrp="1"/>
          </p:cNvSpPr>
          <p:nvPr>
            <p:ph type="title"/>
          </p:nvPr>
        </p:nvSpPr>
        <p:spPr/>
        <p:txBody>
          <a:bodyPr/>
          <a:lstStyle/>
          <a:p>
            <a:r>
              <a:rPr lang="en-US" dirty="0"/>
              <a:t>BUSINESS PROBLEM</a:t>
            </a:r>
            <a:endParaRPr lang="en-IN" dirty="0"/>
          </a:p>
        </p:txBody>
      </p:sp>
      <p:sp>
        <p:nvSpPr>
          <p:cNvPr id="3" name="Content Placeholder 2">
            <a:extLst>
              <a:ext uri="{FF2B5EF4-FFF2-40B4-BE49-F238E27FC236}">
                <a16:creationId xmlns:a16="http://schemas.microsoft.com/office/drawing/2014/main" id="{C2AD87FD-F185-4DEA-ACF5-EDC5DF0ED943}"/>
              </a:ext>
            </a:extLst>
          </p:cNvPr>
          <p:cNvSpPr>
            <a:spLocks noGrp="1"/>
          </p:cNvSpPr>
          <p:nvPr>
            <p:ph idx="1"/>
          </p:nvPr>
        </p:nvSpPr>
        <p:spPr>
          <a:xfrm>
            <a:off x="2589211" y="1793289"/>
            <a:ext cx="6750097" cy="4616389"/>
          </a:xfrm>
        </p:spPr>
        <p:txBody>
          <a:bodyPr>
            <a:normAutofit lnSpcReduction="10000"/>
          </a:bodyPr>
          <a:lstStyle/>
          <a:p>
            <a:pPr>
              <a:buFont typeface="Wingdings" panose="05000000000000000000" pitchFamily="2" charset="2"/>
              <a:buChar char="Ø"/>
            </a:pPr>
            <a:r>
              <a:rPr lang="en-US" dirty="0"/>
              <a:t>In recent years, City Hotel and Resort Hotel have seen high cancellation rates.</a:t>
            </a:r>
          </a:p>
          <a:p>
            <a:pPr>
              <a:buFont typeface="Wingdings" panose="05000000000000000000" pitchFamily="2" charset="2"/>
              <a:buChar char="Ø"/>
            </a:pPr>
            <a:endParaRPr lang="en-US" dirty="0"/>
          </a:p>
          <a:p>
            <a:pPr>
              <a:buFont typeface="Wingdings" panose="05000000000000000000" pitchFamily="2" charset="2"/>
              <a:buChar char="Ø"/>
            </a:pPr>
            <a:r>
              <a:rPr lang="en-US" dirty="0"/>
              <a:t>Each hotel is now dealing with a number of issues as a result, including fewer revenues and less than ideal hotel room use. </a:t>
            </a:r>
          </a:p>
          <a:p>
            <a:pPr>
              <a:buFont typeface="Wingdings" panose="05000000000000000000" pitchFamily="2" charset="2"/>
              <a:buChar char="Ø"/>
            </a:pPr>
            <a:endParaRPr lang="en-US" dirty="0"/>
          </a:p>
          <a:p>
            <a:pPr>
              <a:buFont typeface="Wingdings" panose="05000000000000000000" pitchFamily="2" charset="2"/>
              <a:buChar char="Ø"/>
            </a:pPr>
            <a:r>
              <a:rPr lang="en-US" dirty="0"/>
              <a:t>Consequently, lowering cancellation rates is  hotels’ primary goal in order to increase their efficiency in generating revenue. </a:t>
            </a:r>
          </a:p>
          <a:p>
            <a:pPr>
              <a:buFont typeface="Wingdings" panose="05000000000000000000" pitchFamily="2" charset="2"/>
              <a:buChar char="Ø"/>
            </a:pPr>
            <a:endParaRPr lang="en-US" dirty="0"/>
          </a:p>
          <a:p>
            <a:pPr>
              <a:buFont typeface="Wingdings" panose="05000000000000000000" pitchFamily="2" charset="2"/>
              <a:buChar char="Ø"/>
            </a:pPr>
            <a:r>
              <a:rPr lang="en-US" dirty="0"/>
              <a:t>The analysis of hotel booking cancellations as well as other factors that are affecting their business and yearly revenue generation are the main topics of this report.</a:t>
            </a:r>
            <a:endParaRPr lang="en-IN" dirty="0"/>
          </a:p>
        </p:txBody>
      </p:sp>
    </p:spTree>
    <p:extLst>
      <p:ext uri="{BB962C8B-B14F-4D97-AF65-F5344CB8AC3E}">
        <p14:creationId xmlns:p14="http://schemas.microsoft.com/office/powerpoint/2010/main" val="206989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09FE-7414-4606-8DAB-650D858681F0}"/>
              </a:ext>
            </a:extLst>
          </p:cNvPr>
          <p:cNvSpPr>
            <a:spLocks noGrp="1"/>
          </p:cNvSpPr>
          <p:nvPr>
            <p:ph type="title"/>
          </p:nvPr>
        </p:nvSpPr>
        <p:spPr>
          <a:xfrm>
            <a:off x="2592925" y="624110"/>
            <a:ext cx="8911687" cy="1280890"/>
          </a:xfrm>
        </p:spPr>
        <p:txBody>
          <a:bodyPr/>
          <a:lstStyle/>
          <a:p>
            <a:r>
              <a:rPr lang="en-US" dirty="0"/>
              <a:t>ASSUMPTIONS</a:t>
            </a:r>
            <a:br>
              <a:rPr lang="en-US" b="1" u="sng" dirty="0"/>
            </a:br>
            <a:endParaRPr lang="en-IN" b="1" u="sng" dirty="0"/>
          </a:p>
        </p:txBody>
      </p:sp>
      <p:sp>
        <p:nvSpPr>
          <p:cNvPr id="3" name="Content Placeholder 2">
            <a:extLst>
              <a:ext uri="{FF2B5EF4-FFF2-40B4-BE49-F238E27FC236}">
                <a16:creationId xmlns:a16="http://schemas.microsoft.com/office/drawing/2014/main" id="{3A9BC6C3-C283-40AC-9F0E-1E9B411FADEF}"/>
              </a:ext>
            </a:extLst>
          </p:cNvPr>
          <p:cNvSpPr>
            <a:spLocks noGrp="1"/>
          </p:cNvSpPr>
          <p:nvPr>
            <p:ph idx="1"/>
          </p:nvPr>
        </p:nvSpPr>
        <p:spPr/>
        <p:txBody>
          <a:bodyPr>
            <a:normAutofit/>
          </a:bodyPr>
          <a:lstStyle/>
          <a:p>
            <a:r>
              <a:rPr lang="en-US" dirty="0"/>
              <a:t>No unusual occurrences (outliers) between 2015 and 2017 will have substantial impact on the data used. </a:t>
            </a:r>
          </a:p>
          <a:p>
            <a:r>
              <a:rPr lang="en-US" dirty="0"/>
              <a:t>The information is still relevant and can be used to analyze a hotel’s possible plans in an efficient manner</a:t>
            </a:r>
          </a:p>
          <a:p>
            <a:r>
              <a:rPr lang="en-US" dirty="0"/>
              <a:t>There are no unanticipated negatives to the hotel employing any advised techniques.</a:t>
            </a:r>
          </a:p>
          <a:p>
            <a:r>
              <a:rPr lang="en-US" dirty="0"/>
              <a:t>The hotels are not currently using any of the suggested solutions.</a:t>
            </a:r>
          </a:p>
          <a:p>
            <a:r>
              <a:rPr lang="en-US" dirty="0"/>
              <a:t>The biggest factor affecting the effectiveness of earning is booking cancellation.</a:t>
            </a:r>
          </a:p>
          <a:p>
            <a:r>
              <a:rPr lang="en-US" dirty="0"/>
              <a:t>Cancellations result in vacant rooms for the booked length of time.</a:t>
            </a:r>
          </a:p>
        </p:txBody>
      </p:sp>
    </p:spTree>
    <p:extLst>
      <p:ext uri="{BB962C8B-B14F-4D97-AF65-F5344CB8AC3E}">
        <p14:creationId xmlns:p14="http://schemas.microsoft.com/office/powerpoint/2010/main" val="427673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061A-BF25-4E46-9968-1A2AD4D02395}"/>
              </a:ext>
            </a:extLst>
          </p:cNvPr>
          <p:cNvSpPr>
            <a:spLocks noGrp="1"/>
          </p:cNvSpPr>
          <p:nvPr>
            <p:ph type="title"/>
          </p:nvPr>
        </p:nvSpPr>
        <p:spPr>
          <a:xfrm>
            <a:off x="2589212" y="712886"/>
            <a:ext cx="8911687" cy="1280890"/>
          </a:xfrm>
        </p:spPr>
        <p:txBody>
          <a:bodyPr/>
          <a:lstStyle/>
          <a:p>
            <a:r>
              <a:rPr lang="en-US" dirty="0"/>
              <a:t>RESEARCH QUESTIONS</a:t>
            </a:r>
            <a:endParaRPr lang="en-IN" dirty="0"/>
          </a:p>
        </p:txBody>
      </p:sp>
      <p:sp>
        <p:nvSpPr>
          <p:cNvPr id="3" name="Content Placeholder 2">
            <a:extLst>
              <a:ext uri="{FF2B5EF4-FFF2-40B4-BE49-F238E27FC236}">
                <a16:creationId xmlns:a16="http://schemas.microsoft.com/office/drawing/2014/main" id="{12C66635-9C14-464F-AAAC-D00E0A122370}"/>
              </a:ext>
            </a:extLst>
          </p:cNvPr>
          <p:cNvSpPr>
            <a:spLocks noGrp="1"/>
          </p:cNvSpPr>
          <p:nvPr>
            <p:ph idx="1"/>
          </p:nvPr>
        </p:nvSpPr>
        <p:spPr>
          <a:xfrm>
            <a:off x="2589212" y="2133600"/>
            <a:ext cx="8490120" cy="3777622"/>
          </a:xfrm>
        </p:spPr>
        <p:txBody>
          <a:bodyPr/>
          <a:lstStyle/>
          <a:p>
            <a:pPr>
              <a:buFont typeface="+mj-lt"/>
              <a:buAutoNum type="arabicParenR"/>
            </a:pPr>
            <a:r>
              <a:rPr lang="en-US" dirty="0"/>
              <a:t>What are the variables that affect hotel reservation cancellations?</a:t>
            </a:r>
          </a:p>
          <a:p>
            <a:pPr>
              <a:buFont typeface="+mj-lt"/>
              <a:buAutoNum type="arabicParenR"/>
            </a:pPr>
            <a:r>
              <a:rPr lang="en-US" dirty="0"/>
              <a:t>How can we reduce hotel reservation cancellations rates?</a:t>
            </a:r>
          </a:p>
          <a:p>
            <a:pPr>
              <a:buFont typeface="+mj-lt"/>
              <a:buAutoNum type="arabicParenR"/>
            </a:pPr>
            <a:r>
              <a:rPr lang="en-US" dirty="0"/>
              <a:t>How will be hotels be assisted in making pricing and promotional</a:t>
            </a:r>
          </a:p>
          <a:p>
            <a:pPr marL="0" indent="0">
              <a:buNone/>
            </a:pPr>
            <a:r>
              <a:rPr lang="en-US" dirty="0"/>
              <a:t>     decisions?</a:t>
            </a:r>
          </a:p>
          <a:p>
            <a:pPr>
              <a:buFont typeface="+mj-lt"/>
              <a:buAutoNum type="arabicParenR"/>
            </a:pPr>
            <a:endParaRPr lang="en-IN" dirty="0"/>
          </a:p>
        </p:txBody>
      </p:sp>
    </p:spTree>
    <p:extLst>
      <p:ext uri="{BB962C8B-B14F-4D97-AF65-F5344CB8AC3E}">
        <p14:creationId xmlns:p14="http://schemas.microsoft.com/office/powerpoint/2010/main" val="13613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6EA2-CE74-4EE6-8512-CCCA060743DF}"/>
              </a:ext>
            </a:extLst>
          </p:cNvPr>
          <p:cNvSpPr>
            <a:spLocks noGrp="1"/>
          </p:cNvSpPr>
          <p:nvPr>
            <p:ph type="title"/>
          </p:nvPr>
        </p:nvSpPr>
        <p:spPr/>
        <p:txBody>
          <a:bodyPr/>
          <a:lstStyle/>
          <a:p>
            <a:r>
              <a:rPr lang="en-US" dirty="0"/>
              <a:t>HYPOTHESIS</a:t>
            </a:r>
            <a:endParaRPr lang="en-IN" dirty="0"/>
          </a:p>
        </p:txBody>
      </p:sp>
      <p:sp>
        <p:nvSpPr>
          <p:cNvPr id="3" name="Content Placeholder 2">
            <a:extLst>
              <a:ext uri="{FF2B5EF4-FFF2-40B4-BE49-F238E27FC236}">
                <a16:creationId xmlns:a16="http://schemas.microsoft.com/office/drawing/2014/main" id="{3126A6A5-102F-491D-A31F-D456C792BD31}"/>
              </a:ext>
            </a:extLst>
          </p:cNvPr>
          <p:cNvSpPr>
            <a:spLocks noGrp="1"/>
          </p:cNvSpPr>
          <p:nvPr>
            <p:ph idx="1"/>
          </p:nvPr>
        </p:nvSpPr>
        <p:spPr>
          <a:xfrm>
            <a:off x="2589212" y="2133600"/>
            <a:ext cx="7336023" cy="3777622"/>
          </a:xfrm>
        </p:spPr>
        <p:txBody>
          <a:bodyPr/>
          <a:lstStyle/>
          <a:p>
            <a:r>
              <a:rPr lang="en-US" dirty="0"/>
              <a:t>More cancellations occur when the prices are higher.</a:t>
            </a:r>
          </a:p>
          <a:p>
            <a:r>
              <a:rPr lang="en-US" dirty="0"/>
              <a:t>When there is longer waiting list, customers tend to cancel more frequently.</a:t>
            </a:r>
          </a:p>
          <a:p>
            <a:r>
              <a:rPr lang="en-US" dirty="0"/>
              <a:t>Majority of clients are coming from offline travel agents to make their reservations.</a:t>
            </a:r>
            <a:endParaRPr lang="en-IN" dirty="0"/>
          </a:p>
        </p:txBody>
      </p:sp>
    </p:spTree>
    <p:extLst>
      <p:ext uri="{BB962C8B-B14F-4D97-AF65-F5344CB8AC3E}">
        <p14:creationId xmlns:p14="http://schemas.microsoft.com/office/powerpoint/2010/main" val="230038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3EC6-49C7-46B8-9290-9A6B72F4292E}"/>
              </a:ext>
            </a:extLst>
          </p:cNvPr>
          <p:cNvSpPr>
            <a:spLocks noGrp="1"/>
          </p:cNvSpPr>
          <p:nvPr>
            <p:ph type="title"/>
          </p:nvPr>
        </p:nvSpPr>
        <p:spPr/>
        <p:txBody>
          <a:bodyPr/>
          <a:lstStyle/>
          <a:p>
            <a:r>
              <a:rPr lang="en-US" dirty="0"/>
              <a:t>ANALYSIS AND FINDINGS</a:t>
            </a:r>
            <a:endParaRPr lang="en-IN" dirty="0"/>
          </a:p>
        </p:txBody>
      </p:sp>
      <p:pic>
        <p:nvPicPr>
          <p:cNvPr id="5" name="Content Placeholder 4">
            <a:extLst>
              <a:ext uri="{FF2B5EF4-FFF2-40B4-BE49-F238E27FC236}">
                <a16:creationId xmlns:a16="http://schemas.microsoft.com/office/drawing/2014/main" id="{5DA22CE3-EAEE-4FC0-A569-DD87B1FF5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484" y="1905000"/>
            <a:ext cx="4215392" cy="3419863"/>
          </a:xfrm>
        </p:spPr>
      </p:pic>
      <p:sp>
        <p:nvSpPr>
          <p:cNvPr id="6" name="TextBox 5">
            <a:extLst>
              <a:ext uri="{FF2B5EF4-FFF2-40B4-BE49-F238E27FC236}">
                <a16:creationId xmlns:a16="http://schemas.microsoft.com/office/drawing/2014/main" id="{FA8BABFF-DEE7-40E1-91B6-C8CDC1B8CE88}"/>
              </a:ext>
            </a:extLst>
          </p:cNvPr>
          <p:cNvSpPr txBox="1"/>
          <p:nvPr/>
        </p:nvSpPr>
        <p:spPr>
          <a:xfrm>
            <a:off x="2139518" y="2077375"/>
            <a:ext cx="4305670" cy="2862322"/>
          </a:xfrm>
          <a:prstGeom prst="rect">
            <a:avLst/>
          </a:prstGeom>
          <a:noFill/>
        </p:spPr>
        <p:txBody>
          <a:bodyPr wrap="square" rtlCol="0">
            <a:spAutoFit/>
          </a:bodyPr>
          <a:lstStyle/>
          <a:p>
            <a:r>
              <a:rPr lang="en-US" dirty="0"/>
              <a:t>The accompanying bar graph shows percentage of reservations that are canceled and those that are not.</a:t>
            </a:r>
          </a:p>
          <a:p>
            <a:r>
              <a:rPr lang="en-US" dirty="0"/>
              <a:t>It is obvious that there are still a significant number of reservations that are not canceled.</a:t>
            </a:r>
          </a:p>
          <a:p>
            <a:r>
              <a:rPr lang="en-US" dirty="0"/>
              <a:t>There are 37% of clients who canceled the reservation, which has significant impact on hotel’s earnings.</a:t>
            </a:r>
            <a:endParaRPr lang="en-IN" dirty="0"/>
          </a:p>
        </p:txBody>
      </p:sp>
    </p:spTree>
    <p:extLst>
      <p:ext uri="{BB962C8B-B14F-4D97-AF65-F5344CB8AC3E}">
        <p14:creationId xmlns:p14="http://schemas.microsoft.com/office/powerpoint/2010/main" val="282800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884-A9D1-4874-B0DB-A9FD6BD69417}"/>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B9C5E1A9-0830-4BE9-9196-68A256CA90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7938" y="1729079"/>
            <a:ext cx="5745488" cy="3843726"/>
          </a:xfrm>
        </p:spPr>
      </p:pic>
      <p:sp>
        <p:nvSpPr>
          <p:cNvPr id="6" name="TextBox 5">
            <a:extLst>
              <a:ext uri="{FF2B5EF4-FFF2-40B4-BE49-F238E27FC236}">
                <a16:creationId xmlns:a16="http://schemas.microsoft.com/office/drawing/2014/main" id="{AD645FC9-B0EA-4881-9C02-58A22AFDF7AD}"/>
              </a:ext>
            </a:extLst>
          </p:cNvPr>
          <p:cNvSpPr txBox="1"/>
          <p:nvPr/>
        </p:nvSpPr>
        <p:spPr>
          <a:xfrm>
            <a:off x="1651247" y="2553070"/>
            <a:ext cx="3932807" cy="1477328"/>
          </a:xfrm>
          <a:prstGeom prst="rect">
            <a:avLst/>
          </a:prstGeom>
          <a:noFill/>
        </p:spPr>
        <p:txBody>
          <a:bodyPr wrap="square" rtlCol="0">
            <a:spAutoFit/>
          </a:bodyPr>
          <a:lstStyle/>
          <a:p>
            <a:r>
              <a:rPr lang="en-US" dirty="0"/>
              <a:t>In </a:t>
            </a:r>
            <a:r>
              <a:rPr lang="en-US" dirty="0" err="1"/>
              <a:t>comparsion</a:t>
            </a:r>
            <a:r>
              <a:rPr lang="en-US" dirty="0"/>
              <a:t> to resort hotels city hotels has more bookings.</a:t>
            </a:r>
          </a:p>
          <a:p>
            <a:r>
              <a:rPr lang="en-US" dirty="0"/>
              <a:t>Its might be possible that resort hotels are expensive than those cities.</a:t>
            </a:r>
            <a:endParaRPr lang="en-IN" dirty="0"/>
          </a:p>
        </p:txBody>
      </p:sp>
    </p:spTree>
    <p:extLst>
      <p:ext uri="{BB962C8B-B14F-4D97-AF65-F5344CB8AC3E}">
        <p14:creationId xmlns:p14="http://schemas.microsoft.com/office/powerpoint/2010/main" val="273382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80BE-C8DF-4264-8B2E-D9251A2D8DF6}"/>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7E535444-9C6F-4380-9624-F36504DB2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611" y="718578"/>
            <a:ext cx="8656018" cy="3778250"/>
          </a:xfrm>
        </p:spPr>
      </p:pic>
      <p:sp>
        <p:nvSpPr>
          <p:cNvPr id="7" name="TextBox 6">
            <a:extLst>
              <a:ext uri="{FF2B5EF4-FFF2-40B4-BE49-F238E27FC236}">
                <a16:creationId xmlns:a16="http://schemas.microsoft.com/office/drawing/2014/main" id="{19178DD8-6895-442A-B295-059290E10DCD}"/>
              </a:ext>
            </a:extLst>
          </p:cNvPr>
          <p:cNvSpPr txBox="1"/>
          <p:nvPr/>
        </p:nvSpPr>
        <p:spPr>
          <a:xfrm>
            <a:off x="2024109" y="4953001"/>
            <a:ext cx="8788893" cy="1200329"/>
          </a:xfrm>
          <a:prstGeom prst="rect">
            <a:avLst/>
          </a:prstGeom>
          <a:noFill/>
        </p:spPr>
        <p:txBody>
          <a:bodyPr wrap="square" rtlCol="0">
            <a:spAutoFit/>
          </a:bodyPr>
          <a:lstStyle/>
          <a:p>
            <a:r>
              <a:rPr lang="en-US" dirty="0"/>
              <a:t>The above ling graph shows that on certain days the average daily rate of city hotel is less than that of resort hotel, and on other days it is even  less. It can be assume that on weekends and holidays there is a rise in price of resort hotel.</a:t>
            </a:r>
            <a:endParaRPr lang="en-IN" dirty="0"/>
          </a:p>
        </p:txBody>
      </p:sp>
    </p:spTree>
    <p:extLst>
      <p:ext uri="{BB962C8B-B14F-4D97-AF65-F5344CB8AC3E}">
        <p14:creationId xmlns:p14="http://schemas.microsoft.com/office/powerpoint/2010/main" val="18769407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10144</TotalTime>
  <Words>709</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Wisp</vt:lpstr>
      <vt:lpstr>DATA ANALYSIS PROJECT</vt:lpstr>
      <vt:lpstr>TODAY’S AGENDA</vt:lpstr>
      <vt:lpstr>BUSINESS PROBLEM</vt:lpstr>
      <vt:lpstr>ASSUMPTIONS </vt:lpstr>
      <vt:lpstr>RESEARCH QUESTIONS</vt:lpstr>
      <vt:lpstr>HYPOTHESIS</vt:lpstr>
      <vt:lpstr>ANALYSIS AND FINDINGS</vt:lpstr>
      <vt:lpstr> </vt:lpstr>
      <vt:lpstr> </vt:lpstr>
      <vt:lpstr> </vt:lpstr>
      <vt:lpstr> </vt:lpstr>
      <vt:lpstr> </vt:lpstr>
      <vt:lpstr> </vt:lpstr>
      <vt:lpstr> </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HP</dc:creator>
  <cp:lastModifiedBy>HP</cp:lastModifiedBy>
  <cp:revision>20</cp:revision>
  <dcterms:created xsi:type="dcterms:W3CDTF">2024-06-24T07:57:22Z</dcterms:created>
  <dcterms:modified xsi:type="dcterms:W3CDTF">2024-07-11T09:03:44Z</dcterms:modified>
</cp:coreProperties>
</file>