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4" r:id="rId73"/>
    <p:sldId id="338" r:id="rId74"/>
    <p:sldId id="348" r:id="rId75"/>
    <p:sldId id="330" r:id="rId76"/>
    <p:sldId id="343" r:id="rId77"/>
    <p:sldId id="358" r:id="rId78"/>
    <p:sldId id="355" r:id="rId79"/>
    <p:sldId id="357" r:id="rId80"/>
    <p:sldId id="356" r:id="rId81"/>
    <p:sldId id="359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3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6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право 73"/>
          <p:cNvSpPr/>
          <p:nvPr/>
        </p:nvSpPr>
        <p:spPr>
          <a:xfrm rot="19637737">
            <a:off x="8390851" y="598310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410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3050" y="583017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10+2=12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5764530" y="4057650"/>
            <a:ext cx="525780" cy="502920"/>
          </a:xfrm>
          <a:custGeom>
            <a:avLst/>
            <a:gdLst>
              <a:gd name="connsiteX0" fmla="*/ 0 w 525780"/>
              <a:gd name="connsiteY0" fmla="*/ 0 h 502920"/>
              <a:gd name="connsiteX1" fmla="*/ 194310 w 525780"/>
              <a:gd name="connsiteY1" fmla="*/ 320040 h 502920"/>
              <a:gd name="connsiteX2" fmla="*/ 525780 w 525780"/>
              <a:gd name="connsiteY2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502920">
                <a:moveTo>
                  <a:pt x="0" y="0"/>
                </a:moveTo>
                <a:cubicBezTo>
                  <a:pt x="53340" y="118110"/>
                  <a:pt x="106680" y="236220"/>
                  <a:pt x="194310" y="320040"/>
                </a:cubicBezTo>
                <a:cubicBezTo>
                  <a:pt x="281940" y="403860"/>
                  <a:pt x="403860" y="453390"/>
                  <a:pt x="525780" y="5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8" idx="1"/>
            <a:endCxn id="60" idx="0"/>
          </p:cNvCxnSpPr>
          <p:nvPr/>
        </p:nvCxnSpPr>
        <p:spPr>
          <a:xfrm>
            <a:off x="5958841" y="4377690"/>
            <a:ext cx="231597" cy="1452488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6918960" y="6046470"/>
            <a:ext cx="3051810" cy="205740"/>
          </a:xfrm>
          <a:custGeom>
            <a:avLst/>
            <a:gdLst>
              <a:gd name="connsiteX0" fmla="*/ 0 w 3051810"/>
              <a:gd name="connsiteY0" fmla="*/ 0 h 205740"/>
              <a:gd name="connsiteX1" fmla="*/ 1634490 w 3051810"/>
              <a:gd name="connsiteY1" fmla="*/ 205740 h 205740"/>
              <a:gd name="connsiteX2" fmla="*/ 3051810 w 305181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810" h="205740">
                <a:moveTo>
                  <a:pt x="0" y="0"/>
                </a:moveTo>
                <a:cubicBezTo>
                  <a:pt x="562927" y="102870"/>
                  <a:pt x="1125855" y="205740"/>
                  <a:pt x="1634490" y="205740"/>
                </a:cubicBezTo>
                <a:cubicBezTo>
                  <a:pt x="2143125" y="205740"/>
                  <a:pt x="2597467" y="102870"/>
                  <a:pt x="30518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822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20584972">
            <a:off x="8793781" y="606775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630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01924" y="5941602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12+3=15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867400" y="4914900"/>
            <a:ext cx="640080" cy="582930"/>
          </a:xfrm>
          <a:custGeom>
            <a:avLst/>
            <a:gdLst>
              <a:gd name="connsiteX0" fmla="*/ 640080 w 640080"/>
              <a:gd name="connsiteY0" fmla="*/ 0 h 582930"/>
              <a:gd name="connsiteX1" fmla="*/ 445770 w 640080"/>
              <a:gd name="connsiteY1" fmla="*/ 365760 h 582930"/>
              <a:gd name="connsiteX2" fmla="*/ 0 w 640080"/>
              <a:gd name="connsiteY2" fmla="*/ 58293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82930">
                <a:moveTo>
                  <a:pt x="640080" y="0"/>
                </a:moveTo>
                <a:cubicBezTo>
                  <a:pt x="596265" y="134302"/>
                  <a:pt x="552450" y="268605"/>
                  <a:pt x="445770" y="365760"/>
                </a:cubicBezTo>
                <a:cubicBezTo>
                  <a:pt x="339090" y="462915"/>
                  <a:pt x="169545" y="522922"/>
                  <a:pt x="0" y="5829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>
            <a:off x="6313171" y="5280660"/>
            <a:ext cx="6141" cy="66094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Стрелка вправо 73"/>
          <p:cNvSpPr/>
          <p:nvPr/>
        </p:nvSpPr>
        <p:spPr>
          <a:xfrm rot="5400000">
            <a:off x="9125142" y="5986587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7136130" y="6126480"/>
            <a:ext cx="1897380" cy="80010"/>
          </a:xfrm>
          <a:custGeom>
            <a:avLst/>
            <a:gdLst>
              <a:gd name="connsiteX0" fmla="*/ 0 w 1897380"/>
              <a:gd name="connsiteY0" fmla="*/ 0 h 80010"/>
              <a:gd name="connsiteX1" fmla="*/ 994410 w 1897380"/>
              <a:gd name="connsiteY1" fmla="*/ 80010 h 80010"/>
              <a:gd name="connsiteX2" fmla="*/ 1897380 w 1897380"/>
              <a:gd name="connsiteY2" fmla="*/ 0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80010">
                <a:moveTo>
                  <a:pt x="0" y="0"/>
                </a:moveTo>
                <a:cubicBezTo>
                  <a:pt x="339090" y="40005"/>
                  <a:pt x="678180" y="80010"/>
                  <a:pt x="994410" y="80010"/>
                </a:cubicBezTo>
                <a:cubicBezTo>
                  <a:pt x="1310640" y="80010"/>
                  <a:pt x="1604010" y="40005"/>
                  <a:pt x="18973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82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533110" y="1988840"/>
            <a:ext cx="770506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Шаг 6. Все вершины выделены, до них найдены кратчайшие пути, алгоритм завершается.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9086046" y="613104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9100256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205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Результаты работы алгоритма</a:t>
            </a:r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Были найдены следующие кратчайшие пути: 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A = 0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B = 4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C = 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D = 7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E = 6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F = 12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G = 10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H = 12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70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E5A82F-34FB-4FA7-94CC-3AE4B6AED271}"/>
              </a:ext>
            </a:extLst>
          </p:cNvPr>
          <p:cNvSpPr txBox="1">
            <a:spLocks noChangeArrowheads="1"/>
          </p:cNvSpPr>
          <p:nvPr/>
        </p:nvSpPr>
        <p:spPr>
          <a:xfrm>
            <a:off x="710292" y="1465264"/>
            <a:ext cx="10858501" cy="330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/>
              <a:t>Основной цикл выполняется максимум </a:t>
            </a:r>
            <a:r>
              <a:rPr lang="ru-RU" altLang="ru-RU" sz="2400" i="1" dirty="0"/>
              <a:t>n</a:t>
            </a:r>
            <a:r>
              <a:rPr lang="ru-RU" altLang="ru-RU" sz="2400" dirty="0"/>
              <a:t> раз, в каждом из них на нахождение минимума тратится порядка </a:t>
            </a:r>
            <a:r>
              <a:rPr lang="ru-RU" altLang="ru-RU" sz="2400" i="1" dirty="0"/>
              <a:t>n</a:t>
            </a:r>
            <a:r>
              <a:rPr lang="ru-RU" altLang="ru-RU" sz="2400" dirty="0"/>
              <a:t> операций. </a:t>
            </a:r>
          </a:p>
          <a:p>
            <a:pPr marL="0" indent="0">
              <a:buNone/>
            </a:pPr>
            <a:r>
              <a:rPr lang="ru-RU" altLang="ru-RU" sz="2400" dirty="0"/>
              <a:t>На циклы поиска по соседям тратится количество операций, пропорциональное количеству рёбер </a:t>
            </a:r>
            <a:r>
              <a:rPr lang="ru-RU" altLang="ru-RU" sz="2400" i="1" dirty="0"/>
              <a:t>m</a:t>
            </a:r>
            <a:r>
              <a:rPr lang="ru-RU" altLang="ru-RU" sz="2400" dirty="0"/>
              <a:t> (поскольку каждое ребро встречается в этих циклах ровно дважды и требует константное число операций). Таким образом, общее время работы алгоритма:</a:t>
            </a:r>
            <a:r>
              <a:rPr lang="en-US" altLang="ru-RU" sz="2400" dirty="0"/>
              <a:t> 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 </a:t>
            </a:r>
            <a:r>
              <a:rPr lang="ru-RU" altLang="ru-RU" dirty="0"/>
              <a:t> </a:t>
            </a:r>
          </a:p>
          <a:p>
            <a:pPr marL="0" indent="0">
              <a:buNone/>
            </a:pPr>
            <a:endParaRPr lang="ru-RU" altLang="ru-RU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8DF50B64-33ED-44BF-B31A-A571458E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69596"/>
              </p:ext>
            </p:extLst>
          </p:nvPr>
        </p:nvGraphicFramePr>
        <p:xfrm>
          <a:off x="4551589" y="3916587"/>
          <a:ext cx="1871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Формула" r:id="rId3" imgW="571252" imgH="215806" progId="Equation.3">
                  <p:embed/>
                </p:oleObj>
              </mc:Choice>
              <mc:Fallback>
                <p:oleObj name="Формула" r:id="rId3" imgW="571252" imgH="215806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C86CFEC0-0F52-492C-A18B-DB18EDE50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3916587"/>
                        <a:ext cx="1871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80EB0D6-C1AA-434A-8BB7-044CA04E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81705"/>
              </p:ext>
            </p:extLst>
          </p:nvPr>
        </p:nvGraphicFramePr>
        <p:xfrm>
          <a:off x="4551589" y="4822823"/>
          <a:ext cx="201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Формула" r:id="rId5" imgW="634449" imgH="177646" progId="Equation.3">
                  <p:embed/>
                </p:oleObj>
              </mc:Choice>
              <mc:Fallback>
                <p:oleObj name="Формула" r:id="rId5" imgW="634449" imgH="177646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id="{98394EFD-4A19-4A1C-A307-F0CBC293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4822823"/>
                        <a:ext cx="20161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7E1107-482E-4252-A6D2-B946A45F31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представить график в компьютере.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обычных вида представления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перечисление ребер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список узлов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2 массива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массив пар.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Представление: Список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Хранить для каждой вершины все ее соседние вершины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примера список смежности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использовать массив массивов.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Карту можно использовать.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между вершинами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ребро, то (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)-я матрица устанавливается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противном случае -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матрица смежности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массив массивов.</a:t>
            </a: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048"/>
              </p:ext>
            </p:extLst>
          </p:nvPr>
        </p:nvGraphicFramePr>
        <p:xfrm>
          <a:off x="3120329" y="2961163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Ориентированный граф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ориентированного графа представление остается прежним, но ребра добавляются только в одном направлении.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матрица соединений для ориентированного графа будет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для неориентированного графа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направленного такого правила нет.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0450"/>
              </p:ext>
            </p:extLst>
          </p:nvPr>
        </p:nvGraphicFramePr>
        <p:xfrm>
          <a:off x="3558081" y="293614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82B72E-F611-4EFB-81B2-C4AE4C56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8EE851-469D-45D9-8F4A-10905EC4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ширину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</a:t>
            </a:r>
            <a:r>
              <a:rPr lang="ru-RU" sz="2800" dirty="0"/>
              <a:t>также является методом обхода графа</a:t>
            </a:r>
            <a:r>
              <a:rPr lang="en-US" sz="2800" dirty="0"/>
              <a:t>. </a:t>
            </a:r>
          </a:p>
          <a:p>
            <a:pPr lvl="1"/>
            <a:r>
              <a:rPr lang="ru-RU" sz="2800" dirty="0"/>
              <a:t>Алгоритм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09972" y="3125132"/>
            <a:ext cx="6438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ru-RU" sz="2000" dirty="0"/>
              <a:t>добавить</a:t>
            </a:r>
            <a:r>
              <a:rPr lang="en-US" sz="2000" dirty="0"/>
              <a:t>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очередь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</a:t>
            </a:r>
            <a:r>
              <a:rPr lang="ru-RU" sz="2000" dirty="0"/>
              <a:t>пока </a:t>
            </a:r>
            <a:r>
              <a:rPr lang="en-US" sz="2000" b="1" i="1" dirty="0"/>
              <a:t>q </a:t>
            </a:r>
            <a:r>
              <a:rPr lang="ru-RU" sz="2000" dirty="0"/>
              <a:t>не пусто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ru-RU" sz="2000" dirty="0"/>
              <a:t>взять первую вершину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</a:t>
            </a:r>
            <a:r>
              <a:rPr lang="ru-RU" sz="2000" b="1" i="1" dirty="0"/>
              <a:t>               </a:t>
            </a:r>
            <a:r>
              <a:rPr lang="ru-RU" sz="2000" dirty="0"/>
              <a:t>удалить первую вершину из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ru-RU" sz="2000" dirty="0"/>
              <a:t>пометить</a:t>
            </a:r>
            <a:r>
              <a:rPr lang="en-US" sz="2000" dirty="0"/>
              <a:t>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как посетившую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ru-RU" sz="2000" i="1" dirty="0"/>
              <a:t>              для всех </a:t>
            </a:r>
            <a:r>
              <a:rPr lang="ru-RU" sz="2000" i="1" dirty="0" err="1"/>
              <a:t>непосещенных</a:t>
            </a:r>
            <a:r>
              <a:rPr lang="ru-RU" sz="2000" i="1" dirty="0"/>
              <a:t> смежных вершин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</a:t>
            </a:r>
            <a:r>
              <a:rPr lang="ru-RU" sz="2000" dirty="0"/>
              <a:t>добавить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структура, представляющая собой набор объектов, в котором некоторые пары объектов в некотором смысле «связаны».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(также называемыми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связанных пар вершин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22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желтые кружки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 = {1,2,3,4,5}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черные линии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пары вершин, которые связаны. В этом случае 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определяем граф как пару V и E. Если коротко, 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это обозначение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70" y="1265115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745EB-46D7-477E-BA1A-DBFE9FBA0A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326A-FB2C-42F7-A7FE-70CADD7436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5B633C-5C28-48AD-912E-862C629C8DC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02B31-935D-4AC7-A6A8-CD957B7FD5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235-8CE5-42DA-8520-C0F7EC6433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2A5E2-F670-4C18-9131-855A4D3B74C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19C817-06BE-4933-9075-04D8AA9DAEE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C6E2F-67B4-4D23-83A7-03F326435B8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937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Параллельные вершины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или более ребра, соединяющие одну и ту же пару вершин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вершины 1 и 2 соединены с 2 ребрами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которое начинается и заканчивается в одной вершине.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5ABFAD-9675-4B48-81ED-DB5EBF5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12" y="5255608"/>
            <a:ext cx="1971675" cy="139065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34B32EE-4DBC-43B8-B560-7D9F9964C3A1}"/>
              </a:ext>
            </a:extLst>
          </p:cNvPr>
          <p:cNvGrpSpPr/>
          <p:nvPr/>
        </p:nvGrpSpPr>
        <p:grpSpPr>
          <a:xfrm>
            <a:off x="4028646" y="5255608"/>
            <a:ext cx="1971675" cy="1390650"/>
            <a:chOff x="5110162" y="5102225"/>
            <a:chExt cx="1971675" cy="139065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BA17917-A1EA-4215-BA24-C6752C24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162" y="5102225"/>
              <a:ext cx="1971675" cy="1390650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79BA215D-6832-4E32-A204-039DCBE1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963" y="5505138"/>
              <a:ext cx="386594" cy="160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471ABA-E943-4E4A-8F13-F979FD592ABF}"/>
              </a:ext>
            </a:extLst>
          </p:cNvPr>
          <p:cNvGrpSpPr/>
          <p:nvPr/>
        </p:nvGrpSpPr>
        <p:grpSpPr>
          <a:xfrm>
            <a:off x="5867494" y="5255608"/>
            <a:ext cx="1971675" cy="1390650"/>
            <a:chOff x="5943965" y="5102225"/>
            <a:chExt cx="1971675" cy="1390650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7844287C-79D4-4D34-B58E-F0F9D1E2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5" y="5102225"/>
              <a:ext cx="1971675" cy="1390650"/>
            </a:xfrm>
            <a:prstGeom prst="rect">
              <a:avLst/>
            </a:prstGeom>
          </p:spPr>
        </p:pic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CF5C403-130A-4783-9076-F8BD84EB0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1787" y="5939852"/>
              <a:ext cx="412230" cy="1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8BF817-059D-42C4-A2AE-337A888A539E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7D3F3-2125-44BC-8064-01524C61474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00337-7E9F-4C64-A1AA-9FEA662D8B2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E1F8D-7582-4DA0-9B71-340A9607F36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F99CCF-A3BD-4C96-8B86-5603E3A88BE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7AC32-FE51-488E-92EE-8DCD7D516F1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756774-A032-4A86-B0C4-C623A5C2150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9F0D89-6576-4788-90B5-45CB7B49CF8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ориентированы, т. е. указывают только в одном направлении, граф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ориентированным графом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не имеют направления, граф называется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неориентированным графом.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FD4B9-68E3-4A8E-B9B4-452E9E1E179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57CCB-D76E-422A-B2B6-98BDEF17406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D3D32-9D71-454C-B916-8D4C30934EA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56B5AD-931C-41BE-ABF8-80A4FDDDB0E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508369-F346-4843-A217-1D8A5311513F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00D4A-4AB7-4B3D-BC23-17B869BB384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глубину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Граф, в котором каждое ребро имеет числовой «вес»,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взвешенным 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F752B4-C135-4C09-9B3B-08C6CECA3003}"/>
              </a:ext>
            </a:extLst>
          </p:cNvPr>
          <p:cNvSpPr txBox="1">
            <a:spLocks/>
          </p:cNvSpPr>
          <p:nvPr/>
        </p:nvSpPr>
        <p:spPr>
          <a:xfrm>
            <a:off x="912042" y="41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10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8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7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84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en-US" dirty="0"/>
              <a:t>C</a:t>
            </a:r>
            <a:r>
              <a:rPr lang="ru-RU" dirty="0"/>
              <a:t>тек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8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{2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0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6, 7, </a:t>
            </a:r>
            <a:r>
              <a:rPr lang="en-US" dirty="0"/>
              <a:t>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081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соединены некоторым ребром.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ребер, инцидентных вершине,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вершины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Вершина инцидентна ребру, если эта вершина является одной из двух вершин, которые соединяет ребро. Например, град(3) =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1, например, 5 — листовая вершина.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 , например, 6 — изолированная вершина.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3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592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{7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9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{3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033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cxnSp>
        <p:nvCxnSpPr>
          <p:cNvPr id="22" name="Connector: Curved 18">
            <a:extLst>
              <a:ext uri="{FF2B5EF4-FFF2-40B4-BE49-F238E27FC236}">
                <a16:creationId xmlns:a16="http://schemas.microsoft.com/office/drawing/2014/main" id="{342184EE-7877-42F8-B64C-4CF9546C9160}"/>
              </a:ext>
            </a:extLst>
          </p:cNvPr>
          <p:cNvCxnSpPr/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72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7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4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ru-RU" dirty="0"/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6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7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DFS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рукопожатии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Лемма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|E|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ребер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сумма степени всех вершин равна количеству ребер, умноженному на 2.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8890C-F972-45F8-8587-39354D1C2D33}"/>
              </a:ext>
            </a:extLst>
          </p:cNvPr>
          <p:cNvSpPr txBox="1">
            <a:spLocks/>
          </p:cNvSpPr>
          <p:nvPr/>
        </p:nvSpPr>
        <p:spPr>
          <a:xfrm>
            <a:off x="908957" y="2444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19536" y="1700809"/>
            <a:ext cx="8424936" cy="4641379"/>
          </a:xfrm>
        </p:spPr>
        <p:txBody>
          <a:bodyPr>
            <a:normAutofit fontScale="32500" lnSpcReduction="20000"/>
          </a:bodyPr>
          <a:lstStyle/>
          <a:p>
            <a:pPr marL="0" indent="536575" algn="just">
              <a:lnSpc>
                <a:spcPct val="170000"/>
              </a:lnSpc>
              <a:buNone/>
            </a:pPr>
            <a:r>
              <a:rPr lang="ru-RU" sz="5500" b="1" dirty="0" err="1">
                <a:latin typeface="Calibri" pitchFamily="34" charset="0"/>
              </a:rPr>
              <a:t>Э́дсгер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Ви́бе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Де́йкстра</a:t>
            </a:r>
            <a:r>
              <a:rPr lang="ru-RU" sz="5500" dirty="0">
                <a:latin typeface="Calibri" pitchFamily="34" charset="0"/>
              </a:rPr>
              <a:t> (11.05.1930— 6.08.2002) — нидерландский учёный, труды которого оказали влияние на развитие информатики и информационных технологий, является одним из разработчиков концепции структурного программирования и других идей,  лауреат премии Тьюринга 1972г. </a:t>
            </a:r>
          </a:p>
          <a:p>
            <a:pPr marL="0" indent="536575" algn="just">
              <a:lnSpc>
                <a:spcPct val="170000"/>
              </a:lnSpc>
              <a:buNone/>
            </a:pPr>
            <a:r>
              <a:rPr lang="ru-RU" sz="5500" dirty="0">
                <a:latin typeface="Calibri" pitchFamily="34" charset="0"/>
              </a:rPr>
              <a:t>Известность </a:t>
            </a:r>
            <a:r>
              <a:rPr lang="ru-RU" sz="5500" dirty="0" err="1">
                <a:latin typeface="Calibri" pitchFamily="34" charset="0"/>
              </a:rPr>
              <a:t>Дейкстре</a:t>
            </a:r>
            <a:r>
              <a:rPr lang="ru-RU" sz="5500" dirty="0">
                <a:latin typeface="Calibri" pitchFamily="34" charset="0"/>
              </a:rPr>
              <a:t> принесли его работы в области применения математической логики при разработке компьютерных программ, идея применения «семафоров» для синхронизации процессов в многозадачных системах, а так же разработка алгоритма нахождения кратчайшего пути на взвешенном графе без ребер отрицательного веса.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42134A-C861-494D-A4C5-609DB3A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21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Выбрать начальную вершину, присвоить стоимость пути до нее – 0, остальным вершинам ∞;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Все вершины являются не выделенными;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Объявить первую вершину текущей;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Стоимости путей до всех невыделенных вершин находятся след. образом: стоимость пути до невыделенной вершины есть минимальное число из стоимости старого пути до данной вершины, равное сумме стоимости  пути до текущей вершины и веса ребра соединяющего текущую и невыделенную вершины.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Если все вершины являются выделенными (до всех них найден кратчайший путь), то алгоритм завершается, иначе переход на шаг 4.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шагов</a:t>
            </a:r>
          </a:p>
        </p:txBody>
      </p:sp>
    </p:spTree>
    <p:extLst>
      <p:ext uri="{BB962C8B-B14F-4D97-AF65-F5344CB8AC3E}">
        <p14:creationId xmlns:p14="http://schemas.microsoft.com/office/powerpoint/2010/main" val="2977975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434488"/>
          </a:xfrm>
        </p:spPr>
        <p:txBody>
          <a:bodyPr>
            <a:normAutofit/>
          </a:bodyPr>
          <a:lstStyle/>
          <a:p>
            <a:r>
              <a:rPr lang="ru-RU" sz="3600" dirty="0"/>
              <a:t>Нахождение кратчайшего пути в неориентированном графе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2910548" y="3378972"/>
            <a:ext cx="6425812" cy="2547624"/>
            <a:chOff x="1026508" y="2051405"/>
            <a:chExt cx="4625612" cy="202774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01404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351584" y="1954550"/>
            <a:ext cx="7848872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Дан неориентированный граф без ребер отрицательного веса. Необходимо найти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 нем кратчайшие пути из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вершины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до всех остальных вершин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3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100834" y="2204865"/>
            <a:ext cx="8027615" cy="970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Шаги 1-3. Выберем вершину А в качестве первой, выделим ее и присвоим ей стоимость пути до нее равную 0, остальным же вершинам присвоим стоимость равную ∞.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7002463" y="3429001"/>
          <a:ext cx="32178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429001"/>
                        <a:ext cx="32178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6960096" y="375475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6200000">
            <a:off x="6496195" y="4617485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32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олилиния 26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27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9219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814106" y="4961621"/>
            <a:ext cx="777240" cy="640080"/>
          </a:xfrm>
          <a:custGeom>
            <a:avLst/>
            <a:gdLst>
              <a:gd name="connsiteX0" fmla="*/ 0 w 777240"/>
              <a:gd name="connsiteY0" fmla="*/ 0 h 640080"/>
              <a:gd name="connsiteX1" fmla="*/ 308610 w 777240"/>
              <a:gd name="connsiteY1" fmla="*/ 434340 h 640080"/>
              <a:gd name="connsiteX2" fmla="*/ 777240 w 77724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640080">
                <a:moveTo>
                  <a:pt x="0" y="0"/>
                </a:moveTo>
                <a:cubicBezTo>
                  <a:pt x="89535" y="163830"/>
                  <a:pt x="179070" y="327660"/>
                  <a:pt x="308610" y="434340"/>
                </a:cubicBezTo>
                <a:cubicBezTo>
                  <a:pt x="438150" y="541020"/>
                  <a:pt x="607695" y="590550"/>
                  <a:pt x="777240" y="6400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92083" y="5744686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0+2=2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3067050" y="4411981"/>
            <a:ext cx="4777740" cy="1823199"/>
          </a:xfrm>
          <a:custGeom>
            <a:avLst/>
            <a:gdLst>
              <a:gd name="connsiteX0" fmla="*/ 0 w 4777740"/>
              <a:gd name="connsiteY0" fmla="*/ 1680210 h 1924207"/>
              <a:gd name="connsiteX1" fmla="*/ 3177540 w 4777740"/>
              <a:gd name="connsiteY1" fmla="*/ 1783080 h 1924207"/>
              <a:gd name="connsiteX2" fmla="*/ 4777740 w 4777740"/>
              <a:gd name="connsiteY2" fmla="*/ 0 h 1924207"/>
              <a:gd name="connsiteX0" fmla="*/ 0 w 4777740"/>
              <a:gd name="connsiteY0" fmla="*/ 1680210 h 1823199"/>
              <a:gd name="connsiteX1" fmla="*/ 3097530 w 4777740"/>
              <a:gd name="connsiteY1" fmla="*/ 1611630 h 1823199"/>
              <a:gd name="connsiteX2" fmla="*/ 4777740 w 4777740"/>
              <a:gd name="connsiteY2" fmla="*/ 0 h 182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740" h="1823199">
                <a:moveTo>
                  <a:pt x="0" y="1680210"/>
                </a:moveTo>
                <a:cubicBezTo>
                  <a:pt x="1190625" y="1871662"/>
                  <a:pt x="2301240" y="1891665"/>
                  <a:pt x="3097530" y="1611630"/>
                </a:cubicBezTo>
                <a:cubicBezTo>
                  <a:pt x="3893820" y="1331595"/>
                  <a:pt x="4375785" y="751522"/>
                  <a:pt x="477774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 62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3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/>
          <p:cNvCxnSpPr>
            <a:stCxn id="7" idx="1"/>
          </p:cNvCxnSpPr>
          <p:nvPr/>
        </p:nvCxnSpPr>
        <p:spPr>
          <a:xfrm flipH="1">
            <a:off x="2100834" y="5395962"/>
            <a:ext cx="21883" cy="348725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99410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5. 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974595">
            <a:off x="6868393" y="4946184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97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</p:spTree>
    <p:extLst>
      <p:ext uri="{BB962C8B-B14F-4D97-AF65-F5344CB8AC3E}">
        <p14:creationId xmlns:p14="http://schemas.microsoft.com/office/powerpoint/2010/main" val="881544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2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называется </a:t>
                </a: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связным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в нем </a:t>
                </a: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с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Каждый связный подграф называется компонентом.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графе — это последовательность ребер, соединяющая последовательность вершин.</a:t>
                </a: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начинается и заканчивается в одной и той же вершине.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01340" y="5188668"/>
            <a:ext cx="1055277" cy="183433"/>
          </a:xfrm>
          <a:custGeom>
            <a:avLst/>
            <a:gdLst>
              <a:gd name="connsiteX0" fmla="*/ 0 w 1040130"/>
              <a:gd name="connsiteY0" fmla="*/ 183433 h 183433"/>
              <a:gd name="connsiteX1" fmla="*/ 491490 w 1040130"/>
              <a:gd name="connsiteY1" fmla="*/ 553 h 183433"/>
              <a:gd name="connsiteX2" fmla="*/ 1040130 w 1040130"/>
              <a:gd name="connsiteY2" fmla="*/ 137713 h 1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83433">
                <a:moveTo>
                  <a:pt x="0" y="183433"/>
                </a:moveTo>
                <a:cubicBezTo>
                  <a:pt x="159067" y="95803"/>
                  <a:pt x="318135" y="8173"/>
                  <a:pt x="491490" y="553"/>
                </a:cubicBezTo>
                <a:cubicBezTo>
                  <a:pt x="664845" y="-7067"/>
                  <a:pt x="852487" y="65323"/>
                  <a:pt x="1040130" y="137713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216510" y="6344551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2+7=9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8" name="Прямая соединительная линия 27"/>
          <p:cNvCxnSpPr>
            <a:stCxn id="60" idx="0"/>
            <a:endCxn id="11" idx="1"/>
          </p:cNvCxnSpPr>
          <p:nvPr/>
        </p:nvCxnSpPr>
        <p:spPr>
          <a:xfrm flipH="1" flipV="1">
            <a:off x="3599986" y="5189221"/>
            <a:ext cx="400208" cy="1155331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Полилиния 38"/>
          <p:cNvSpPr/>
          <p:nvPr/>
        </p:nvSpPr>
        <p:spPr>
          <a:xfrm>
            <a:off x="4747260" y="4720590"/>
            <a:ext cx="3941028" cy="1794510"/>
          </a:xfrm>
          <a:custGeom>
            <a:avLst/>
            <a:gdLst>
              <a:gd name="connsiteX0" fmla="*/ 0 w 3851910"/>
              <a:gd name="connsiteY0" fmla="*/ 1725930 h 1725930"/>
              <a:gd name="connsiteX1" fmla="*/ 2171700 w 3851910"/>
              <a:gd name="connsiteY1" fmla="*/ 1131570 h 1725930"/>
              <a:gd name="connsiteX2" fmla="*/ 3851910 w 3851910"/>
              <a:gd name="connsiteY2" fmla="*/ 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1910" h="1725930">
                <a:moveTo>
                  <a:pt x="0" y="1725930"/>
                </a:moveTo>
                <a:cubicBezTo>
                  <a:pt x="764857" y="1572577"/>
                  <a:pt x="1529715" y="1419225"/>
                  <a:pt x="2171700" y="1131570"/>
                </a:cubicBezTo>
                <a:cubicBezTo>
                  <a:pt x="2813685" y="843915"/>
                  <a:pt x="3332797" y="421957"/>
                  <a:pt x="38519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514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 rot="17974595">
            <a:off x="6443047" y="529126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38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20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3078480" y="3943350"/>
            <a:ext cx="1177290" cy="1303020"/>
          </a:xfrm>
          <a:custGeom>
            <a:avLst/>
            <a:gdLst>
              <a:gd name="connsiteX0" fmla="*/ 0 w 1177290"/>
              <a:gd name="connsiteY0" fmla="*/ 0 h 1303020"/>
              <a:gd name="connsiteX1" fmla="*/ 674370 w 1177290"/>
              <a:gd name="connsiteY1" fmla="*/ 525780 h 1303020"/>
              <a:gd name="connsiteX2" fmla="*/ 1177290 w 1177290"/>
              <a:gd name="connsiteY2" fmla="*/ 130302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290" h="1303020">
                <a:moveTo>
                  <a:pt x="0" y="0"/>
                </a:moveTo>
                <a:cubicBezTo>
                  <a:pt x="239077" y="154305"/>
                  <a:pt x="478155" y="308610"/>
                  <a:pt x="674370" y="525780"/>
                </a:cubicBezTo>
                <a:cubicBezTo>
                  <a:pt x="870585" y="742950"/>
                  <a:pt x="1023937" y="1022985"/>
                  <a:pt x="1177290" y="13030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858112" y="586752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4+2=6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9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7" idx="1"/>
            <a:endCxn id="58" idx="0"/>
          </p:cNvCxnSpPr>
          <p:nvPr/>
        </p:nvCxnSpPr>
        <p:spPr>
          <a:xfrm>
            <a:off x="3752851" y="4469130"/>
            <a:ext cx="22649" cy="139839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4267200" y="5052061"/>
            <a:ext cx="4411980" cy="1044381"/>
          </a:xfrm>
          <a:custGeom>
            <a:avLst/>
            <a:gdLst>
              <a:gd name="connsiteX0" fmla="*/ 0 w 4411980"/>
              <a:gd name="connsiteY0" fmla="*/ 1028700 h 1044381"/>
              <a:gd name="connsiteX1" fmla="*/ 2103120 w 4411980"/>
              <a:gd name="connsiteY1" fmla="*/ 902970 h 1044381"/>
              <a:gd name="connsiteX2" fmla="*/ 4411980 w 4411980"/>
              <a:gd name="connsiteY2" fmla="*/ 0 h 10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980" h="1044381">
                <a:moveTo>
                  <a:pt x="0" y="1028700"/>
                </a:moveTo>
                <a:cubicBezTo>
                  <a:pt x="683895" y="1051560"/>
                  <a:pt x="1367790" y="1074420"/>
                  <a:pt x="2103120" y="902970"/>
                </a:cubicBezTo>
                <a:cubicBezTo>
                  <a:pt x="2838450" y="731520"/>
                  <a:pt x="3625215" y="365760"/>
                  <a:pt x="44119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645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17974595">
            <a:off x="7742090" y="561998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915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73888" y="3438526"/>
          <a:ext cx="32813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Формула" r:id="rId3" imgW="1993680" imgH="2031840" progId="Equation.3">
                  <p:embed/>
                </p:oleObj>
              </mc:Choice>
              <mc:Fallback>
                <p:oleObj name="Формула" r:id="rId3" imgW="19936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3438526"/>
                        <a:ext cx="32813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53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4404360" y="3943350"/>
            <a:ext cx="1017270" cy="1291590"/>
          </a:xfrm>
          <a:custGeom>
            <a:avLst/>
            <a:gdLst>
              <a:gd name="connsiteX0" fmla="*/ 0 w 1017270"/>
              <a:gd name="connsiteY0" fmla="*/ 1291590 h 1291590"/>
              <a:gd name="connsiteX1" fmla="*/ 388620 w 1017270"/>
              <a:gd name="connsiteY1" fmla="*/ 548640 h 1291590"/>
              <a:gd name="connsiteX2" fmla="*/ 1017270 w 1017270"/>
              <a:gd name="connsiteY2" fmla="*/ 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291590">
                <a:moveTo>
                  <a:pt x="0" y="1291590"/>
                </a:moveTo>
                <a:cubicBezTo>
                  <a:pt x="109537" y="1027747"/>
                  <a:pt x="219075" y="763905"/>
                  <a:pt x="388620" y="548640"/>
                </a:cubicBezTo>
                <a:cubicBezTo>
                  <a:pt x="558165" y="333375"/>
                  <a:pt x="787717" y="166687"/>
                  <a:pt x="101727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973194" y="321297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6+4=10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7" idx="1"/>
          </p:cNvCxnSpPr>
          <p:nvPr/>
        </p:nvCxnSpPr>
        <p:spPr>
          <a:xfrm flipH="1">
            <a:off x="4792981" y="3551530"/>
            <a:ext cx="97601" cy="94046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Полилиния 27"/>
          <p:cNvSpPr/>
          <p:nvPr/>
        </p:nvSpPr>
        <p:spPr>
          <a:xfrm>
            <a:off x="5501640" y="3371850"/>
            <a:ext cx="4069080" cy="1794510"/>
          </a:xfrm>
          <a:custGeom>
            <a:avLst/>
            <a:gdLst>
              <a:gd name="connsiteX0" fmla="*/ 0 w 4069080"/>
              <a:gd name="connsiteY0" fmla="*/ 0 h 1794510"/>
              <a:gd name="connsiteX1" fmla="*/ 2297430 w 4069080"/>
              <a:gd name="connsiteY1" fmla="*/ 697230 h 1794510"/>
              <a:gd name="connsiteX2" fmla="*/ 4069080 w 4069080"/>
              <a:gd name="connsiteY2" fmla="*/ 1794510 h 17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9080" h="1794510">
                <a:moveTo>
                  <a:pt x="0" y="0"/>
                </a:moveTo>
                <a:cubicBezTo>
                  <a:pt x="809625" y="199072"/>
                  <a:pt x="1619250" y="398145"/>
                  <a:pt x="2297430" y="697230"/>
                </a:cubicBezTo>
                <a:cubicBezTo>
                  <a:pt x="2975610" y="996315"/>
                  <a:pt x="3522345" y="1395412"/>
                  <a:pt x="4069080" y="179451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05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право 70"/>
          <p:cNvSpPr/>
          <p:nvPr/>
        </p:nvSpPr>
        <p:spPr>
          <a:xfrm rot="17974595">
            <a:off x="7260894" y="596363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31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549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456161" y="587828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4541520" y="3920490"/>
            <a:ext cx="1062990" cy="1325880"/>
          </a:xfrm>
          <a:custGeom>
            <a:avLst/>
            <a:gdLst>
              <a:gd name="connsiteX0" fmla="*/ 0 w 1062990"/>
              <a:gd name="connsiteY0" fmla="*/ 0 h 1325880"/>
              <a:gd name="connsiteX1" fmla="*/ 708660 w 1062990"/>
              <a:gd name="connsiteY1" fmla="*/ 480060 h 1325880"/>
              <a:gd name="connsiteX2" fmla="*/ 1062990 w 1062990"/>
              <a:gd name="connsiteY2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990" h="1325880">
                <a:moveTo>
                  <a:pt x="0" y="0"/>
                </a:moveTo>
                <a:cubicBezTo>
                  <a:pt x="265747" y="129540"/>
                  <a:pt x="531495" y="259080"/>
                  <a:pt x="708660" y="480060"/>
                </a:cubicBezTo>
                <a:cubicBezTo>
                  <a:pt x="885825" y="701040"/>
                  <a:pt x="974407" y="1013460"/>
                  <a:pt x="1062990" y="13258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7" idx="1"/>
            <a:endCxn id="64" idx="0"/>
          </p:cNvCxnSpPr>
          <p:nvPr/>
        </p:nvCxnSpPr>
        <p:spPr>
          <a:xfrm>
            <a:off x="5250180" y="4400550"/>
            <a:ext cx="123368" cy="147773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Стрелка вправо 67"/>
          <p:cNvSpPr/>
          <p:nvPr/>
        </p:nvSpPr>
        <p:spPr>
          <a:xfrm rot="5400000">
            <a:off x="912514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>
            <a:off x="6107430" y="5520690"/>
            <a:ext cx="2926080" cy="525780"/>
          </a:xfrm>
          <a:custGeom>
            <a:avLst/>
            <a:gdLst>
              <a:gd name="connsiteX0" fmla="*/ 0 w 2926080"/>
              <a:gd name="connsiteY0" fmla="*/ 525780 h 525780"/>
              <a:gd name="connsiteX1" fmla="*/ 1657350 w 2926080"/>
              <a:gd name="connsiteY1" fmla="*/ 365760 h 525780"/>
              <a:gd name="connsiteX2" fmla="*/ 2926080 w 292608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525780">
                <a:moveTo>
                  <a:pt x="0" y="525780"/>
                </a:moveTo>
                <a:cubicBezTo>
                  <a:pt x="584835" y="489585"/>
                  <a:pt x="1169670" y="453390"/>
                  <a:pt x="1657350" y="365760"/>
                </a:cubicBezTo>
                <a:cubicBezTo>
                  <a:pt x="2145030" y="278130"/>
                  <a:pt x="2535555" y="139065"/>
                  <a:pt x="29260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6824</Words>
  <Application>Microsoft Office PowerPoint</Application>
  <PresentationFormat>Широкоэкранный</PresentationFormat>
  <Paragraphs>1848</Paragraphs>
  <Slides>106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Формула</vt:lpstr>
      <vt:lpstr>Графы</vt:lpstr>
      <vt:lpstr>Что такое граф?</vt:lpstr>
      <vt:lpstr>Что такое граф?</vt:lpstr>
      <vt:lpstr>Что такое граф?</vt:lpstr>
      <vt:lpstr>Что такое граф? Типы графов</vt:lpstr>
      <vt:lpstr>Презентация PowerPoint</vt:lpstr>
      <vt:lpstr>Что такое граф? Терминология</vt:lpstr>
      <vt:lpstr>Что такое граф? Лемма о рукопожатии</vt:lpstr>
      <vt:lpstr>Что такое граф? Терминология</vt:lpstr>
      <vt:lpstr>Графическое представление</vt:lpstr>
      <vt:lpstr>Что такое граф? Представление</vt:lpstr>
      <vt:lpstr>Что такое граф? Представление. Список ребер</vt:lpstr>
      <vt:lpstr>Что такое граф? Представление: Список смежности</vt:lpstr>
      <vt:lpstr>Что такое граф? Представление։ Матрица смежности</vt:lpstr>
      <vt:lpstr>Что такое граф? Представление. Ориентированный граф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Презентация PowerPoint</vt:lpstr>
      <vt:lpstr>Алгоритм Дейкстры</vt:lpstr>
      <vt:lpstr>Последовательность шагов</vt:lpstr>
      <vt:lpstr>Нахождение кратчайшего пути в неориентированном графе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Результаты работы алгоритма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31</cp:revision>
  <dcterms:created xsi:type="dcterms:W3CDTF">2021-07-10T19:33:53Z</dcterms:created>
  <dcterms:modified xsi:type="dcterms:W3CDTF">2024-09-09T11:11:21Z</dcterms:modified>
</cp:coreProperties>
</file>