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2" r:id="rId1"/>
  </p:sldMasterIdLst>
  <p:notesMasterIdLst>
    <p:notesMasterId r:id="rId34"/>
  </p:notesMasterIdLst>
  <p:sldIdLst>
    <p:sldId id="301" r:id="rId2"/>
    <p:sldId id="303" r:id="rId3"/>
    <p:sldId id="304" r:id="rId4"/>
    <p:sldId id="302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9" r:id="rId21"/>
    <p:sldId id="328" r:id="rId22"/>
    <p:sldId id="330" r:id="rId23"/>
    <p:sldId id="331" r:id="rId24"/>
    <p:sldId id="332" r:id="rId25"/>
    <p:sldId id="333" r:id="rId26"/>
    <p:sldId id="324" r:id="rId27"/>
    <p:sldId id="325" r:id="rId28"/>
    <p:sldId id="321" r:id="rId29"/>
    <p:sldId id="322" r:id="rId30"/>
    <p:sldId id="323" r:id="rId31"/>
    <p:sldId id="326" r:id="rId32"/>
    <p:sldId id="334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7BCA8-9609-48FB-A57C-8E4114581D3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FD08-5A85-4EC1-9946-EF0EC000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21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2858A-FAA4-47A6-9829-86488E85D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68E503-F3E3-4492-A457-2B9F4422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6436FB-D6C6-497A-8DCC-F91B333B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8354-2AEC-407C-892D-4CC4E97FF2F9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DDFD8-27C3-4398-83CC-1D395013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9FF41-343F-4AC0-BD7D-DA15234C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9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9ED44-19DE-4BE1-9F22-CD3B0B2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58BC5D-FAE5-4C0C-B75D-E91E0A8E8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A85CB-B904-4F5A-BED5-BD65CC3E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06DA-CB2E-4815-94B7-3E256E026906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F07EE7-F236-4943-8F86-1E5A4846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8A7D0-5664-4B82-89AC-9B16AE78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43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FB3A00-ABE7-42DE-8292-D1C2FC679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6A1344-7855-48E4-B38B-C93DC6B3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86E9A-6521-4DE1-843F-600F4D2F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FB45-4AE3-4BCA-91EA-B3A8E720DE60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C63CC-3625-49D0-8F65-082C9D47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EFEF8-6122-47C5-BDCA-242A0517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5D425-DEC3-4423-B33B-C643BBAA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76CF4-ECFD-476C-B187-F424863E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9747D-1D7F-40B3-8CE2-A543EA9B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BA85-E22D-4185-966F-897334710B0B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A3D95-0B28-43A0-BF42-7A7E5933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DDED6-BE9A-42DF-A619-E3EF07E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5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46A99-53D1-4516-84A2-3BEFA2BD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AC1FA8-577C-4C19-AA17-35015AB8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38C480-E4AE-4F42-982A-BC93B599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8926-D772-474E-A9C2-09038EBAF6E6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1495E5-3710-41BB-BD4F-245D1A5F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BED3A-6FE4-4F59-95C1-843EF9DE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4D4D1-2907-4784-8466-73F82EEE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0B6EA-08E0-41FC-BD7A-DBD118A48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4EA3FB-AF25-45EB-8250-26F4C28BC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CDD9E-4821-4536-8EAD-22CE6823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F255-A88D-4F36-A012-2562321C7166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F3AF6-77E1-4B8E-98DC-A472B83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207B6D-E949-4551-885B-9FCDC357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07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49CD2-1BA3-49C5-9170-442BB3F0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BF458-5DD1-42A1-A115-AE7202A3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4CE4A2-64F9-4533-8303-737E555B1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9FDC55-7537-464D-88F5-B69B72F0B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F51EA0-CD8A-46BF-A17C-54E7D4AFC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916DF7-0A7E-4CE9-88C7-C395008E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201B-A206-4541-BE7E-3C62D08E63F7}" type="datetime1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0B77D0-2577-429A-BC7C-1A67B6AF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9DA482-8B8E-42DA-8D45-B1E6DE22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9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9475E-EB27-4D34-A504-65EBDF56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AAAA8-8159-4CC8-8FCD-A60F08F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D306-E1D0-45BB-8675-D1C6E29D8416}" type="datetime1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B016A6-FB1F-4A8B-A305-7BC571EF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960554-EEFA-41D6-992E-64CE0462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12924D-934F-438F-B0E1-08B0E8D8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C369-94CB-471C-98AD-11B8FD1EF56F}" type="datetime1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E95319-CEA2-4AC9-A4CB-A5D02A8C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C58405-FF6D-4763-ABB8-36850099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4B045-42F7-45D6-A3DD-7571D34C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FB2CF-2E2F-4DAF-B0A3-19A34213F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1A7CF5-9CDE-4214-815A-6ADEBD1A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98366C-DE18-4C93-877D-5EBED1EF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52CB-2BFD-42E6-946B-FC9BB9688A05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7F347F-7BCA-4D96-9BDE-A04F9F9E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99CECE-2358-424B-AC0B-7D62C6A5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45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F3151-3B69-4249-BADB-DFC422BD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B474A0-CB81-4BC9-94FA-08117A4AB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D59879-83E6-4A16-9380-6C636E104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1E65AF-E18D-4AEE-9A8A-38AA6B5F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B6E6-77FC-4419-81B9-B1F57FA0389E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2D917-2ECB-4266-BC67-9F372016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A921B-9CE8-4DE0-B571-05E1EBAB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7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3FAAE-DF8C-4FD8-9ACA-593E4FC2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43E177-3D80-4980-833D-C4C474B2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87AEB4-2EEF-461B-9574-6012F3454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A82E-8907-4CCF-BB04-ADAC7456905B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574C9-28F8-4A39-8BEB-29EF8F5E6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DDC3F6-2FE3-4DF7-BD7F-4C6EB0133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0FAF1-665F-4E88-AC1E-56CA99DCD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4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Колбэки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</a:t>
            </a:fld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2153" y="920301"/>
            <a:ext cx="69333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Функция загружает на страницу новый скрипт</a:t>
            </a:r>
            <a:r>
              <a:rPr lang="en-US" sz="2200" dirty="0"/>
              <a:t>: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53" y="1523777"/>
            <a:ext cx="7974966" cy="25762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82152" y="4331167"/>
            <a:ext cx="108690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Вызов</a:t>
            </a:r>
            <a:r>
              <a:rPr lang="en-US" sz="2200" dirty="0"/>
              <a:t> </a:t>
            </a:r>
            <a:r>
              <a:rPr lang="ru-RU" sz="2200" dirty="0"/>
              <a:t>функции </a:t>
            </a:r>
            <a:r>
              <a:rPr lang="en-US" sz="2200" dirty="0" err="1"/>
              <a:t>newFunction</a:t>
            </a:r>
            <a:r>
              <a:rPr lang="en-US" sz="2200" dirty="0"/>
              <a:t>()</a:t>
            </a:r>
            <a:r>
              <a:rPr lang="ru-RU" sz="2200" dirty="0"/>
              <a:t> из </a:t>
            </a:r>
            <a:r>
              <a:rPr lang="en-US" sz="2200" dirty="0"/>
              <a:t>'/my/script.js'</a:t>
            </a:r>
            <a:r>
              <a:rPr lang="ru-RU" sz="2200" dirty="0"/>
              <a:t> после </a:t>
            </a:r>
            <a:r>
              <a:rPr lang="ru-RU" sz="2200" dirty="0" err="1"/>
              <a:t>loadScript</a:t>
            </a:r>
            <a:r>
              <a:rPr lang="ru-RU" sz="2200" dirty="0"/>
              <a:t>(…) не осуществится: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2" y="5331723"/>
            <a:ext cx="5087706" cy="8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10</a:t>
            </a:fld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0584" y="920301"/>
            <a:ext cx="4785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Успешно выполненный </a:t>
            </a:r>
            <a:r>
              <a:rPr lang="ru-RU" sz="2200" dirty="0" err="1"/>
              <a:t>промис</a:t>
            </a:r>
            <a:r>
              <a:rPr lang="ru-RU" sz="2200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1457171"/>
            <a:ext cx="8922345" cy="26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11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0584" y="846561"/>
            <a:ext cx="30909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Ошибка в </a:t>
            </a:r>
            <a:r>
              <a:rPr lang="ru-RU" sz="2200" dirty="0" err="1"/>
              <a:t>промисе</a:t>
            </a:r>
            <a:r>
              <a:rPr lang="ru-RU" sz="2200" dirty="0"/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1277448"/>
            <a:ext cx="8804358" cy="258854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70584" y="4228241"/>
            <a:ext cx="67569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В </a:t>
            </a:r>
            <a:r>
              <a:rPr lang="ru-RU" sz="2200" dirty="0" err="1"/>
              <a:t>then</a:t>
            </a:r>
            <a:r>
              <a:rPr lang="ru-RU" sz="2200" dirty="0"/>
              <a:t> можно передать только одну функцию: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4" y="4831019"/>
            <a:ext cx="6788403" cy="16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12</a:t>
            </a:fld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0584" y="920301"/>
            <a:ext cx="108691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Чтобы обработать только ошибку можно использовать метод .</a:t>
            </a:r>
            <a:r>
              <a:rPr lang="ru-RU" sz="2200" b="1" dirty="0" err="1"/>
              <a:t>catch</a:t>
            </a:r>
            <a:r>
              <a:rPr lang="ru-RU" sz="2200" dirty="0"/>
              <a:t>(</a:t>
            </a:r>
            <a:r>
              <a:rPr lang="ru-RU" sz="2200" dirty="0" err="1"/>
              <a:t>errorHandlingFunction</a:t>
            </a:r>
            <a:r>
              <a:rPr lang="ru-RU" sz="2200" dirty="0"/>
              <a:t>):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1963711"/>
            <a:ext cx="8616062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13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0584" y="920301"/>
            <a:ext cx="10942874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200" dirty="0"/>
              <a:t>Вызов </a:t>
            </a:r>
            <a:r>
              <a:rPr lang="ru-RU" sz="2200" b="1" dirty="0"/>
              <a:t>.</a:t>
            </a:r>
            <a:r>
              <a:rPr lang="ru-RU" sz="2200" b="1" dirty="0" err="1"/>
              <a:t>finally</a:t>
            </a:r>
            <a:r>
              <a:rPr lang="ru-RU" sz="2200" b="1" dirty="0"/>
              <a:t>(f) </a:t>
            </a:r>
            <a:r>
              <a:rPr lang="ru-RU" sz="2200" dirty="0"/>
              <a:t>похож на .</a:t>
            </a:r>
            <a:r>
              <a:rPr lang="ru-RU" sz="2200" dirty="0" err="1"/>
              <a:t>then</a:t>
            </a:r>
            <a:r>
              <a:rPr lang="ru-RU" sz="2200" dirty="0"/>
              <a:t>(f, f), в том смысле, что f выполнится в любом случае, когда </a:t>
            </a:r>
            <a:r>
              <a:rPr lang="ru-RU" sz="2200" dirty="0" err="1"/>
              <a:t>промис</a:t>
            </a:r>
            <a:r>
              <a:rPr lang="ru-RU" sz="2200" dirty="0"/>
              <a:t> завершится: успешно или с ошибкой.</a:t>
            </a:r>
          </a:p>
          <a:p>
            <a:pPr>
              <a:lnSpc>
                <a:spcPct val="120000"/>
              </a:lnSpc>
            </a:pPr>
            <a:r>
              <a:rPr lang="ru-RU" sz="2200" dirty="0"/>
              <a:t>Существует несколько важных отличий: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200" dirty="0"/>
              <a:t>Обработчик, вызываемый из </a:t>
            </a:r>
            <a:r>
              <a:rPr lang="ru-RU" sz="2200" dirty="0" err="1"/>
              <a:t>finally</a:t>
            </a:r>
            <a:r>
              <a:rPr lang="ru-RU" sz="2200" dirty="0"/>
              <a:t>, не имеет аргументов. В </a:t>
            </a:r>
            <a:r>
              <a:rPr lang="ru-RU" sz="2200" dirty="0" err="1"/>
              <a:t>finally</a:t>
            </a:r>
            <a:r>
              <a:rPr lang="ru-RU" sz="2200" dirty="0"/>
              <a:t> мы не знаем, как был завершён </a:t>
            </a:r>
            <a:r>
              <a:rPr lang="ru-RU" sz="2200" dirty="0" err="1"/>
              <a:t>промис</a:t>
            </a:r>
            <a:r>
              <a:rPr lang="ru-RU" sz="2200" dirty="0"/>
              <a:t>. 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200" dirty="0"/>
              <a:t>Обработчик </a:t>
            </a:r>
            <a:r>
              <a:rPr lang="ru-RU" sz="2200" dirty="0" err="1"/>
              <a:t>finally</a:t>
            </a:r>
            <a:r>
              <a:rPr lang="ru-RU" sz="2200" dirty="0"/>
              <a:t> «пропускает» результат или ошибку дальше, к последующим обработчикам.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sz="2200" dirty="0"/>
              <a:t>Вызов .</a:t>
            </a:r>
            <a:r>
              <a:rPr lang="ru-RU" sz="2200" dirty="0" err="1"/>
              <a:t>finally</a:t>
            </a:r>
            <a:r>
              <a:rPr lang="ru-RU" sz="2200" dirty="0"/>
              <a:t>(f) удобнее, чем .</a:t>
            </a:r>
            <a:r>
              <a:rPr lang="ru-RU" sz="2200" dirty="0" err="1"/>
              <a:t>then</a:t>
            </a:r>
            <a:r>
              <a:rPr lang="ru-RU" sz="2200" dirty="0"/>
              <a:t>(f, f) – не надо дублировать функции </a:t>
            </a:r>
            <a:r>
              <a:rPr lang="en-US" sz="2200" dirty="0"/>
              <a:t>f.</a:t>
            </a:r>
            <a:endParaRPr lang="ru-RU" sz="2200" dirty="0"/>
          </a:p>
          <a:p>
            <a:pPr>
              <a:lnSpc>
                <a:spcPct val="12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3098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14</a:t>
            </a:fld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0584" y="920301"/>
            <a:ext cx="59987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Результат передается через </a:t>
            </a:r>
            <a:r>
              <a:rPr lang="ru-RU" sz="2200" dirty="0" err="1"/>
              <a:t>finally</a:t>
            </a:r>
            <a:r>
              <a:rPr lang="ru-RU" sz="2200" dirty="0"/>
              <a:t> к </a:t>
            </a:r>
            <a:r>
              <a:rPr lang="ru-RU" sz="2200" dirty="0" err="1"/>
              <a:t>then</a:t>
            </a:r>
            <a:r>
              <a:rPr lang="ru-RU" sz="2200" dirty="0"/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69033" y="3314810"/>
            <a:ext cx="84171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ru-RU" sz="2200" dirty="0"/>
              <a:t>Ошибка из </a:t>
            </a:r>
            <a:r>
              <a:rPr lang="ru-RU" sz="2200" dirty="0" err="1"/>
              <a:t>промиса</a:t>
            </a:r>
            <a:r>
              <a:rPr lang="ru-RU" sz="2200" dirty="0"/>
              <a:t> проходит через </a:t>
            </a:r>
            <a:r>
              <a:rPr lang="ru-RU" sz="2200" dirty="0" err="1"/>
              <a:t>finally</a:t>
            </a:r>
            <a:r>
              <a:rPr lang="ru-RU" sz="2200" dirty="0"/>
              <a:t> к </a:t>
            </a:r>
            <a:r>
              <a:rPr lang="ru-RU" sz="2200" dirty="0" err="1"/>
              <a:t>catch</a:t>
            </a:r>
            <a:r>
              <a:rPr lang="ru-RU" sz="2200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11" y="1383570"/>
            <a:ext cx="6862689" cy="16166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11" y="3883345"/>
            <a:ext cx="6611966" cy="15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4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15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8261" y="1063842"/>
            <a:ext cx="59442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Функция </a:t>
            </a:r>
            <a:r>
              <a:rPr lang="ru-RU" sz="2200" dirty="0" err="1"/>
              <a:t>loadScript</a:t>
            </a:r>
            <a:r>
              <a:rPr lang="ru-RU" sz="2200" dirty="0"/>
              <a:t> для загрузки скрипта: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1" y="1663730"/>
            <a:ext cx="10937978" cy="26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9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16</a:t>
            </a:fld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9132" y="782417"/>
            <a:ext cx="60644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Реализация </a:t>
            </a:r>
            <a:r>
              <a:rPr lang="ru-RU" sz="2200" dirty="0" err="1"/>
              <a:t>loadScript</a:t>
            </a:r>
            <a:r>
              <a:rPr lang="ru-RU" sz="2200" dirty="0"/>
              <a:t>, используя </a:t>
            </a:r>
            <a:r>
              <a:rPr lang="en-US" sz="2200" dirty="0"/>
              <a:t>Promise</a:t>
            </a:r>
            <a:r>
              <a:rPr lang="ru-RU" sz="2200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32" y="1332562"/>
            <a:ext cx="10393806" cy="53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6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Промисификация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17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9392" y="993503"/>
            <a:ext cx="49263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Функция </a:t>
            </a:r>
            <a:r>
              <a:rPr lang="en-US" sz="2200" dirty="0" err="1"/>
              <a:t>loadScript</a:t>
            </a:r>
            <a:r>
              <a:rPr lang="en-US" sz="2200" dirty="0"/>
              <a:t>(</a:t>
            </a:r>
            <a:r>
              <a:rPr lang="en-US" sz="2200" dirty="0" err="1"/>
              <a:t>src</a:t>
            </a:r>
            <a:r>
              <a:rPr lang="en-US" sz="2200" dirty="0"/>
              <a:t>, callback)</a:t>
            </a:r>
            <a:r>
              <a:rPr lang="ru-RU" sz="2200" dirty="0"/>
              <a:t>:</a:t>
            </a:r>
            <a:r>
              <a:rPr lang="en-US" sz="2200" dirty="0"/>
              <a:t> </a:t>
            </a: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1" y="1424390"/>
            <a:ext cx="11031343" cy="31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2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Промисификация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18</a:t>
            </a:fld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67508" y="1040061"/>
            <a:ext cx="11104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Функция </a:t>
            </a:r>
            <a:r>
              <a:rPr lang="ru-RU" sz="2200" dirty="0" err="1"/>
              <a:t>loadScriptPromise</a:t>
            </a:r>
            <a:r>
              <a:rPr lang="ru-RU" sz="2200" dirty="0"/>
              <a:t>(</a:t>
            </a:r>
            <a:r>
              <a:rPr lang="ru-RU" sz="2200" dirty="0" err="1"/>
              <a:t>src</a:t>
            </a:r>
            <a:r>
              <a:rPr lang="ru-RU" sz="2200" dirty="0"/>
              <a:t>) принимает только </a:t>
            </a:r>
            <a:r>
              <a:rPr lang="ru-RU" sz="2200" dirty="0" err="1"/>
              <a:t>src</a:t>
            </a:r>
            <a:r>
              <a:rPr lang="ru-RU" sz="2200" dirty="0"/>
              <a:t> (не </a:t>
            </a:r>
            <a:r>
              <a:rPr lang="ru-RU" sz="2200" dirty="0" err="1"/>
              <a:t>callback</a:t>
            </a:r>
            <a:r>
              <a:rPr lang="ru-RU" sz="2200" dirty="0"/>
              <a:t>) и возвращает </a:t>
            </a:r>
            <a:r>
              <a:rPr lang="ru-RU" sz="2200" dirty="0" err="1"/>
              <a:t>промис</a:t>
            </a:r>
            <a:r>
              <a:rPr lang="ru-RU" sz="2200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55" y="1918496"/>
            <a:ext cx="7040224" cy="29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6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Промисификация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19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3917" y="746539"/>
            <a:ext cx="109915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Функция </a:t>
            </a:r>
            <a:r>
              <a:rPr lang="ru-RU" sz="2200" dirty="0" err="1"/>
              <a:t>promisify</a:t>
            </a:r>
            <a:r>
              <a:rPr lang="ru-RU" sz="2200" dirty="0"/>
              <a:t>(f) она принимает функцию для </a:t>
            </a:r>
            <a:r>
              <a:rPr lang="ru-RU" sz="2200" dirty="0" err="1"/>
              <a:t>промисификации</a:t>
            </a:r>
            <a:r>
              <a:rPr lang="ru-RU" sz="2200" dirty="0"/>
              <a:t> f и возвращает функцию-обёртку: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1515980"/>
            <a:ext cx="6474113" cy="50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Колбэки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2</a:t>
            </a:fld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0584" y="920301"/>
            <a:ext cx="10854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Передадим функцию </a:t>
            </a:r>
            <a:r>
              <a:rPr lang="ru-RU" sz="2200" dirty="0" err="1"/>
              <a:t>callback</a:t>
            </a:r>
            <a:r>
              <a:rPr lang="ru-RU" sz="2200" dirty="0"/>
              <a:t> вторым аргументом в </a:t>
            </a:r>
            <a:r>
              <a:rPr lang="ru-RU" sz="2200" dirty="0" err="1"/>
              <a:t>loadScript</a:t>
            </a:r>
            <a:r>
              <a:rPr lang="ru-RU" sz="2200" dirty="0"/>
              <a:t>, чтобы вызвать ее, когда скрипт загрузится: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1963712"/>
            <a:ext cx="7651489" cy="38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3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E941F3-2A73-41A1-82D8-4A91EBA2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20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B3610A-CB83-4994-8690-693C6044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0" y="378013"/>
            <a:ext cx="7579818" cy="55842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CC2B39-CA69-4C7F-86D2-EC622166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665" y="4864902"/>
            <a:ext cx="5794482" cy="17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3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7962D7-7B96-4296-B9EE-4EC42A96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21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10AA13-5207-4C3B-906C-910212B0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9" y="403123"/>
            <a:ext cx="7567630" cy="58577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7DF287-9E80-4EA8-ADF4-17557B6B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28" y="5634904"/>
            <a:ext cx="7375078" cy="9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7962D7-7B96-4296-B9EE-4EC42A96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22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AD24C9-489A-4124-98D8-9E9D92CC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9" y="451876"/>
            <a:ext cx="7952008" cy="60343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5C82A-F0A2-4A72-8132-33D82765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882" y="4965590"/>
            <a:ext cx="6569435" cy="17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6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7962D7-7B96-4296-B9EE-4EC42A96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23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6FB211-C5CE-469C-AD70-78067D45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5" y="408254"/>
            <a:ext cx="8229328" cy="59480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370652-51C5-4BBA-A71A-BD55FC54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24" y="3226271"/>
            <a:ext cx="5341408" cy="16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53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7962D7-7B96-4296-B9EE-4EC42A96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24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B0EDC9-C76B-4FA5-8BE0-B5083DF59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0" y="408253"/>
            <a:ext cx="7889184" cy="60369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9C24E9-EDAC-4115-93C7-92EC54E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6" y="5062706"/>
            <a:ext cx="5808465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9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84789E-40EA-423C-8B59-9DD270CF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97D2DD-6522-457D-B0A6-809BA7BC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7" y="535703"/>
            <a:ext cx="8592005" cy="5995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4621F-3485-4B87-BD96-6E7777DF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60988"/>
            <a:ext cx="5849888" cy="15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37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94DFFA-0A8B-49B1-93F4-2BE85CCD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26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5B0649-6E06-40BD-A979-26CC5764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4" y="326580"/>
            <a:ext cx="7312880" cy="63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4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610C34-A8DD-46F7-B057-83D4345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4A7990-9EBB-4A8B-9D34-BBE0F06B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" y="340057"/>
            <a:ext cx="6616465" cy="62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en-US" dirty="0" err="1"/>
              <a:t>Async</a:t>
            </a:r>
            <a:r>
              <a:rPr lang="en-US" dirty="0"/>
              <a:t>/await</a:t>
            </a:r>
            <a:r>
              <a:rPr lang="ru-RU" dirty="0"/>
              <a:t>. </a:t>
            </a:r>
            <a:r>
              <a:rPr lang="ru-RU" sz="2400" dirty="0"/>
              <a:t>Асинхронные функции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28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5304" y="703443"/>
            <a:ext cx="110759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Ключевое слов </a:t>
            </a:r>
            <a:r>
              <a:rPr lang="ru-RU" sz="2200" dirty="0" err="1"/>
              <a:t>async</a:t>
            </a:r>
            <a:r>
              <a:rPr lang="ru-RU" sz="2200" dirty="0"/>
              <a:t> ставится перед функцией, вот так: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39372" y="2346181"/>
            <a:ext cx="111603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Функция возвращает выполненный </a:t>
            </a:r>
            <a:r>
              <a:rPr lang="ru-RU" sz="2200" dirty="0" err="1"/>
              <a:t>промис</a:t>
            </a:r>
            <a:r>
              <a:rPr lang="ru-RU" sz="2200" dirty="0"/>
              <a:t> с результатом 1: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28769" y="4637035"/>
            <a:ext cx="43364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Можно явно вернуть </a:t>
            </a:r>
            <a:r>
              <a:rPr lang="ru-RU" sz="2200" dirty="0" err="1"/>
              <a:t>промис</a:t>
            </a:r>
            <a:r>
              <a:rPr lang="ru-RU" sz="2200" dirty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81" y="1146979"/>
            <a:ext cx="3790230" cy="9915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81" y="2790926"/>
            <a:ext cx="3841994" cy="15646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81" y="5145479"/>
            <a:ext cx="4518129" cy="15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en-US" dirty="0" err="1"/>
              <a:t>Async</a:t>
            </a:r>
            <a:r>
              <a:rPr lang="en-US" dirty="0"/>
              <a:t>/await</a:t>
            </a:r>
            <a:r>
              <a:rPr lang="ru-RU" dirty="0"/>
              <a:t>. </a:t>
            </a:r>
            <a:r>
              <a:rPr lang="en-US" sz="2400" dirty="0"/>
              <a:t>Await</a:t>
            </a:r>
            <a:endParaRPr lang="ru-RU" sz="2400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29</a:t>
            </a:fld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63292" y="993503"/>
            <a:ext cx="18133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Синтаксис: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72544" y="2147054"/>
            <a:ext cx="68291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err="1"/>
              <a:t>Промис</a:t>
            </a:r>
            <a:r>
              <a:rPr lang="ru-RU" sz="2200" dirty="0"/>
              <a:t> успешно выполнится через 1 секунду: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14" y="1442821"/>
            <a:ext cx="5231637" cy="4143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14" y="2653697"/>
            <a:ext cx="7651711" cy="35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Колбэки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3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0584" y="920301"/>
            <a:ext cx="27478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err="1"/>
              <a:t>Колбэк</a:t>
            </a:r>
            <a:r>
              <a:rPr lang="ru-RU" sz="2200" dirty="0"/>
              <a:t> в </a:t>
            </a:r>
            <a:r>
              <a:rPr lang="ru-RU" sz="2200" dirty="0" err="1"/>
              <a:t>колбэке</a:t>
            </a:r>
            <a:r>
              <a:rPr lang="ru-RU" sz="2200" dirty="0"/>
              <a:t>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1625158"/>
            <a:ext cx="7747581" cy="26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5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en-US" dirty="0" err="1"/>
              <a:t>Async</a:t>
            </a:r>
            <a:r>
              <a:rPr lang="en-US" dirty="0"/>
              <a:t>/await</a:t>
            </a:r>
            <a:r>
              <a:rPr lang="ru-RU" dirty="0"/>
              <a:t>. </a:t>
            </a:r>
            <a:r>
              <a:rPr lang="en-US" sz="2400" dirty="0"/>
              <a:t>Await</a:t>
            </a:r>
            <a:endParaRPr lang="ru-RU" sz="2400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30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3886" y="649752"/>
            <a:ext cx="68756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err="1"/>
              <a:t>await</a:t>
            </a:r>
            <a:r>
              <a:rPr lang="ru-RU" sz="2200" dirty="0"/>
              <a:t> нельзя использовать в обычных функциях: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95644" y="2410391"/>
            <a:ext cx="101474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await</a:t>
            </a:r>
            <a:r>
              <a:rPr lang="ru-RU" sz="2200" dirty="0"/>
              <a:t> нельзя использовать на верхнем уровне вложенности: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30329" y="3748572"/>
            <a:ext cx="120924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Можно обернуть этот код в анонимную </a:t>
            </a:r>
            <a:r>
              <a:rPr lang="ru-RU" sz="2200" dirty="0" err="1"/>
              <a:t>async</a:t>
            </a:r>
            <a:r>
              <a:rPr lang="ru-RU" sz="2200" dirty="0"/>
              <a:t>–функцию, тогда всё заработает: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6" y="1055784"/>
            <a:ext cx="6473970" cy="12228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86" y="2840292"/>
            <a:ext cx="9936179" cy="65410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4" y="4375568"/>
            <a:ext cx="10199771" cy="16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0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610C34-A8DD-46F7-B057-83D4345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31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7FAF9C-8C15-4B18-B40B-F1F0E0DE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63" y="354314"/>
            <a:ext cx="10873818" cy="42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84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610C34-A8DD-46F7-B057-83D4345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FAF1-665F-4E88-AC1E-56CA99DCD68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4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4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0584" y="846561"/>
            <a:ext cx="43332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Синтаксис создания </a:t>
            </a:r>
            <a:r>
              <a:rPr lang="en-US" sz="2200" b="1" dirty="0"/>
              <a:t>Promise</a:t>
            </a:r>
            <a:r>
              <a:rPr lang="en-US" sz="2200" dirty="0"/>
              <a:t>:</a:t>
            </a:r>
            <a:endParaRPr lang="ru-RU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1377274"/>
            <a:ext cx="7980696" cy="982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70583" y="2592306"/>
            <a:ext cx="115475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Функция-исполнитель вызывает один из </a:t>
            </a:r>
            <a:r>
              <a:rPr lang="ru-RU" sz="2200" dirty="0" err="1"/>
              <a:t>колбэков</a:t>
            </a:r>
            <a:r>
              <a:rPr lang="ru-RU" sz="2200" dirty="0"/>
              <a:t>:</a:t>
            </a:r>
          </a:p>
          <a:p>
            <a:r>
              <a:rPr lang="ru-RU" sz="2200" dirty="0"/>
              <a:t>• </a:t>
            </a:r>
            <a:r>
              <a:rPr lang="ru-RU" sz="2200" b="1" dirty="0" err="1"/>
              <a:t>resolve</a:t>
            </a:r>
            <a:r>
              <a:rPr lang="ru-RU" sz="2200" b="1" dirty="0"/>
              <a:t> (</a:t>
            </a:r>
            <a:r>
              <a:rPr lang="ru-RU" sz="2200" b="1" dirty="0" err="1"/>
              <a:t>value</a:t>
            </a:r>
            <a:r>
              <a:rPr lang="ru-RU" sz="2200" b="1" dirty="0"/>
              <a:t>)</a:t>
            </a:r>
            <a:r>
              <a:rPr lang="ru-RU" sz="2200" dirty="0"/>
              <a:t> — если работа завершилась успешно, с результатом </a:t>
            </a:r>
            <a:r>
              <a:rPr lang="ru-RU" sz="2200" b="1" dirty="0" err="1"/>
              <a:t>value</a:t>
            </a:r>
            <a:r>
              <a:rPr lang="ru-RU" sz="2200" dirty="0"/>
              <a:t>.</a:t>
            </a:r>
          </a:p>
          <a:p>
            <a:r>
              <a:rPr lang="ru-RU" sz="2200" dirty="0"/>
              <a:t>• </a:t>
            </a:r>
            <a:r>
              <a:rPr lang="ru-RU" sz="2200" b="1" dirty="0" err="1"/>
              <a:t>reject</a:t>
            </a:r>
            <a:r>
              <a:rPr lang="ru-RU" sz="2200" b="1" dirty="0"/>
              <a:t> (</a:t>
            </a:r>
            <a:r>
              <a:rPr lang="ru-RU" sz="2200" b="1" dirty="0" err="1"/>
              <a:t>error</a:t>
            </a:r>
            <a:r>
              <a:rPr lang="ru-RU" sz="2200" b="1" dirty="0"/>
              <a:t>) </a:t>
            </a:r>
            <a:r>
              <a:rPr lang="ru-RU" sz="2200" dirty="0"/>
              <a:t>— если произошла ошибка, </a:t>
            </a:r>
            <a:r>
              <a:rPr lang="ru-RU" sz="2200" b="1" dirty="0" err="1"/>
              <a:t>error</a:t>
            </a:r>
            <a:r>
              <a:rPr lang="ru-RU" sz="2200" dirty="0"/>
              <a:t> – объект ошибки.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70583" y="3768592"/>
            <a:ext cx="11235743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200" dirty="0"/>
              <a:t>Конструктор </a:t>
            </a:r>
            <a:r>
              <a:rPr lang="en-US" sz="2200" dirty="0"/>
              <a:t>new Promise </a:t>
            </a:r>
            <a:r>
              <a:rPr lang="ru-RU" sz="2200" dirty="0"/>
              <a:t>возвращает объект </a:t>
            </a:r>
            <a:r>
              <a:rPr lang="en-US" sz="2200" b="1" dirty="0"/>
              <a:t>promise</a:t>
            </a:r>
            <a:r>
              <a:rPr lang="en-US" sz="2200" dirty="0"/>
              <a:t>,</a:t>
            </a:r>
            <a:r>
              <a:rPr lang="ru-RU" sz="2200" dirty="0"/>
              <a:t> у которого</a:t>
            </a:r>
            <a:r>
              <a:rPr lang="en-US" sz="2200" dirty="0"/>
              <a:t> </a:t>
            </a:r>
            <a:r>
              <a:rPr lang="ru-RU" sz="2200" dirty="0"/>
              <a:t>есть внутренние свойства:</a:t>
            </a:r>
          </a:p>
          <a:p>
            <a:pPr>
              <a:lnSpc>
                <a:spcPct val="120000"/>
              </a:lnSpc>
            </a:pPr>
            <a:r>
              <a:rPr lang="ru-RU" sz="2200" dirty="0"/>
              <a:t>• </a:t>
            </a:r>
            <a:r>
              <a:rPr lang="en-US" sz="2200" b="1" dirty="0"/>
              <a:t>state</a:t>
            </a:r>
            <a:r>
              <a:rPr lang="en-US" sz="2200" dirty="0"/>
              <a:t> («</a:t>
            </a:r>
            <a:r>
              <a:rPr lang="ru-RU" sz="2200" dirty="0"/>
              <a:t>состояние») — вначале "</a:t>
            </a:r>
            <a:r>
              <a:rPr lang="en-US" sz="2200" b="1" dirty="0"/>
              <a:t>pending</a:t>
            </a:r>
            <a:r>
              <a:rPr lang="en-US" sz="2200" dirty="0"/>
              <a:t>" («</a:t>
            </a:r>
            <a:r>
              <a:rPr lang="ru-RU" sz="2200" dirty="0"/>
              <a:t>ожидание»), потом меняется на "</a:t>
            </a:r>
            <a:r>
              <a:rPr lang="en-US" sz="2200" b="1" dirty="0"/>
              <a:t>fulfilled</a:t>
            </a:r>
            <a:r>
              <a:rPr lang="en-US" sz="2200" dirty="0"/>
              <a:t>" («</a:t>
            </a:r>
            <a:r>
              <a:rPr lang="ru-RU" sz="2200" dirty="0"/>
              <a:t>выполнено успешно») при вызове </a:t>
            </a:r>
            <a:r>
              <a:rPr lang="en-US" sz="2200" dirty="0"/>
              <a:t>resolve </a:t>
            </a:r>
            <a:r>
              <a:rPr lang="ru-RU" sz="2200" dirty="0"/>
              <a:t>или на "</a:t>
            </a:r>
            <a:r>
              <a:rPr lang="en-US" sz="2200" b="1" dirty="0"/>
              <a:t>rejected</a:t>
            </a:r>
            <a:r>
              <a:rPr lang="en-US" sz="2200" dirty="0"/>
              <a:t>" («</a:t>
            </a:r>
            <a:r>
              <a:rPr lang="ru-RU" sz="2200" dirty="0"/>
              <a:t>выполнено с ошибкой») при вызове </a:t>
            </a:r>
            <a:r>
              <a:rPr lang="en-US" sz="2200" dirty="0"/>
              <a:t>reject.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•</a:t>
            </a:r>
            <a:r>
              <a:rPr lang="ru-RU" sz="2200" dirty="0"/>
              <a:t> </a:t>
            </a:r>
            <a:r>
              <a:rPr lang="en-US" sz="2200" b="1" dirty="0"/>
              <a:t>result</a:t>
            </a:r>
            <a:r>
              <a:rPr lang="en-US" sz="2200" dirty="0"/>
              <a:t> («</a:t>
            </a:r>
            <a:r>
              <a:rPr lang="ru-RU" sz="2200" dirty="0"/>
              <a:t>результат») — вначале </a:t>
            </a:r>
            <a:r>
              <a:rPr lang="en-US" sz="2200" b="1" dirty="0"/>
              <a:t>undefined</a:t>
            </a:r>
            <a:r>
              <a:rPr lang="en-US" sz="2200" dirty="0"/>
              <a:t>, </a:t>
            </a:r>
            <a:r>
              <a:rPr lang="ru-RU" sz="2200" dirty="0"/>
              <a:t>далее изменяется на </a:t>
            </a:r>
            <a:r>
              <a:rPr lang="en-US" sz="2200" b="1" dirty="0"/>
              <a:t>value</a:t>
            </a:r>
            <a:r>
              <a:rPr lang="en-US" sz="2200" dirty="0"/>
              <a:t> </a:t>
            </a:r>
            <a:r>
              <a:rPr lang="ru-RU" sz="2200" dirty="0"/>
              <a:t>при вызове </a:t>
            </a:r>
            <a:r>
              <a:rPr lang="en-US" sz="2200" dirty="0"/>
              <a:t>resolve(value) </a:t>
            </a:r>
            <a:r>
              <a:rPr lang="ru-RU" sz="2200" dirty="0"/>
              <a:t>или на </a:t>
            </a:r>
            <a:r>
              <a:rPr lang="en-US" sz="2200" b="1" dirty="0"/>
              <a:t>error</a:t>
            </a:r>
            <a:r>
              <a:rPr lang="en-US" sz="2200" dirty="0"/>
              <a:t> </a:t>
            </a:r>
            <a:r>
              <a:rPr lang="ru-RU" sz="2200" dirty="0"/>
              <a:t>при вызове </a:t>
            </a:r>
            <a:r>
              <a:rPr lang="en-US" sz="2200" dirty="0"/>
              <a:t>reject(error).</a:t>
            </a:r>
          </a:p>
        </p:txBody>
      </p:sp>
    </p:spTree>
    <p:extLst>
      <p:ext uri="{BB962C8B-B14F-4D97-AF65-F5344CB8AC3E}">
        <p14:creationId xmlns:p14="http://schemas.microsoft.com/office/powerpoint/2010/main" val="13224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5</a:t>
            </a:fld>
            <a:endParaRPr lang="ru-RU" sz="2400" b="1" dirty="0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70584" y="1173110"/>
            <a:ext cx="8686372" cy="43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1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6</a:t>
            </a:fld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76" y="1731468"/>
            <a:ext cx="8464110" cy="105598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974776" y="3341639"/>
            <a:ext cx="9039379" cy="23204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74776" y="1041359"/>
            <a:ext cx="66287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Функция-исполнитель выполнилась успешно:</a:t>
            </a:r>
          </a:p>
        </p:txBody>
      </p:sp>
    </p:spTree>
    <p:extLst>
      <p:ext uri="{BB962C8B-B14F-4D97-AF65-F5344CB8AC3E}">
        <p14:creationId xmlns:p14="http://schemas.microsoft.com/office/powerpoint/2010/main" val="303585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7</a:t>
            </a:fld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4776" y="1041359"/>
            <a:ext cx="68980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Функция-исполнитель выполнилась с ошибкой: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1557711"/>
            <a:ext cx="9323912" cy="112649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974776" y="3336518"/>
            <a:ext cx="9236712" cy="23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1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8</a:t>
            </a:fld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0584" y="920301"/>
            <a:ext cx="10854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Состояние </a:t>
            </a:r>
            <a:r>
              <a:rPr lang="ru-RU" sz="2200" dirty="0" err="1"/>
              <a:t>промиса</a:t>
            </a:r>
            <a:r>
              <a:rPr lang="ru-RU" sz="2200" dirty="0"/>
              <a:t> может быть изменено только один раз. Все последующие вызовы </a:t>
            </a:r>
            <a:r>
              <a:rPr lang="ru-RU" sz="2200" dirty="0" err="1"/>
              <a:t>resolve</a:t>
            </a:r>
            <a:r>
              <a:rPr lang="ru-RU" sz="2200" dirty="0"/>
              <a:t> и </a:t>
            </a:r>
            <a:r>
              <a:rPr lang="ru-RU" sz="2200" dirty="0" err="1"/>
              <a:t>reject</a:t>
            </a:r>
            <a:r>
              <a:rPr lang="ru-RU" sz="2200" dirty="0"/>
              <a:t> будут проигнорированы: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53" y="1963712"/>
            <a:ext cx="9086278" cy="20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0584" y="16828"/>
            <a:ext cx="12052223" cy="629503"/>
          </a:xfrm>
        </p:spPr>
        <p:txBody>
          <a:bodyPr>
            <a:noAutofit/>
          </a:bodyPr>
          <a:lstStyle/>
          <a:p>
            <a:pPr lvl="0"/>
            <a:r>
              <a:rPr lang="ru-RU" dirty="0" err="1"/>
              <a:t>Промис</a:t>
            </a:r>
            <a:r>
              <a:rPr lang="ru-RU" dirty="0"/>
              <a:t> (</a:t>
            </a:r>
            <a:r>
              <a:rPr lang="en-US" dirty="0"/>
              <a:t>Promise</a:t>
            </a:r>
            <a:r>
              <a:rPr lang="ru-RU" dirty="0"/>
              <a:t>)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1282511" y="6211207"/>
            <a:ext cx="779767" cy="365125"/>
          </a:xfrm>
        </p:spPr>
        <p:txBody>
          <a:bodyPr/>
          <a:lstStyle/>
          <a:p>
            <a:fld id="{AD20FAF1-665F-4E88-AC1E-56CA99DCD683}" type="slidenum">
              <a:rPr lang="ru-RU" sz="2400" b="1" smtClean="0"/>
              <a:t>9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3916" y="920301"/>
            <a:ext cx="110680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Объект </a:t>
            </a:r>
            <a:r>
              <a:rPr lang="ru-RU" sz="2200" dirty="0" err="1"/>
              <a:t>Promise</a:t>
            </a:r>
            <a:r>
              <a:rPr lang="ru-RU" sz="2200" dirty="0"/>
              <a:t> служит связывает функцию-исполнителя и функции-потребителей, которые получат либо результат, либо ошибку. Функции-потребители могут быть зарегистрированы с помощью методов </a:t>
            </a:r>
            <a:r>
              <a:rPr lang="ru-RU" sz="2200" b="1" dirty="0"/>
              <a:t>.</a:t>
            </a:r>
            <a:r>
              <a:rPr lang="ru-RU" sz="2200" b="1" dirty="0" err="1"/>
              <a:t>then</a:t>
            </a:r>
            <a:r>
              <a:rPr lang="ru-RU" sz="2200" b="1" dirty="0"/>
              <a:t>, .</a:t>
            </a:r>
            <a:r>
              <a:rPr lang="ru-RU" sz="2200" b="1" dirty="0" err="1"/>
              <a:t>catch</a:t>
            </a:r>
            <a:r>
              <a:rPr lang="ru-RU" sz="2200" dirty="0"/>
              <a:t> и </a:t>
            </a:r>
            <a:r>
              <a:rPr lang="ru-RU" sz="2200" b="1" dirty="0"/>
              <a:t>.</a:t>
            </a:r>
            <a:r>
              <a:rPr lang="ru-RU" sz="2200" b="1" dirty="0" err="1"/>
              <a:t>finally</a:t>
            </a:r>
            <a:r>
              <a:rPr lang="ru-RU" sz="2200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70584" y="2640821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/>
              <a:t>Метод  .</a:t>
            </a:r>
            <a:r>
              <a:rPr lang="en-US" sz="2200" dirty="0"/>
              <a:t>then.</a:t>
            </a:r>
            <a:r>
              <a:rPr lang="ru-RU" sz="2200" dirty="0"/>
              <a:t> Синтаксис: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" y="3103166"/>
            <a:ext cx="9851494" cy="14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6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591</Words>
  <Application>Microsoft Office PowerPoint</Application>
  <PresentationFormat>Широкоэкранный</PresentationFormat>
  <Paragraphs>94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Колбэки</vt:lpstr>
      <vt:lpstr>Колбэки</vt:lpstr>
      <vt:lpstr>Колбэки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 (Promise)</vt:lpstr>
      <vt:lpstr>Промисификация</vt:lpstr>
      <vt:lpstr>Промисификация</vt:lpstr>
      <vt:lpstr>Промисификация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Async/await. Асинхронные функции</vt:lpstr>
      <vt:lpstr>Async/await. Await</vt:lpstr>
      <vt:lpstr>Async/await. Await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  Основы JavaScript</dc:title>
  <dc:creator>Marina</dc:creator>
  <cp:lastModifiedBy>Marina</cp:lastModifiedBy>
  <cp:revision>237</cp:revision>
  <dcterms:created xsi:type="dcterms:W3CDTF">2019-08-27T10:51:56Z</dcterms:created>
  <dcterms:modified xsi:type="dcterms:W3CDTF">2023-09-15T11:44:47Z</dcterms:modified>
</cp:coreProperties>
</file>