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57" r:id="rId3"/>
    <p:sldId id="278" r:id="rId4"/>
    <p:sldId id="285" r:id="rId5"/>
    <p:sldId id="286" r:id="rId6"/>
    <p:sldId id="279" r:id="rId7"/>
    <p:sldId id="291" r:id="rId8"/>
    <p:sldId id="283" r:id="rId9"/>
    <p:sldId id="280" r:id="rId10"/>
    <p:sldId id="282" r:id="rId11"/>
    <p:sldId id="281" r:id="rId12"/>
    <p:sldId id="292" r:id="rId13"/>
    <p:sldId id="293" r:id="rId14"/>
    <p:sldId id="294" r:id="rId15"/>
    <p:sldId id="298" r:id="rId16"/>
    <p:sldId id="299" r:id="rId17"/>
    <p:sldId id="300" r:id="rId18"/>
    <p:sldId id="301" r:id="rId19"/>
    <p:sldId id="302" r:id="rId20"/>
    <p:sldId id="295" r:id="rId21"/>
    <p:sldId id="296" r:id="rId22"/>
    <p:sldId id="307" r:id="rId23"/>
    <p:sldId id="308" r:id="rId24"/>
    <p:sldId id="309" r:id="rId25"/>
    <p:sldId id="31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EDA-889D-4E27-B6FC-3DBB5D7CE8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C6D0-972A-47CC-A3CF-F37A24F64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4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https://ru.hexlet.io/blog/posts/react-router-v6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C6D0-972A-47CC-A3CF-F37A24F648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C63CE-A13B-45C6-81DC-5CCDC29E3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C36AF-3E73-4361-88A1-445E72AC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33FEB9-9480-4F21-BBDA-11BF9EB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169B0-4DB3-4725-AC32-809C929F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E8995-C060-4112-A1AD-9BC4F9C2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3577-4C5A-4E4C-85B8-28F7E1A3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EECBE-77E7-44D3-910D-5703FBA78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BCEA8-B6E4-492D-A551-9F71EF56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34EFA-CE87-43D5-B7DA-8107B66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5D7CA-1F04-4D75-AFF8-B764A1DC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2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6B5BB2-34F7-4561-B5D7-B9E7253FB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DA35CE-A8D4-44AF-98BA-4C385061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DA17B-73AE-4E88-95F9-9CE02451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DF6F0-6C88-445E-B3FF-FC8A1785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CBC8F-EE64-4DA1-83DA-FC299DF0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40045-2E35-4279-A713-C8BB07E8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88B21-B52D-437D-A703-D8C96097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ABBF3-9C21-4C14-A407-F19B835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9523C-653F-4866-B631-D5607F39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3088F-49E9-49A1-B250-C707A53A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2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DB5EF-5384-4FA0-AC4C-120E23DD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B66AB-D6A0-4F77-8A46-B2F0CE0F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5A6F9-00E0-4208-881B-36979E0A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F4506-068D-43F5-9348-B13FD92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8EB0E-C8E2-48F0-8A31-99FCD64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B6ECC-DAEC-4A93-B9B0-5DBC9870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5C4DC-E02E-4A63-AE21-563836CF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5C5828-4257-4BA2-8717-44A848FC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9DB03-55CA-4CB5-AEF2-E6F3BAE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A2D515-163C-4EDD-B35C-EFFEECAF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85402-2BD0-4294-8098-81EBE5F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9E34-CEBD-4DB7-B4F0-3909EBBA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8C298-1636-4036-9DC2-EA18AFA7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052443-23F6-4336-B281-BA3C16A8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D8E50E-A055-4BCD-BE3B-5D828A3C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556F88-382A-4E57-B5AE-4AAC17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AAB59D-A539-4665-8710-DEB5F479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E2ECBD-14E6-40FD-9700-9C22CF8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A0367D-5933-4EE6-9F49-96FD79A3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6DAC6-52A2-4B41-8184-9B3F319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2E1D21-8949-4A49-80CE-31AB34E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BD1C97-C7C6-408D-80F9-B7B042A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7F7A49-9D23-4D3C-A0A2-656C7CE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AD0267-F817-458E-A98B-17D01EA2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24BCB9-3856-4505-B42C-9C09F945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8402A-62A9-4AA6-BCBA-2DF78B00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00B0C-AAC8-4293-BD05-61686A63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501A9-FFD0-403E-920A-5975514E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A948BF-ED54-4FE2-A3B6-54FC7063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934332-DB46-4350-8C2C-0FD4C6F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58D60F-1DE0-4E39-BE28-8A40732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C02F6-9274-462B-ABB3-2BEB34B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1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DD7B-11B5-4365-861E-B985C8C1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212E1D-B0BD-4D4C-848B-B7EE3423B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5B2BC-602C-4FF5-A9FA-A3F8ED519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59EA2-BE06-4A69-BF12-F9662C0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9E716-2B79-44C6-9F23-3DB75509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BFB110-3504-448D-AE70-8AC932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8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337A2-CD28-4748-B92F-CDAA842E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EE46D-0868-42A2-9252-227A317F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9593B-0BFC-4EF9-9809-487D486B6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F357-E864-42B9-A616-703FC4816503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F36AD-C243-45CC-8676-A5CEE03E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88F40-0D48-4C0F-AFD9-B7E1EF53A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63B2-E095-4384-9C04-5505807A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8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52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1458F0-E785-46B8-BFCF-DE1ADBB6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928"/>
            <a:ext cx="1219200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DFF66-0F00-4EEA-BEAD-728B5A0E4E06}"/>
              </a:ext>
            </a:extLst>
          </p:cNvPr>
          <p:cNvSpPr txBox="1"/>
          <p:nvPr/>
        </p:nvSpPr>
        <p:spPr>
          <a:xfrm>
            <a:off x="333570" y="96222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  <a:r>
              <a:rPr lang="ru-RU" sz="2400" dirty="0" err="1"/>
              <a:t>ostman</a:t>
            </a:r>
            <a:r>
              <a:rPr lang="en-US" sz="2400" dirty="0"/>
              <a:t>	</a:t>
            </a:r>
            <a:r>
              <a:rPr lang="ru-RU" sz="2400" dirty="0"/>
              <a:t>1. Регистрация</a:t>
            </a:r>
          </a:p>
          <a:p>
            <a:r>
              <a:rPr lang="en-US" sz="2400" dirty="0"/>
              <a:t>		</a:t>
            </a:r>
            <a:r>
              <a:rPr lang="ru-RU" sz="2400" dirty="0"/>
              <a:t>2. </a:t>
            </a:r>
            <a:r>
              <a:rPr lang="en-US" sz="2400" dirty="0"/>
              <a:t>Workspace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873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0B347C-8A4C-46EF-AFA2-9095473E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8" y="525419"/>
            <a:ext cx="10806096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CFF7F5-8F4F-4441-A8D8-87D4F99B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4" y="644993"/>
            <a:ext cx="11201626" cy="34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6B891-E557-4CD4-B064-5630022D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3" y="771810"/>
            <a:ext cx="10104996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7AE713-25C2-4D50-90FC-2FE8A0E1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11134"/>
            <a:ext cx="10417443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A48181-CB25-4179-A7E8-87418C0C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1" y="354063"/>
            <a:ext cx="1065368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8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D8FBA6-6072-420A-A632-041872F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7" y="593170"/>
            <a:ext cx="1009737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1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D874C9-786D-4C8A-8077-2D89E420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575437"/>
            <a:ext cx="10303133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210A90-B6AA-45D9-983C-4C05ED69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9" y="420924"/>
            <a:ext cx="1022692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2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907243-F884-455E-93CE-E123E3DA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0" y="450883"/>
            <a:ext cx="10592718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AC6570-2917-4149-B95E-47439A42CAA8}"/>
              </a:ext>
            </a:extLst>
          </p:cNvPr>
          <p:cNvSpPr txBox="1"/>
          <p:nvPr/>
        </p:nvSpPr>
        <p:spPr>
          <a:xfrm>
            <a:off x="468474" y="595900"/>
            <a:ext cx="10807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API – Application Programming Interface 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mazonEmber"/>
              </a:rPr>
              <a:t>программный интерфейс приложения. 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AB29-9A88-40F8-ACE1-E2E05F58A804}"/>
              </a:ext>
            </a:extLst>
          </p:cNvPr>
          <p:cNvSpPr txBox="1"/>
          <p:nvPr/>
        </p:nvSpPr>
        <p:spPr>
          <a:xfrm>
            <a:off x="468474" y="2050504"/>
            <a:ext cx="11255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AmazonEmber"/>
              </a:rPr>
              <a:t>Архитектура API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               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mazonEmber"/>
              </a:rPr>
              <a:t>клиент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  <a:sym typeface="Symbol" panose="05050102010706020507" pitchFamily="18" charset="2"/>
              </a:rPr>
              <a:t>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mazonEmber"/>
              </a:rPr>
              <a:t> сервер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235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FE2458-C75D-44A4-9EBE-6CD7FCBA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8" y="974809"/>
            <a:ext cx="7517024" cy="43859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7FE95-448A-4E71-AF08-E76458471C71}"/>
              </a:ext>
            </a:extLst>
          </p:cNvPr>
          <p:cNvSpPr txBox="1"/>
          <p:nvPr/>
        </p:nvSpPr>
        <p:spPr>
          <a:xfrm>
            <a:off x="485191" y="349578"/>
            <a:ext cx="627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переменные окружения должны начинаться с </a:t>
            </a:r>
            <a:r>
              <a:rPr lang="en-US" dirty="0"/>
              <a:t>REACT_APP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11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68115-9046-4240-A204-7534B5D5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2" y="324050"/>
            <a:ext cx="9579948" cy="62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0BB1E7-8A2F-4942-A142-E3A3FA0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3" y="402060"/>
            <a:ext cx="6114362" cy="60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FA9A8E-8C15-4E7E-A11E-92A72D42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9" y="213417"/>
            <a:ext cx="5858610" cy="64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6E938F-47F1-43AC-B268-48C1DA09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5" y="160111"/>
            <a:ext cx="6390753" cy="6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D952EF-C72A-4E07-B06E-57AC5CD3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2" y="286109"/>
            <a:ext cx="7090236" cy="63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545AA-037D-40E3-9BC5-0B4E195DBA22}"/>
              </a:ext>
            </a:extLst>
          </p:cNvPr>
          <p:cNvSpPr txBox="1"/>
          <p:nvPr/>
        </p:nvSpPr>
        <p:spPr>
          <a:xfrm>
            <a:off x="520181" y="267040"/>
            <a:ext cx="113576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Существует четыре различных способа работы API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:</a:t>
            </a: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endParaRPr lang="en-US" dirty="0">
              <a:solidFill>
                <a:srgbClr val="333333"/>
              </a:solidFill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SOAP API 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SOAP –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Simple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Object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Access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Protocol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простой протокол доступа к объектам</a:t>
            </a:r>
            <a:endParaRPr lang="en-US" dirty="0">
              <a:solidFill>
                <a:srgbClr val="333333"/>
              </a:solidFill>
              <a:latin typeface="AmazonEmber"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RPC API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истем</a:t>
            </a:r>
            <a:r>
              <a:rPr lang="ru-RU" dirty="0" err="1">
                <a:solidFill>
                  <a:srgbClr val="333333"/>
                </a:solidFill>
                <a:latin typeface="AmazonEmber"/>
              </a:rPr>
              <a:t>а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удаленного вызова процедур 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ru-RU" b="1" i="0" dirty="0" err="1">
                <a:solidFill>
                  <a:srgbClr val="333333"/>
                </a:solidFill>
                <a:effectLst/>
                <a:latin typeface="AmazonEmber"/>
              </a:rPr>
              <a:t>Websocket</a:t>
            </a:r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 API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Использует объекты JSON для передачи данных </a:t>
            </a:r>
          </a:p>
          <a:p>
            <a:pPr algn="l"/>
            <a:endParaRPr lang="ru-RU" dirty="0">
              <a:solidFill>
                <a:srgbClr val="333333"/>
              </a:solidFill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REST API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Самые популярные и гибкие API-интерфейсы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REST – 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это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Representational State Transfer, 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т. е. передача репрезентативного состояния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625C6-4CE2-42B7-BAA2-03007C290AA7}"/>
              </a:ext>
            </a:extLst>
          </p:cNvPr>
          <p:cNvSpPr txBox="1"/>
          <p:nvPr/>
        </p:nvSpPr>
        <p:spPr>
          <a:xfrm>
            <a:off x="520181" y="4597903"/>
            <a:ext cx="114323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REST API имеет четыре главных преимущества: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1. Интеграция </a:t>
            </a:r>
            <a:endParaRPr lang="ru-RU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2. Инновации </a:t>
            </a:r>
            <a:endParaRPr lang="ru-RU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3. Расширение</a:t>
            </a: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4. Простота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38113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84BE3F-15DF-4116-BEED-F65AF9BED75B}"/>
              </a:ext>
            </a:extLst>
          </p:cNvPr>
          <p:cNvSpPr txBox="1"/>
          <p:nvPr/>
        </p:nvSpPr>
        <p:spPr>
          <a:xfrm>
            <a:off x="520182" y="483933"/>
            <a:ext cx="993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Адреса API – это конечные точки взаимодействия в системе связи API. 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A2AA6-C666-416C-8F8D-15B1BEDD1028}"/>
              </a:ext>
            </a:extLst>
          </p:cNvPr>
          <p:cNvSpPr txBox="1"/>
          <p:nvPr/>
        </p:nvSpPr>
        <p:spPr>
          <a:xfrm>
            <a:off x="520182" y="143419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Основные способы защиты безопасности REST API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:</a:t>
            </a: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1. Токены аутентификации </a:t>
            </a: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AmazonEmber"/>
              </a:rPr>
              <a:t>2. Ключи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API 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090F-CF3B-41CB-A89B-1ACBC0CA862A}"/>
              </a:ext>
            </a:extLst>
          </p:cNvPr>
          <p:cNvSpPr txBox="1"/>
          <p:nvPr/>
        </p:nvSpPr>
        <p:spPr>
          <a:xfrm>
            <a:off x="520182" y="3548027"/>
            <a:ext cx="1132036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32F3E"/>
                </a:solidFill>
                <a:effectLst/>
                <a:latin typeface="AmazonEmberBold"/>
              </a:rPr>
              <a:t>Как использовать API:</a:t>
            </a:r>
          </a:p>
          <a:p>
            <a:pPr algn="l"/>
            <a:endParaRPr lang="ru-RU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Получение ключа API. Выполняется путем создания проверенной учетной записи у поставщика API.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Установка клиента API HTTP. Этот инструмент позволяет легко структурировать запросы API, используя полученные ключи API.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В отсутствие клиента API можно попробовать самостоятельно структурировать запрос в браузере, обратившись к документации по API.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Как только вы освоитесь с новым синтаксисом API, вы сможете начать использовать его в коде.</a:t>
            </a:r>
          </a:p>
        </p:txBody>
      </p:sp>
    </p:spTree>
    <p:extLst>
      <p:ext uri="{BB962C8B-B14F-4D97-AF65-F5344CB8AC3E}">
        <p14:creationId xmlns:p14="http://schemas.microsoft.com/office/powerpoint/2010/main" val="35405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6E026-54C2-4B2E-997B-D73C49CB11F3}"/>
              </a:ext>
            </a:extLst>
          </p:cNvPr>
          <p:cNvSpPr txBox="1"/>
          <p:nvPr/>
        </p:nvSpPr>
        <p:spPr>
          <a:xfrm>
            <a:off x="482860" y="311918"/>
            <a:ext cx="11469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Популярные веб-сайты API:</a:t>
            </a:r>
          </a:p>
          <a:p>
            <a:pPr algn="l"/>
            <a:endParaRPr lang="ru-RU" dirty="0">
              <a:solidFill>
                <a:srgbClr val="333333"/>
              </a:solidFill>
              <a:latin typeface="AmazonEmber"/>
            </a:endParaRPr>
          </a:p>
          <a:p>
            <a:pPr algn="l"/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Rapid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API </a:t>
            </a:r>
          </a:p>
          <a:p>
            <a:pPr algn="l"/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Public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API </a:t>
            </a:r>
          </a:p>
          <a:p>
            <a:pPr algn="l"/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APIForThat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 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mazonEmber"/>
              </a:rPr>
              <a:t>APIList</a:t>
            </a:r>
            <a:r>
              <a:rPr lang="ru-RU" b="0" i="0" dirty="0">
                <a:solidFill>
                  <a:srgbClr val="333333"/>
                </a:solidFill>
                <a:effectLst/>
                <a:latin typeface="AmazonEmbe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0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DEBE9-FA13-4E76-ACB7-B6117573F67E}"/>
              </a:ext>
            </a:extLst>
          </p:cNvPr>
          <p:cNvSpPr txBox="1"/>
          <p:nvPr/>
        </p:nvSpPr>
        <p:spPr>
          <a:xfrm>
            <a:off x="482860" y="417159"/>
            <a:ext cx="10891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API						https://www.omdbapi.com/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37C89C-E55A-43B3-A944-8E674453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81" y="1019756"/>
            <a:ext cx="5613140" cy="5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07406-2B3F-4A68-B7F8-9B9E05C2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83530"/>
            <a:ext cx="11568162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07CC9-CD84-4B2D-8E96-FF3855EF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152116"/>
            <a:ext cx="9297206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43B1D-5355-454A-A154-302277908BF7}"/>
              </a:ext>
            </a:extLst>
          </p:cNvPr>
          <p:cNvSpPr txBox="1"/>
          <p:nvPr/>
        </p:nvSpPr>
        <p:spPr>
          <a:xfrm>
            <a:off x="594827" y="473142"/>
            <a:ext cx="1118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ru-RU" sz="2400" dirty="0"/>
              <a:t>Тестирование </a:t>
            </a:r>
            <a:r>
              <a:rPr lang="en-US" sz="2400" dirty="0"/>
              <a:t>API						   </a:t>
            </a:r>
            <a:r>
              <a:rPr lang="ru-RU" sz="2400" dirty="0"/>
              <a:t>https://www.postman.com/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40ECE-7917-4611-BBE4-D105A291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4" y="934807"/>
            <a:ext cx="5820358" cy="58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0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268</Words>
  <Application>Microsoft Office PowerPoint</Application>
  <PresentationFormat>Широкоэкранный</PresentationFormat>
  <Paragraphs>44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AmazonEmber</vt:lpstr>
      <vt:lpstr>AmazonEmberBold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16</cp:revision>
  <dcterms:created xsi:type="dcterms:W3CDTF">2023-10-31T12:37:08Z</dcterms:created>
  <dcterms:modified xsi:type="dcterms:W3CDTF">2024-04-08T15:11:38Z</dcterms:modified>
</cp:coreProperties>
</file>