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86" r:id="rId5"/>
    <p:sldId id="287" r:id="rId6"/>
    <p:sldId id="288" r:id="rId7"/>
    <p:sldId id="289" r:id="rId8"/>
    <p:sldId id="290" r:id="rId9"/>
    <p:sldId id="294" r:id="rId10"/>
    <p:sldId id="295" r:id="rId1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83" d="100"/>
          <a:sy n="83" d="100"/>
        </p:scale>
        <p:origin x="806" y="72"/>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102D69"/>
                </a:solidFill>
                <a:latin typeface="HSE Sans" panose="02000000000000000000" pitchFamily="2" charset="0"/>
                <a:ea typeface="+mn-ea"/>
                <a:cs typeface="+mn-cs"/>
              </a:defRPr>
            </a:pPr>
            <a:r>
              <a:rPr lang="en-US" sz="1600" b="0" i="0" baseline="0" dirty="0">
                <a:effectLst/>
              </a:rPr>
              <a:t>Name of chart can be placed here</a:t>
            </a:r>
            <a:endParaRPr lang="ru-RU" sz="1600" dirty="0">
              <a:effectLst/>
            </a:endParaRPr>
          </a:p>
        </c:rich>
      </c:tx>
      <c:layout>
        <c:manualLayout>
          <c:xMode val="edge"/>
          <c:yMode val="edge"/>
          <c:x val="0.13063871409555111"/>
          <c:y val="7.897335468032167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102D69"/>
              </a:solidFill>
              <a:latin typeface="HSE Sans" panose="02000000000000000000" pitchFamily="2" charset="0"/>
              <a:ea typeface="+mn-ea"/>
              <a:cs typeface="+mn-cs"/>
            </a:defRPr>
          </a:pPr>
          <a:endParaRPr lang="en-US"/>
        </a:p>
      </c:txPr>
    </c:title>
    <c:autoTitleDeleted val="0"/>
    <c:plotArea>
      <c:layout>
        <c:manualLayout>
          <c:layoutTarget val="inner"/>
          <c:xMode val="edge"/>
          <c:yMode val="edge"/>
          <c:x val="0.13376246841772368"/>
          <c:y val="0.10958869184472636"/>
          <c:w val="0.79262705246283227"/>
          <c:h val="0.73513663426755427"/>
        </c:manualLayout>
      </c:layout>
      <c:barChart>
        <c:barDir val="bar"/>
        <c:grouping val="clustered"/>
        <c:varyColors val="0"/>
        <c:dLbls>
          <c:showLegendKey val="0"/>
          <c:showVal val="0"/>
          <c:showCatName val="0"/>
          <c:showSerName val="0"/>
          <c:showPercent val="0"/>
          <c:showBubbleSize val="0"/>
        </c:dLbls>
        <c:gapWidth val="182"/>
        <c:axId val="321596304"/>
        <c:axId val="321594736"/>
      </c:barChart>
      <c:catAx>
        <c:axId val="321596304"/>
        <c:scaling>
          <c:orientation val="minMax"/>
        </c:scaling>
        <c:delete val="1"/>
        <c:axPos val="l"/>
        <c:numFmt formatCode="General" sourceLinked="1"/>
        <c:majorTickMark val="none"/>
        <c:minorTickMark val="none"/>
        <c:tickLblPos val="nextTo"/>
        <c:crossAx val="321594736"/>
        <c:crosses val="autoZero"/>
        <c:auto val="1"/>
        <c:lblAlgn val="ctr"/>
        <c:lblOffset val="100"/>
        <c:noMultiLvlLbl val="0"/>
      </c:catAx>
      <c:valAx>
        <c:axId val="32159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en-US"/>
          </a:p>
        </c:txPr>
        <c:crossAx val="32159630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0.04554</cdr:y>
    </cdr:from>
    <cdr:to>
      <cdr:x>1</cdr:x>
      <cdr:y>0.91193</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219722"/>
          <a:ext cx="6478438" cy="417981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21.07.2023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xmlns=""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xmlns=""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xmlns=""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xmlns=""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xmlns=""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xmlns=""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xmlns=""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xmlns=""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xmlns=""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xmlns=""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xmlns=""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xmlns=""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a16="http://schemas.microsoft.com/office/drawing/2014/main" xmlns=""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a16="http://schemas.microsoft.com/office/drawing/2014/main" xmlns=""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a16="http://schemas.microsoft.com/office/drawing/2014/main" xmlns=""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a16="http://schemas.microsoft.com/office/drawing/2014/main" xmlns=""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a16="http://schemas.microsoft.com/office/drawing/2014/main" xmlns=""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a16="http://schemas.microsoft.com/office/drawing/2014/main" xmlns=""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a16="http://schemas.microsoft.com/office/drawing/2014/main" xmlns=""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a16="http://schemas.microsoft.com/office/drawing/2014/main" xmlns=""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a16="http://schemas.microsoft.com/office/drawing/2014/main" xmlns=""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a16="http://schemas.microsoft.com/office/drawing/2014/main" xmlns=""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a16="http://schemas.microsoft.com/office/drawing/2014/main" xmlns=""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a16="http://schemas.microsoft.com/office/drawing/2014/main" xmlns=""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a16="http://schemas.microsoft.com/office/drawing/2014/main" xmlns=""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a16="http://schemas.microsoft.com/office/drawing/2014/main" xmlns=""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a16="http://schemas.microsoft.com/office/drawing/2014/main" xmlns=""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a16="http://schemas.microsoft.com/office/drawing/2014/main" xmlns=""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a16="http://schemas.microsoft.com/office/drawing/2014/main" xmlns=""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a16="http://schemas.microsoft.com/office/drawing/2014/main" xmlns=""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a16="http://schemas.microsoft.com/office/drawing/2014/main" xmlns=""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a16="http://schemas.microsoft.com/office/drawing/2014/main" xmlns=""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xmlns=""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xmlns=""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xmlns=""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xmlns=""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xmlns=""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xmlns=""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xmlns=""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xmlns=""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xmlns=""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xmlns=""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xmlns=""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xmlns=""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xmlns=""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xmlns=""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xmlns=""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xmlns=""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xmlns=""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xmlns=""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xmlns=""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xmlns=""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xmlns=""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xmlns=""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xmlns=""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xmlns=""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xmlns=""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xmlns=""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xmlns=""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xmlns=""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xmlns=""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xmlns=""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xmlns=""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xmlns=""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xmlns=""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xmlns=""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xmlns=""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xmlns=""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xmlns=""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xmlns=""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xmlns=""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xmlns=""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xmlns=""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xmlns=""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xmlns=""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xmlns=""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xmlns=""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xmlns=""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xmlns=""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xmlns=""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xmlns=""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xmlns=""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xmlns=""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xmlns=""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xmlns=""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xmlns=""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xmlns=""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8757A51-BBC2-9047-B199-AE90EB17B4D4}"/>
              </a:ext>
            </a:extLst>
          </p:cNvPr>
          <p:cNvSpPr>
            <a:spLocks noGrp="1"/>
          </p:cNvSpPr>
          <p:nvPr>
            <p:ph type="title"/>
          </p:nvPr>
        </p:nvSpPr>
        <p:spPr/>
        <p:txBody>
          <a:bodyPr/>
          <a:lstStyle/>
          <a:p>
            <a:r>
              <a:rPr lang="en-US" dirty="0" smtClean="0"/>
              <a:t>Fond </a:t>
            </a:r>
            <a:r>
              <a:rPr lang="en-US" dirty="0"/>
              <a:t>P</a:t>
            </a:r>
            <a:r>
              <a:rPr lang="en-US" dirty="0" smtClean="0"/>
              <a:t>rice Prediction Based on News</a:t>
            </a:r>
            <a:endParaRPr lang="ru-RU" dirty="0"/>
          </a:p>
        </p:txBody>
      </p:sp>
      <p:sp>
        <p:nvSpPr>
          <p:cNvPr id="3" name="Текст 2">
            <a:extLst>
              <a:ext uri="{FF2B5EF4-FFF2-40B4-BE49-F238E27FC236}">
                <a16:creationId xmlns:a16="http://schemas.microsoft.com/office/drawing/2014/main" xmlns="" id="{268EB560-A246-394A-858C-3B1CFBF03B46}"/>
              </a:ext>
            </a:extLst>
          </p:cNvPr>
          <p:cNvSpPr>
            <a:spLocks noGrp="1"/>
          </p:cNvSpPr>
          <p:nvPr>
            <p:ph type="body" sz="quarter" idx="10"/>
          </p:nvPr>
        </p:nvSpPr>
        <p:spPr>
          <a:xfrm>
            <a:off x="2074947" y="1187841"/>
            <a:ext cx="3848717" cy="567068"/>
          </a:xfrm>
        </p:spPr>
        <p:txBody>
          <a:bodyPr/>
          <a:lstStyle/>
          <a:p>
            <a:r>
              <a:rPr lang="en-US" dirty="0" smtClean="0"/>
              <a:t>Computational Linguistics</a:t>
            </a:r>
            <a:endParaRPr lang="ru-RU" dirty="0"/>
          </a:p>
        </p:txBody>
      </p:sp>
      <p:sp>
        <p:nvSpPr>
          <p:cNvPr id="4" name="Текст 3">
            <a:extLst>
              <a:ext uri="{FF2B5EF4-FFF2-40B4-BE49-F238E27FC236}">
                <a16:creationId xmlns:a16="http://schemas.microsoft.com/office/drawing/2014/main" xmlns="" id="{83B3283F-BF0F-3744-BA57-1A19F8F76332}"/>
              </a:ext>
            </a:extLst>
          </p:cNvPr>
          <p:cNvSpPr>
            <a:spLocks noGrp="1"/>
          </p:cNvSpPr>
          <p:nvPr>
            <p:ph type="body" sz="quarter" idx="11"/>
          </p:nvPr>
        </p:nvSpPr>
        <p:spPr/>
        <p:txBody>
          <a:bodyPr/>
          <a:lstStyle/>
          <a:p>
            <a:r>
              <a:rPr lang="en-US" dirty="0" smtClean="0"/>
              <a:t>Professional Retraining Program</a:t>
            </a:r>
            <a:endParaRPr lang="ru-RU" dirty="0"/>
          </a:p>
        </p:txBody>
      </p:sp>
      <p:sp>
        <p:nvSpPr>
          <p:cNvPr id="5" name="Текст 4">
            <a:extLst>
              <a:ext uri="{FF2B5EF4-FFF2-40B4-BE49-F238E27FC236}">
                <a16:creationId xmlns:a16="http://schemas.microsoft.com/office/drawing/2014/main" xmlns="" id="{CC6432FC-CD29-4D47-A915-D2737E0BEA33}"/>
              </a:ext>
            </a:extLst>
          </p:cNvPr>
          <p:cNvSpPr>
            <a:spLocks noGrp="1"/>
          </p:cNvSpPr>
          <p:nvPr>
            <p:ph type="body" idx="12"/>
          </p:nvPr>
        </p:nvSpPr>
        <p:spPr/>
        <p:txBody>
          <a:bodyPr/>
          <a:lstStyle/>
          <a:p>
            <a:r>
              <a:rPr lang="en-US" dirty="0" smtClean="0"/>
              <a:t>Moscow</a:t>
            </a:r>
          </a:p>
          <a:p>
            <a:r>
              <a:rPr lang="en-US" dirty="0" smtClean="0"/>
              <a:t>2023</a:t>
            </a:r>
            <a:endParaRPr lang="ru-RU" dirty="0"/>
          </a:p>
        </p:txBody>
      </p:sp>
      <p:sp>
        <p:nvSpPr>
          <p:cNvPr id="6" name="Текст 5">
            <a:extLst>
              <a:ext uri="{FF2B5EF4-FFF2-40B4-BE49-F238E27FC236}">
                <a16:creationId xmlns:a16="http://schemas.microsoft.com/office/drawing/2014/main" xmlns="" id="{B32B7800-48A3-394E-A464-7BA3AE15CECB}"/>
              </a:ext>
            </a:extLst>
          </p:cNvPr>
          <p:cNvSpPr>
            <a:spLocks noGrp="1"/>
          </p:cNvSpPr>
          <p:nvPr>
            <p:ph type="body" sz="quarter" idx="13"/>
          </p:nvPr>
        </p:nvSpPr>
        <p:spPr/>
        <p:txBody>
          <a:bodyPr/>
          <a:lstStyle/>
          <a:p>
            <a:r>
              <a:rPr lang="en-US" dirty="0" smtClean="0"/>
              <a:t>Student: </a:t>
            </a:r>
            <a:r>
              <a:rPr lang="en-US" dirty="0" err="1" smtClean="0"/>
              <a:t>Zaytseva</a:t>
            </a:r>
            <a:r>
              <a:rPr lang="en-US" dirty="0" smtClean="0"/>
              <a:t> </a:t>
            </a:r>
            <a:r>
              <a:rPr lang="en-US" dirty="0" err="1" smtClean="0"/>
              <a:t>Viktoria</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8219D05C-99A7-9C48-B903-118CF3BA60CA}"/>
              </a:ext>
            </a:extLst>
          </p:cNvPr>
          <p:cNvSpPr>
            <a:spLocks noGrp="1"/>
          </p:cNvSpPr>
          <p:nvPr>
            <p:ph type="title"/>
          </p:nvPr>
        </p:nvSpPr>
        <p:spPr>
          <a:xfrm>
            <a:off x="585898" y="1447791"/>
            <a:ext cx="5245560" cy="741228"/>
          </a:xfrm>
        </p:spPr>
        <p:txBody>
          <a:bodyPr/>
          <a:lstStyle/>
          <a:p>
            <a:r>
              <a:rPr lang="ru-RU" dirty="0" smtClean="0"/>
              <a:t>Задачи проекта:</a:t>
            </a:r>
            <a:endParaRPr lang="ru-RU" dirty="0"/>
          </a:p>
        </p:txBody>
      </p:sp>
      <p:sp>
        <p:nvSpPr>
          <p:cNvPr id="4"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a:xfrm>
            <a:off x="585896" y="2379663"/>
            <a:ext cx="5245561" cy="2222346"/>
          </a:xfrm>
        </p:spPr>
        <p:txBody>
          <a:bodyPr/>
          <a:lstStyle/>
          <a:p>
            <a:pPr marL="342900" indent="-342900">
              <a:buAutoNum type="arabicPeriod"/>
            </a:pPr>
            <a:r>
              <a:rPr lang="ru-RU" dirty="0" smtClean="0"/>
              <a:t>Построение стратегии для предсказания цен на основе анализа новостных данных</a:t>
            </a:r>
          </a:p>
          <a:p>
            <a:pPr marL="800100" lvl="1" indent="-342900">
              <a:buAutoNum type="arabicPeriod"/>
            </a:pPr>
            <a:r>
              <a:rPr lang="ru-RU" dirty="0" smtClean="0"/>
              <a:t>Поиск \ сбор данных</a:t>
            </a:r>
          </a:p>
          <a:p>
            <a:pPr marL="800100" lvl="1" indent="-342900">
              <a:buAutoNum type="arabicPeriod"/>
            </a:pPr>
            <a:r>
              <a:rPr lang="ru-RU" dirty="0" smtClean="0"/>
              <a:t>Определение используемых библиотек и моделей</a:t>
            </a:r>
          </a:p>
          <a:p>
            <a:pPr marL="800100" lvl="1" indent="-342900">
              <a:buAutoNum type="arabicPeriod"/>
            </a:pPr>
            <a:r>
              <a:rPr lang="ru-RU" dirty="0" smtClean="0"/>
              <a:t>Анализ данных и предобработка</a:t>
            </a:r>
          </a:p>
          <a:p>
            <a:pPr marL="800100" lvl="1" indent="-342900">
              <a:buAutoNum type="arabicPeriod"/>
            </a:pPr>
            <a:r>
              <a:rPr lang="ru-RU" dirty="0" smtClean="0"/>
              <a:t>Обучение моделей</a:t>
            </a:r>
          </a:p>
          <a:p>
            <a:pPr marL="342900" indent="-342900">
              <a:buAutoNum type="arabicPeriod"/>
            </a:pPr>
            <a:r>
              <a:rPr lang="ru-RU" dirty="0" smtClean="0"/>
              <a:t>Сравнение моделей и алгоритмов предсказания</a:t>
            </a:r>
            <a:endParaRPr lang="ru-RU" dirty="0"/>
          </a:p>
        </p:txBody>
      </p:sp>
      <p:sp>
        <p:nvSpPr>
          <p:cNvPr id="5" name="Текст 4">
            <a:extLst>
              <a:ext uri="{FF2B5EF4-FFF2-40B4-BE49-F238E27FC236}">
                <a16:creationId xmlns:a16="http://schemas.microsoft.com/office/drawing/2014/main" xmlns="" id="{C612FDF3-830C-8745-A254-C8DF29B6C387}"/>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6" name="Текст 5">
            <a:extLst>
              <a:ext uri="{FF2B5EF4-FFF2-40B4-BE49-F238E27FC236}">
                <a16:creationId xmlns:a16="http://schemas.microsoft.com/office/drawing/2014/main" xmlns="" id="{40682799-9A38-414D-BD10-45C11B66347C}"/>
              </a:ext>
            </a:extLst>
          </p:cNvPr>
          <p:cNvSpPr>
            <a:spLocks noGrp="1"/>
          </p:cNvSpPr>
          <p:nvPr>
            <p:ph type="body" sz="quarter" idx="14"/>
          </p:nvPr>
        </p:nvSpPr>
        <p:spPr/>
        <p:txBody>
          <a:bodyPr/>
          <a:lstStyle/>
          <a:p>
            <a:r>
              <a:rPr lang="en-US" dirty="0"/>
              <a:t>Fond Price Prediction Based on News</a:t>
            </a:r>
            <a:endParaRPr lang="ru-RU" dirty="0"/>
          </a:p>
        </p:txBody>
      </p:sp>
      <p:sp>
        <p:nvSpPr>
          <p:cNvPr id="8" name="Заголовок 2">
            <a:extLst>
              <a:ext uri="{FF2B5EF4-FFF2-40B4-BE49-F238E27FC236}">
                <a16:creationId xmlns:a16="http://schemas.microsoft.com/office/drawing/2014/main" xmlns="" id="{8219D05C-99A7-9C48-B903-118CF3BA60CA}"/>
              </a:ext>
            </a:extLst>
          </p:cNvPr>
          <p:cNvSpPr txBox="1">
            <a:spLocks/>
          </p:cNvSpPr>
          <p:nvPr/>
        </p:nvSpPr>
        <p:spPr>
          <a:xfrm>
            <a:off x="7055971" y="1447789"/>
            <a:ext cx="4738865" cy="777025"/>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dirty="0" smtClean="0"/>
              <a:t>Источники данных:</a:t>
            </a:r>
            <a:endParaRPr lang="ru-RU" dirty="0"/>
          </a:p>
        </p:txBody>
      </p:sp>
      <p:sp>
        <p:nvSpPr>
          <p:cNvPr id="9"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a:xfrm>
            <a:off x="6549275" y="2379663"/>
            <a:ext cx="5245561" cy="3393234"/>
          </a:xfrm>
        </p:spPr>
        <p:txBody>
          <a:bodyPr/>
          <a:lstStyle/>
          <a:p>
            <a:pPr marL="342900" indent="-342900">
              <a:buAutoNum type="arabicPeriod"/>
            </a:pPr>
            <a:r>
              <a:rPr lang="ru-RU" dirty="0" smtClean="0"/>
              <a:t>Библиотека </a:t>
            </a:r>
            <a:r>
              <a:rPr lang="en-US" dirty="0" smtClean="0"/>
              <a:t>Python </a:t>
            </a:r>
            <a:r>
              <a:rPr lang="ru-RU" dirty="0" smtClean="0"/>
              <a:t>для сбора исторических данных цен выбранных компаний: </a:t>
            </a:r>
            <a:r>
              <a:rPr lang="en-US" b="1" dirty="0" err="1" smtClean="0"/>
              <a:t>yfinance</a:t>
            </a:r>
            <a:endParaRPr lang="en-US" b="1" dirty="0" smtClean="0"/>
          </a:p>
          <a:p>
            <a:pPr marL="342900" indent="-342900">
              <a:buAutoNum type="arabicPeriod"/>
            </a:pPr>
            <a:r>
              <a:rPr lang="ru-RU" dirty="0" smtClean="0"/>
              <a:t>Готовый </a:t>
            </a:r>
            <a:r>
              <a:rPr lang="ru-RU" dirty="0" err="1" smtClean="0"/>
              <a:t>спарсенный</a:t>
            </a:r>
            <a:r>
              <a:rPr lang="ru-RU" dirty="0" smtClean="0"/>
              <a:t> </a:t>
            </a:r>
            <a:r>
              <a:rPr lang="ru-RU" dirty="0" err="1" smtClean="0"/>
              <a:t>датасет</a:t>
            </a:r>
            <a:r>
              <a:rPr lang="ru-RU" dirty="0" smtClean="0"/>
              <a:t> новостей</a:t>
            </a:r>
            <a:endParaRPr lang="ru-RU" dirty="0"/>
          </a:p>
        </p:txBody>
      </p:sp>
      <p:sp>
        <p:nvSpPr>
          <p:cNvPr id="10" name="Заголовок 2">
            <a:extLst>
              <a:ext uri="{FF2B5EF4-FFF2-40B4-BE49-F238E27FC236}">
                <a16:creationId xmlns:a16="http://schemas.microsoft.com/office/drawing/2014/main" xmlns="" id="{8219D05C-99A7-9C48-B903-118CF3BA60CA}"/>
              </a:ext>
            </a:extLst>
          </p:cNvPr>
          <p:cNvSpPr txBox="1">
            <a:spLocks/>
          </p:cNvSpPr>
          <p:nvPr/>
        </p:nvSpPr>
        <p:spPr>
          <a:xfrm>
            <a:off x="585897" y="4602009"/>
            <a:ext cx="5245560" cy="505700"/>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dirty="0" smtClean="0"/>
              <a:t>Задачи </a:t>
            </a:r>
            <a:r>
              <a:rPr lang="en-US" dirty="0" smtClean="0"/>
              <a:t>NLP</a:t>
            </a:r>
            <a:r>
              <a:rPr lang="ru-RU" dirty="0" smtClean="0"/>
              <a:t>:</a:t>
            </a:r>
            <a:endParaRPr lang="ru-RU" dirty="0"/>
          </a:p>
        </p:txBody>
      </p:sp>
      <p:sp>
        <p:nvSpPr>
          <p:cNvPr id="11"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a:xfrm>
            <a:off x="585898" y="5244690"/>
            <a:ext cx="5245561" cy="1056414"/>
          </a:xfrm>
        </p:spPr>
        <p:txBody>
          <a:bodyPr/>
          <a:lstStyle/>
          <a:p>
            <a:pPr marL="342900" indent="-342900">
              <a:buAutoNum type="arabicPeriod"/>
            </a:pPr>
            <a:r>
              <a:rPr lang="ru-RU" dirty="0" smtClean="0"/>
              <a:t>Семантический анализ</a:t>
            </a:r>
          </a:p>
          <a:p>
            <a:pPr marL="342900" indent="-342900">
              <a:buAutoNum type="arabicPeriod"/>
            </a:pPr>
            <a:r>
              <a:rPr lang="ru-RU" dirty="0" smtClean="0"/>
              <a:t>Регрессия</a:t>
            </a:r>
          </a:p>
          <a:p>
            <a:pPr marL="342900" indent="-342900">
              <a:buAutoNum type="arabicPeriod"/>
            </a:pPr>
            <a:r>
              <a:rPr lang="ru-RU" dirty="0" smtClean="0"/>
              <a:t>*Классификация</a:t>
            </a:r>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lstStyle/>
          <a:p>
            <a:r>
              <a:rPr lang="ru-RU" dirty="0" smtClean="0"/>
              <a:t>Описание данных</a:t>
            </a:r>
            <a:endParaRPr lang="ru-RU" dirty="0"/>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a:xfrm>
            <a:off x="585898" y="2379663"/>
            <a:ext cx="4322531" cy="4002664"/>
          </a:xfrm>
        </p:spPr>
        <p:txBody>
          <a:bodyPr>
            <a:normAutofit/>
          </a:bodyPr>
          <a:lstStyle/>
          <a:p>
            <a:r>
              <a:rPr lang="ru-RU" dirty="0" smtClean="0"/>
              <a:t>Данные 12 компаний:</a:t>
            </a:r>
          </a:p>
          <a:p>
            <a:r>
              <a:rPr lang="en-US" dirty="0"/>
              <a:t>tickers = ['AAPL','MSFT','AMZN','GOOG',</a:t>
            </a:r>
          </a:p>
          <a:p>
            <a:r>
              <a:rPr lang="en-US" dirty="0"/>
              <a:t>           'AMD','NVDA','TSLA','YELP',</a:t>
            </a:r>
          </a:p>
          <a:p>
            <a:r>
              <a:rPr lang="en-US" dirty="0"/>
              <a:t>           'NFLX','ADBE','BA','AIG</a:t>
            </a:r>
            <a:r>
              <a:rPr lang="en-US" dirty="0" smtClean="0"/>
              <a:t>']</a:t>
            </a:r>
            <a:endParaRPr lang="ru-RU" dirty="0" smtClean="0"/>
          </a:p>
          <a:p>
            <a:r>
              <a:rPr lang="ru-RU" dirty="0" smtClean="0"/>
              <a:t>Даты: </a:t>
            </a:r>
          </a:p>
          <a:p>
            <a:r>
              <a:rPr lang="en-US" dirty="0"/>
              <a:t>start = '2010-01-01'</a:t>
            </a:r>
          </a:p>
          <a:p>
            <a:r>
              <a:rPr lang="en-US" dirty="0"/>
              <a:t>end = </a:t>
            </a:r>
            <a:r>
              <a:rPr lang="en-US" dirty="0" smtClean="0"/>
              <a:t>'2018-12-31‘</a:t>
            </a:r>
            <a:endParaRPr lang="ru-RU" dirty="0" smtClean="0"/>
          </a:p>
          <a:p>
            <a:r>
              <a:rPr lang="ru-RU" dirty="0" smtClean="0"/>
              <a:t>Колонки: </a:t>
            </a:r>
            <a:endParaRPr lang="en-US" dirty="0" smtClean="0"/>
          </a:p>
          <a:p>
            <a:endParaRPr lang="en-US" dirty="0"/>
          </a:p>
          <a:p>
            <a:r>
              <a:rPr lang="ru-RU" dirty="0" smtClean="0"/>
              <a:t>Новости:</a:t>
            </a:r>
          </a:p>
          <a:p>
            <a:r>
              <a:rPr lang="en-US" dirty="0"/>
              <a:t>122613 rows × 3 </a:t>
            </a:r>
            <a:r>
              <a:rPr lang="en-US" dirty="0" smtClean="0"/>
              <a:t>columns</a:t>
            </a:r>
            <a:endParaRPr lang="ru-RU" dirty="0"/>
          </a:p>
          <a:p>
            <a:r>
              <a:rPr lang="ru-RU" dirty="0" smtClean="0"/>
              <a:t>Колонки:</a:t>
            </a:r>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en-US" dirty="0" smtClean="0"/>
              <a:t>Computational Linguistics</a:t>
            </a:r>
            <a:endParaRPr lang="ru-RU" dirty="0" smtClean="0"/>
          </a:p>
          <a:p>
            <a:endParaRPr lang="ru-RU" dirty="0"/>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en-US" dirty="0"/>
              <a:t>Fond Price Prediction Based on News</a:t>
            </a:r>
            <a:endParaRPr lang="ru-RU" dirty="0"/>
          </a:p>
          <a:p>
            <a:endParaRPr lang="ru-RU" dirty="0"/>
          </a:p>
        </p:txBody>
      </p:sp>
      <p:graphicFrame>
        <p:nvGraphicFramePr>
          <p:cNvPr id="21" name="Chart 1">
            <a:extLst>
              <a:ext uri="{FF2B5EF4-FFF2-40B4-BE49-F238E27FC236}">
                <a16:creationId xmlns:a16="http://schemas.microsoft.com/office/drawing/2014/main" xmlns="" id="{036ADFE9-F3D5-5F40-9BB5-D542A1B64AD3}"/>
              </a:ext>
            </a:extLst>
          </p:cNvPr>
          <p:cNvGraphicFramePr/>
          <p:nvPr>
            <p:extLst>
              <p:ext uri="{D42A27DB-BD31-4B8C-83A1-F6EECF244321}">
                <p14:modId xmlns:p14="http://schemas.microsoft.com/office/powerpoint/2010/main" val="3755001105"/>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587790165"/>
              </p:ext>
            </p:extLst>
          </p:nvPr>
        </p:nvGraphicFramePr>
        <p:xfrm>
          <a:off x="152400" y="5908040"/>
          <a:ext cx="3809823" cy="365760"/>
        </p:xfrm>
        <a:graphic>
          <a:graphicData uri="http://schemas.openxmlformats.org/drawingml/2006/table">
            <a:tbl>
              <a:tblPr/>
              <a:tblGrid>
                <a:gridCol w="1269941"/>
                <a:gridCol w="1269941"/>
                <a:gridCol w="1269941"/>
              </a:tblGrid>
              <a:tr h="0">
                <a:tc>
                  <a:txBody>
                    <a:bodyPr/>
                    <a:lstStyle/>
                    <a:p>
                      <a:pPr algn="r" fontAlgn="ctr"/>
                      <a:r>
                        <a:rPr lang="en-US" b="1" dirty="0">
                          <a:effectLst/>
                        </a:rPr>
                        <a:t>ticker</a:t>
                      </a:r>
                    </a:p>
                  </a:txBody>
                  <a:tcPr anchor="ctr">
                    <a:lnL>
                      <a:noFill/>
                    </a:lnL>
                    <a:lnR>
                      <a:noFill/>
                    </a:lnR>
                    <a:lnT>
                      <a:noFill/>
                    </a:lnT>
                    <a:lnB>
                      <a:noFill/>
                    </a:lnB>
                    <a:solidFill>
                      <a:srgbClr val="FFFFFF"/>
                    </a:solidFill>
                  </a:tcPr>
                </a:tc>
                <a:tc>
                  <a:txBody>
                    <a:bodyPr/>
                    <a:lstStyle/>
                    <a:p>
                      <a:pPr algn="r" fontAlgn="ctr"/>
                      <a:r>
                        <a:rPr lang="en-US" b="1" dirty="0">
                          <a:effectLst/>
                        </a:rPr>
                        <a:t>headline</a:t>
                      </a:r>
                    </a:p>
                  </a:txBody>
                  <a:tcPr anchor="ctr">
                    <a:lnL>
                      <a:noFill/>
                    </a:lnL>
                    <a:lnR>
                      <a:noFill/>
                    </a:lnR>
                    <a:lnT>
                      <a:noFill/>
                    </a:lnT>
                    <a:lnB>
                      <a:noFill/>
                    </a:lnB>
                    <a:solidFill>
                      <a:srgbClr val="FFFFFF"/>
                    </a:solidFill>
                  </a:tcPr>
                </a:tc>
                <a:tc>
                  <a:txBody>
                    <a:bodyPr/>
                    <a:lstStyle/>
                    <a:p>
                      <a:pPr algn="r" fontAlgn="ctr"/>
                      <a:r>
                        <a:rPr lang="en-US" b="1" dirty="0">
                          <a:effectLst/>
                        </a:rPr>
                        <a:t>date</a:t>
                      </a:r>
                    </a:p>
                  </a:txBody>
                  <a:tcPr anchor="ctr">
                    <a:lnL>
                      <a:noFill/>
                    </a:lnL>
                    <a:lnR>
                      <a:noFill/>
                    </a:lnR>
                    <a:lnT>
                      <a:noFill/>
                    </a:lnT>
                    <a:lnB>
                      <a:noFill/>
                    </a:lnB>
                    <a:solidFill>
                      <a:srgbClr val="FFFFFF"/>
                    </a:solidFill>
                  </a:tcPr>
                </a:tc>
              </a:tr>
            </a:tbl>
          </a:graphicData>
        </a:graphic>
      </p:graphicFrame>
      <p:sp>
        <p:nvSpPr>
          <p:cNvPr id="6" name="Rectangle 3"/>
          <p:cNvSpPr>
            <a:spLocks noChangeArrowheads="1"/>
          </p:cNvSpPr>
          <p:nvPr/>
        </p:nvSpPr>
        <p:spPr bwMode="auto">
          <a:xfrm>
            <a:off x="585898" y="4973038"/>
            <a:ext cx="44704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Open High Low Close Volume Dividends Stock Splits ticker</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59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xmlns="" id="{35248FDE-0E1E-FE42-AA26-67AD51F2AF02}"/>
              </a:ext>
            </a:extLst>
          </p:cNvPr>
          <p:cNvSpPr>
            <a:spLocks noGrp="1"/>
          </p:cNvSpPr>
          <p:nvPr>
            <p:ph type="body" sz="quarter" idx="17"/>
          </p:nvPr>
        </p:nvSpPr>
        <p:spPr>
          <a:xfrm>
            <a:off x="585788" y="1288470"/>
            <a:ext cx="4322762" cy="974439"/>
          </a:xfrm>
        </p:spPr>
        <p:txBody>
          <a:bodyPr/>
          <a:lstStyle/>
          <a:p>
            <a:r>
              <a:rPr lang="ru-RU" dirty="0" smtClean="0"/>
              <a:t>Семантический анализ новостных заголовков с помощью библиотеки </a:t>
            </a:r>
            <a:r>
              <a:rPr lang="en-US" dirty="0" err="1" smtClean="0"/>
              <a:t>TextBlob</a:t>
            </a:r>
            <a:r>
              <a:rPr lang="ru-RU" dirty="0"/>
              <a:t> </a:t>
            </a:r>
            <a:r>
              <a:rPr lang="ru-RU" dirty="0" smtClean="0"/>
              <a:t>(корреляция полярности и рейтинга события)</a:t>
            </a:r>
            <a:endParaRPr lang="ru-RU" dirty="0"/>
          </a:p>
        </p:txBody>
      </p:sp>
      <p:sp>
        <p:nvSpPr>
          <p:cNvPr id="6" name="Текст 5">
            <a:extLst>
              <a:ext uri="{FF2B5EF4-FFF2-40B4-BE49-F238E27FC236}">
                <a16:creationId xmlns:a16="http://schemas.microsoft.com/office/drawing/2014/main" xmlns="" id="{D3194695-389E-EF40-9EB6-192AF89531C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xmlns="" id="{E1A17EF3-80FC-E949-9D29-35399B3E471A}"/>
              </a:ext>
            </a:extLst>
          </p:cNvPr>
          <p:cNvSpPr>
            <a:spLocks noGrp="1"/>
          </p:cNvSpPr>
          <p:nvPr>
            <p:ph type="body" sz="quarter" idx="14"/>
          </p:nvPr>
        </p:nvSpPr>
        <p:spPr/>
        <p:txBody>
          <a:bodyPr/>
          <a:lstStyle/>
          <a:p>
            <a:r>
              <a:rPr lang="en-US" dirty="0"/>
              <a:t>Fond Price Prediction Based on News</a:t>
            </a:r>
            <a:endParaRPr lang="ru-RU" dirty="0"/>
          </a:p>
          <a:p>
            <a:endParaRPr lang="ru-RU" dirty="0"/>
          </a:p>
        </p:txBody>
      </p:sp>
      <p:pic>
        <p:nvPicPr>
          <p:cNvPr id="3" name="Рисунок 2"/>
          <p:cNvPicPr>
            <a:picLocks noChangeAspect="1"/>
          </p:cNvPicPr>
          <p:nvPr/>
        </p:nvPicPr>
        <p:blipFill>
          <a:blip r:embed="rId2"/>
          <a:stretch>
            <a:fillRect/>
          </a:stretch>
        </p:blipFill>
        <p:spPr>
          <a:xfrm>
            <a:off x="180546" y="2440244"/>
            <a:ext cx="5873202" cy="3081274"/>
          </a:xfrm>
          <a:prstGeom prst="rect">
            <a:avLst/>
          </a:prstGeom>
        </p:spPr>
      </p:pic>
      <p:pic>
        <p:nvPicPr>
          <p:cNvPr id="10" name="Рисунок 9"/>
          <p:cNvPicPr>
            <a:picLocks noChangeAspect="1"/>
          </p:cNvPicPr>
          <p:nvPr/>
        </p:nvPicPr>
        <p:blipFill>
          <a:blip r:embed="rId3"/>
          <a:stretch>
            <a:fillRect/>
          </a:stretch>
        </p:blipFill>
        <p:spPr>
          <a:xfrm>
            <a:off x="6053748" y="2419216"/>
            <a:ext cx="5965566" cy="3102302"/>
          </a:xfrm>
          <a:prstGeom prst="rect">
            <a:avLst/>
          </a:prstGeom>
        </p:spPr>
      </p:pic>
    </p:spTree>
    <p:extLst>
      <p:ext uri="{BB962C8B-B14F-4D97-AF65-F5344CB8AC3E}">
        <p14:creationId xmlns:p14="http://schemas.microsoft.com/office/powerpoint/2010/main" val="49576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7B7925-15F2-FE46-8057-16C238D2A774}"/>
              </a:ext>
            </a:extLst>
          </p:cNvPr>
          <p:cNvSpPr>
            <a:spLocks noGrp="1"/>
          </p:cNvSpPr>
          <p:nvPr>
            <p:ph type="title"/>
          </p:nvPr>
        </p:nvSpPr>
        <p:spPr/>
        <p:txBody>
          <a:bodyPr>
            <a:normAutofit fontScale="90000"/>
          </a:bodyPr>
          <a:lstStyle/>
          <a:p>
            <a:r>
              <a:rPr lang="ru-RU" dirty="0" smtClean="0"/>
              <a:t>Корреляция цены закрытия и рейтинга события</a:t>
            </a:r>
            <a:endParaRPr lang="ru-RU" dirty="0"/>
          </a:p>
        </p:txBody>
      </p:sp>
      <p:sp>
        <p:nvSpPr>
          <p:cNvPr id="6" name="Текст 5">
            <a:extLst>
              <a:ext uri="{FF2B5EF4-FFF2-40B4-BE49-F238E27FC236}">
                <a16:creationId xmlns:a16="http://schemas.microsoft.com/office/drawing/2014/main" xmlns="" id="{B49CC8AE-0FE8-D44F-AB94-9FF99546E515}"/>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xmlns="" id="{2B6044E3-0B71-0E47-8BB8-2E75FF51AEF7}"/>
              </a:ext>
            </a:extLst>
          </p:cNvPr>
          <p:cNvSpPr>
            <a:spLocks noGrp="1"/>
          </p:cNvSpPr>
          <p:nvPr>
            <p:ph type="body" sz="quarter" idx="14"/>
          </p:nvPr>
        </p:nvSpPr>
        <p:spPr/>
        <p:txBody>
          <a:bodyPr/>
          <a:lstStyle/>
          <a:p>
            <a:r>
              <a:rPr lang="en-US" dirty="0"/>
              <a:t>Fond Price Prediction Based on News</a:t>
            </a:r>
            <a:endParaRPr lang="ru-RU" dirty="0"/>
          </a:p>
          <a:p>
            <a:endParaRPr lang="ru-RU" dirty="0"/>
          </a:p>
        </p:txBody>
      </p:sp>
      <p:sp>
        <p:nvSpPr>
          <p:cNvPr id="8" name="Текст 7">
            <a:extLst>
              <a:ext uri="{FF2B5EF4-FFF2-40B4-BE49-F238E27FC236}">
                <a16:creationId xmlns:a16="http://schemas.microsoft.com/office/drawing/2014/main" xmlns="" id="{5AE50B9E-D827-004A-9EE0-E68D4437BD90}"/>
              </a:ext>
            </a:extLst>
          </p:cNvPr>
          <p:cNvSpPr>
            <a:spLocks noGrp="1"/>
          </p:cNvSpPr>
          <p:nvPr>
            <p:ph type="body" sz="quarter" idx="15"/>
          </p:nvPr>
        </p:nvSpPr>
        <p:spPr/>
        <p:txBody>
          <a:bodyPr/>
          <a:lstStyle/>
          <a:p>
            <a:endParaRPr lang="ru-RU"/>
          </a:p>
        </p:txBody>
      </p:sp>
      <p:pic>
        <p:nvPicPr>
          <p:cNvPr id="5" name="Рисунок 4"/>
          <p:cNvPicPr>
            <a:picLocks noChangeAspect="1"/>
          </p:cNvPicPr>
          <p:nvPr/>
        </p:nvPicPr>
        <p:blipFill>
          <a:blip r:embed="rId2"/>
          <a:stretch>
            <a:fillRect/>
          </a:stretch>
        </p:blipFill>
        <p:spPr>
          <a:xfrm>
            <a:off x="1023616" y="2540285"/>
            <a:ext cx="9198137" cy="3299746"/>
          </a:xfrm>
          <a:prstGeom prst="rect">
            <a:avLst/>
          </a:prstGeom>
        </p:spPr>
      </p:pic>
    </p:spTree>
    <p:extLst>
      <p:ext uri="{BB962C8B-B14F-4D97-AF65-F5344CB8AC3E}">
        <p14:creationId xmlns:p14="http://schemas.microsoft.com/office/powerpoint/2010/main" val="16489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F0FBB06-E150-E043-9C3B-E94A0F5A67CA}"/>
              </a:ext>
            </a:extLst>
          </p:cNvPr>
          <p:cNvSpPr>
            <a:spLocks noGrp="1"/>
          </p:cNvSpPr>
          <p:nvPr>
            <p:ph type="title"/>
          </p:nvPr>
        </p:nvSpPr>
        <p:spPr/>
        <p:txBody>
          <a:bodyPr/>
          <a:lstStyle/>
          <a:p>
            <a:r>
              <a:rPr lang="ru-RU" dirty="0"/>
              <a:t>Модели, которые использовались</a:t>
            </a:r>
            <a:endParaRPr lang="ru-RU" dirty="0"/>
          </a:p>
        </p:txBody>
      </p:sp>
      <p:sp>
        <p:nvSpPr>
          <p:cNvPr id="3" name="Текст 2">
            <a:extLst>
              <a:ext uri="{FF2B5EF4-FFF2-40B4-BE49-F238E27FC236}">
                <a16:creationId xmlns:a16="http://schemas.microsoft.com/office/drawing/2014/main" xmlns="" id="{2465E442-B2F4-3748-B83F-E8D7BCF1B778}"/>
              </a:ext>
            </a:extLst>
          </p:cNvPr>
          <p:cNvSpPr>
            <a:spLocks noGrp="1"/>
          </p:cNvSpPr>
          <p:nvPr>
            <p:ph type="body" sz="quarter" idx="12"/>
          </p:nvPr>
        </p:nvSpPr>
        <p:spPr>
          <a:xfrm>
            <a:off x="585898" y="2379663"/>
            <a:ext cx="4322531" cy="3910301"/>
          </a:xfrm>
        </p:spPr>
        <p:txBody>
          <a:bodyPr>
            <a:normAutofit/>
          </a:bodyPr>
          <a:lstStyle/>
          <a:p>
            <a:pPr marL="285750" indent="-285750">
              <a:buFont typeface="Wingdings" panose="05000000000000000000" pitchFamily="2" charset="2"/>
              <a:buChar char="Ø"/>
            </a:pPr>
            <a:r>
              <a:rPr lang="ru-RU" sz="2000" dirty="0" err="1"/>
              <a:t>Ridge</a:t>
            </a:r>
            <a:r>
              <a:rPr lang="ru-RU" sz="2000" dirty="0"/>
              <a:t> Регрессия</a:t>
            </a:r>
          </a:p>
          <a:p>
            <a:pPr marL="285750" indent="-285750">
              <a:buFont typeface="Wingdings" panose="05000000000000000000" pitchFamily="2" charset="2"/>
              <a:buChar char="Ø"/>
            </a:pPr>
            <a:r>
              <a:rPr lang="ru-RU" sz="2000" dirty="0"/>
              <a:t>Решающее дерево (</a:t>
            </a:r>
            <a:r>
              <a:rPr lang="en-US" sz="2000" dirty="0" err="1"/>
              <a:t>DecisionTreeRegressor</a:t>
            </a:r>
            <a:r>
              <a:rPr lang="ru-RU" sz="2000" dirty="0"/>
              <a:t>)</a:t>
            </a:r>
          </a:p>
          <a:p>
            <a:pPr marL="285750" indent="-285750">
              <a:buFont typeface="Wingdings" panose="05000000000000000000" pitchFamily="2" charset="2"/>
              <a:buChar char="Ø"/>
            </a:pPr>
            <a:r>
              <a:rPr lang="ru-RU" sz="2000" dirty="0"/>
              <a:t>Ансамбль </a:t>
            </a:r>
            <a:r>
              <a:rPr lang="en-US" sz="2000" dirty="0"/>
              <a:t>Bagging</a:t>
            </a:r>
            <a:r>
              <a:rPr lang="ru-RU" sz="2000" dirty="0"/>
              <a:t> – </a:t>
            </a:r>
            <a:r>
              <a:rPr lang="en-US" sz="2000" dirty="0" err="1"/>
              <a:t>RandomForestRegressor</a:t>
            </a:r>
            <a:endParaRPr lang="ru-RU" sz="2000" dirty="0"/>
          </a:p>
          <a:p>
            <a:pPr marL="285750" indent="-285750">
              <a:buFont typeface="Wingdings" panose="05000000000000000000" pitchFamily="2" charset="2"/>
              <a:buChar char="Ø"/>
            </a:pPr>
            <a:r>
              <a:rPr lang="ru-RU" sz="2000" dirty="0"/>
              <a:t>Ансамбль </a:t>
            </a:r>
            <a:r>
              <a:rPr lang="en-US" sz="2000" dirty="0"/>
              <a:t>Boosting – </a:t>
            </a:r>
            <a:r>
              <a:rPr lang="en-US" sz="2000" dirty="0" err="1"/>
              <a:t>GradientBoostingRegressor</a:t>
            </a:r>
            <a:endParaRPr lang="en-US" sz="2000" dirty="0"/>
          </a:p>
          <a:p>
            <a:pPr marL="285750" indent="-285750">
              <a:buFont typeface="Wingdings" panose="05000000000000000000" pitchFamily="2" charset="2"/>
              <a:buChar char="Ø"/>
            </a:pPr>
            <a:r>
              <a:rPr lang="en-US" sz="2000" dirty="0" smtClean="0"/>
              <a:t>KNN-Regression</a:t>
            </a:r>
            <a:endParaRPr lang="en-US" sz="2000" dirty="0"/>
          </a:p>
        </p:txBody>
      </p:sp>
      <p:sp>
        <p:nvSpPr>
          <p:cNvPr id="6" name="Текст 5">
            <a:extLst>
              <a:ext uri="{FF2B5EF4-FFF2-40B4-BE49-F238E27FC236}">
                <a16:creationId xmlns:a16="http://schemas.microsoft.com/office/drawing/2014/main" xmlns="" id="{76992545-046C-7241-A3FF-215D81AF4AB3}"/>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xmlns="" id="{31A0EB17-0D28-524C-9C34-1970B0BAC8CE}"/>
              </a:ext>
            </a:extLst>
          </p:cNvPr>
          <p:cNvSpPr>
            <a:spLocks noGrp="1"/>
          </p:cNvSpPr>
          <p:nvPr>
            <p:ph type="body" sz="quarter" idx="14"/>
          </p:nvPr>
        </p:nvSpPr>
        <p:spPr/>
        <p:txBody>
          <a:bodyPr/>
          <a:lstStyle/>
          <a:p>
            <a:r>
              <a:rPr lang="en-US" dirty="0"/>
              <a:t>Fond Price Prediction Based on News</a:t>
            </a:r>
            <a:endParaRPr lang="ru-RU" dirty="0"/>
          </a:p>
          <a:p>
            <a:endParaRPr lang="ru-RU" dirty="0"/>
          </a:p>
        </p:txBody>
      </p:sp>
      <p:sp>
        <p:nvSpPr>
          <p:cNvPr id="8" name="Текст 7">
            <a:extLst>
              <a:ext uri="{FF2B5EF4-FFF2-40B4-BE49-F238E27FC236}">
                <a16:creationId xmlns:a16="http://schemas.microsoft.com/office/drawing/2014/main" xmlns="" id="{CD633F9A-0684-3C45-AC7F-6A087C1D8F06}"/>
              </a:ext>
            </a:extLst>
          </p:cNvPr>
          <p:cNvSpPr>
            <a:spLocks noGrp="1"/>
          </p:cNvSpPr>
          <p:nvPr>
            <p:ph type="body" sz="quarter" idx="15"/>
          </p:nvPr>
        </p:nvSpPr>
        <p:spPr/>
        <p:txBody>
          <a:bodyPr/>
          <a:lstStyle/>
          <a:p>
            <a:endParaRPr lang="ru-RU"/>
          </a:p>
        </p:txBody>
      </p:sp>
      <p:pic>
        <p:nvPicPr>
          <p:cNvPr id="10" name="Рисунок 9"/>
          <p:cNvPicPr>
            <a:picLocks noChangeAspect="1"/>
          </p:cNvPicPr>
          <p:nvPr/>
        </p:nvPicPr>
        <p:blipFill>
          <a:blip r:embed="rId2"/>
          <a:stretch>
            <a:fillRect/>
          </a:stretch>
        </p:blipFill>
        <p:spPr>
          <a:xfrm>
            <a:off x="4494213" y="2224815"/>
            <a:ext cx="7369427" cy="2866592"/>
          </a:xfrm>
          <a:prstGeom prst="rect">
            <a:avLst/>
          </a:prstGeom>
        </p:spPr>
      </p:pic>
    </p:spTree>
    <p:extLst>
      <p:ext uri="{BB962C8B-B14F-4D97-AF65-F5344CB8AC3E}">
        <p14:creationId xmlns:p14="http://schemas.microsoft.com/office/powerpoint/2010/main" val="14963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F0FBB06-E150-E043-9C3B-E94A0F5A67CA}"/>
              </a:ext>
            </a:extLst>
          </p:cNvPr>
          <p:cNvSpPr>
            <a:spLocks noGrp="1"/>
          </p:cNvSpPr>
          <p:nvPr>
            <p:ph type="title"/>
          </p:nvPr>
        </p:nvSpPr>
        <p:spPr/>
        <p:txBody>
          <a:bodyPr/>
          <a:lstStyle/>
          <a:p>
            <a:r>
              <a:rPr lang="ru-RU" dirty="0" smtClean="0"/>
              <a:t>Что дальше?</a:t>
            </a:r>
            <a:endParaRPr lang="ru-RU" dirty="0"/>
          </a:p>
        </p:txBody>
      </p:sp>
      <p:sp>
        <p:nvSpPr>
          <p:cNvPr id="3" name="Текст 2">
            <a:extLst>
              <a:ext uri="{FF2B5EF4-FFF2-40B4-BE49-F238E27FC236}">
                <a16:creationId xmlns:a16="http://schemas.microsoft.com/office/drawing/2014/main" xmlns="" id="{2465E442-B2F4-3748-B83F-E8D7BCF1B778}"/>
              </a:ext>
            </a:extLst>
          </p:cNvPr>
          <p:cNvSpPr>
            <a:spLocks noGrp="1"/>
          </p:cNvSpPr>
          <p:nvPr>
            <p:ph type="body" sz="quarter" idx="12"/>
          </p:nvPr>
        </p:nvSpPr>
        <p:spPr>
          <a:xfrm>
            <a:off x="585898" y="2379663"/>
            <a:ext cx="8881375" cy="3910301"/>
          </a:xfrm>
        </p:spPr>
        <p:txBody>
          <a:bodyPr>
            <a:normAutofit/>
          </a:bodyPr>
          <a:lstStyle/>
          <a:p>
            <a:pPr marL="285750" indent="-285750">
              <a:buFont typeface="Wingdings" panose="05000000000000000000" pitchFamily="2" charset="2"/>
              <a:buChar char="Ø"/>
            </a:pPr>
            <a:r>
              <a:rPr lang="ru-RU" sz="2000" dirty="0" smtClean="0"/>
              <a:t>Попробовать другие способы </a:t>
            </a:r>
            <a:r>
              <a:rPr lang="ru-RU" sz="2000" dirty="0" err="1" smtClean="0"/>
              <a:t>семантическиго</a:t>
            </a:r>
            <a:r>
              <a:rPr lang="ru-RU" sz="2000" dirty="0" smtClean="0"/>
              <a:t> анализа (</a:t>
            </a:r>
            <a:r>
              <a:rPr lang="en-US" sz="2000" dirty="0" smtClean="0"/>
              <a:t>BERT, LSRM)</a:t>
            </a:r>
          </a:p>
          <a:p>
            <a:pPr marL="285750" indent="-285750">
              <a:buFont typeface="Wingdings" panose="05000000000000000000" pitchFamily="2" charset="2"/>
              <a:buChar char="Ø"/>
            </a:pPr>
            <a:r>
              <a:rPr lang="ru-RU" sz="2000" dirty="0" smtClean="0"/>
              <a:t>Найти или </a:t>
            </a:r>
            <a:r>
              <a:rPr lang="ru-RU" sz="2000" dirty="0" err="1" smtClean="0"/>
              <a:t>спарсить</a:t>
            </a:r>
            <a:r>
              <a:rPr lang="ru-RU" sz="2000" dirty="0" smtClean="0"/>
              <a:t> более свежие новости</a:t>
            </a:r>
          </a:p>
          <a:p>
            <a:pPr marL="285750" indent="-285750">
              <a:buFont typeface="Wingdings" panose="05000000000000000000" pitchFamily="2" charset="2"/>
              <a:buChar char="Ø"/>
            </a:pPr>
            <a:r>
              <a:rPr lang="ru-RU" sz="2000" dirty="0" smtClean="0"/>
              <a:t>Оптимизировать модели или попробовать другие (</a:t>
            </a:r>
            <a:r>
              <a:rPr lang="ru-RU" sz="2000" dirty="0" err="1" smtClean="0"/>
              <a:t>предобученные</a:t>
            </a:r>
            <a:r>
              <a:rPr lang="ru-RU" sz="2000" dirty="0" smtClean="0"/>
              <a:t>)</a:t>
            </a:r>
            <a:endParaRPr lang="en-US" sz="2000" dirty="0"/>
          </a:p>
        </p:txBody>
      </p:sp>
      <p:sp>
        <p:nvSpPr>
          <p:cNvPr id="6" name="Текст 5">
            <a:extLst>
              <a:ext uri="{FF2B5EF4-FFF2-40B4-BE49-F238E27FC236}">
                <a16:creationId xmlns:a16="http://schemas.microsoft.com/office/drawing/2014/main" xmlns="" id="{76992545-046C-7241-A3FF-215D81AF4AB3}"/>
              </a:ext>
            </a:extLst>
          </p:cNvPr>
          <p:cNvSpPr>
            <a:spLocks noGrp="1"/>
          </p:cNvSpPr>
          <p:nvPr>
            <p:ph type="body" sz="quarter" idx="13"/>
          </p:nvPr>
        </p:nvSpPr>
        <p:spPr/>
        <p:txBody>
          <a:bodyPr/>
          <a:lstStyle/>
          <a:p>
            <a:r>
              <a:rPr lang="en-US" dirty="0"/>
              <a:t>Computational Linguistics</a:t>
            </a:r>
            <a:endParaRPr lang="ru-RU" dirty="0"/>
          </a:p>
          <a:p>
            <a:endParaRPr lang="ru-RU" dirty="0"/>
          </a:p>
        </p:txBody>
      </p:sp>
      <p:sp>
        <p:nvSpPr>
          <p:cNvPr id="7" name="Текст 6">
            <a:extLst>
              <a:ext uri="{FF2B5EF4-FFF2-40B4-BE49-F238E27FC236}">
                <a16:creationId xmlns:a16="http://schemas.microsoft.com/office/drawing/2014/main" xmlns="" id="{31A0EB17-0D28-524C-9C34-1970B0BAC8CE}"/>
              </a:ext>
            </a:extLst>
          </p:cNvPr>
          <p:cNvSpPr>
            <a:spLocks noGrp="1"/>
          </p:cNvSpPr>
          <p:nvPr>
            <p:ph type="body" sz="quarter" idx="14"/>
          </p:nvPr>
        </p:nvSpPr>
        <p:spPr/>
        <p:txBody>
          <a:bodyPr/>
          <a:lstStyle/>
          <a:p>
            <a:endParaRPr lang="ru-RU"/>
          </a:p>
        </p:txBody>
      </p:sp>
      <p:sp>
        <p:nvSpPr>
          <p:cNvPr id="8" name="Текст 7">
            <a:extLst>
              <a:ext uri="{FF2B5EF4-FFF2-40B4-BE49-F238E27FC236}">
                <a16:creationId xmlns:a16="http://schemas.microsoft.com/office/drawing/2014/main" xmlns="" id="{CD633F9A-0684-3C45-AC7F-6A087C1D8F06}"/>
              </a:ext>
            </a:extLst>
          </p:cNvPr>
          <p:cNvSpPr>
            <a:spLocks noGrp="1"/>
          </p:cNvSpPr>
          <p:nvPr>
            <p:ph type="body" sz="quarter" idx="15"/>
          </p:nvPr>
        </p:nvSpPr>
        <p:spPr/>
        <p:txBody>
          <a:bodyPr/>
          <a:lstStyle/>
          <a:p>
            <a:endParaRPr lang="ru-RU"/>
          </a:p>
        </p:txBody>
      </p:sp>
    </p:spTree>
    <p:extLst>
      <p:ext uri="{BB962C8B-B14F-4D97-AF65-F5344CB8AC3E}">
        <p14:creationId xmlns:p14="http://schemas.microsoft.com/office/powerpoint/2010/main" val="321023829"/>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dcmitype/"/>
    <ds:schemaRef ds:uri="e96afe77-3acb-4328-97fc-408e1bde3ecd"/>
    <ds:schemaRef ds:uri="http://schemas.microsoft.com/office/2006/documentManagement/types"/>
    <ds:schemaRef ds:uri="http://schemas.microsoft.com/office/infopath/2007/PartnerControls"/>
    <ds:schemaRef ds:uri="http://purl.org/dc/elements/1.1/"/>
    <ds:schemaRef ds:uri="http://schemas.microsoft.com/office/2006/metadata/properties"/>
    <ds:schemaRef ds:uri="9875bd71-cde8-496c-a136-433f55d5e6d0"/>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411</TotalTime>
  <Words>261</Words>
  <Application>Microsoft Office PowerPoint</Application>
  <PresentationFormat>Широкоэкранный</PresentationFormat>
  <Paragraphs>61</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Calibri</vt:lpstr>
      <vt:lpstr>Courier New</vt:lpstr>
      <vt:lpstr>HSE Sans</vt:lpstr>
      <vt:lpstr>Wingdings</vt:lpstr>
      <vt:lpstr>Office Theme</vt:lpstr>
      <vt:lpstr>Fond Price Prediction Based on News</vt:lpstr>
      <vt:lpstr>Задачи проекта:</vt:lpstr>
      <vt:lpstr>Описание данных</vt:lpstr>
      <vt:lpstr>Презентация PowerPoint</vt:lpstr>
      <vt:lpstr>Корреляция цены закрытия и рейтинга события</vt:lpstr>
      <vt:lpstr>Модели, которые использовались</vt:lpstr>
      <vt:lpstr>Что дальше?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Учетная запись Майкрософт</cp:lastModifiedBy>
  <cp:revision>20</cp:revision>
  <cp:lastPrinted>2021-11-11T13:08:42Z</cp:lastPrinted>
  <dcterms:created xsi:type="dcterms:W3CDTF">2021-11-11T08:52:47Z</dcterms:created>
  <dcterms:modified xsi:type="dcterms:W3CDTF">2023-07-21T20:10:56Z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