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なしのセクション" id="{CF7609A0-507B-4F43-98A4-CBA3842DA138}">
          <p14:sldIdLst>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28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F8C1FD-31CC-4633-8504-BB06CD3205E4}" type="datetimeFigureOut">
              <a:rPr kumimoji="1" lang="ja-JP" altLang="en-US" smtClean="0"/>
              <a:pPr/>
              <a:t>2011/7/1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D9A277-279B-4131-B582-C039006463CD}"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B6F8C1FD-31CC-4633-8504-BB06CD3205E4}" type="datetimeFigureOut">
              <a:rPr kumimoji="1" lang="ja-JP" altLang="en-US" smtClean="0"/>
              <a:pPr/>
              <a:t>2011/7/1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D9A277-279B-4131-B582-C039006463CD}"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6F8C1FD-31CC-4633-8504-BB06CD3205E4}" type="datetimeFigureOut">
              <a:rPr kumimoji="1" lang="ja-JP" altLang="en-US" smtClean="0"/>
              <a:pPr/>
              <a:t>2011/7/1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D9A277-279B-4131-B582-C039006463CD}" type="slidenum">
              <a:rPr kumimoji="1" lang="ja-JP" altLang="en-US" smtClean="0"/>
              <a:pPr/>
              <a:t>‹#›</a:t>
            </a:fld>
            <a:endParaRPr kumimoji="1" lang="ja-JP"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B6F8C1FD-31CC-4633-8504-BB06CD3205E4}" type="datetimeFigureOut">
              <a:rPr kumimoji="1" lang="ja-JP" altLang="en-US" smtClean="0"/>
              <a:pPr/>
              <a:t>2011/7/1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D9A277-279B-4131-B582-C039006463CD}" type="slidenum">
              <a:rPr kumimoji="1" lang="ja-JP" altLang="en-US" smtClean="0"/>
              <a:pPr/>
              <a:t>‹#›</a:t>
            </a:fld>
            <a:endParaRPr kumimoji="1" lang="ja-JP" altLang="en-US"/>
          </a:p>
        </p:txBody>
      </p:sp>
      <p:sp>
        <p:nvSpPr>
          <p:cNvPr id="7" name="Title 6"/>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F8C1FD-31CC-4633-8504-BB06CD3205E4}" type="datetimeFigureOut">
              <a:rPr kumimoji="1" lang="ja-JP" altLang="en-US" smtClean="0"/>
              <a:pPr/>
              <a:t>2011/7/1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D9A277-279B-4131-B582-C039006463CD}"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5" name="Date Placeholder 4"/>
          <p:cNvSpPr>
            <a:spLocks noGrp="1"/>
          </p:cNvSpPr>
          <p:nvPr>
            <p:ph type="dt" sz="half" idx="10"/>
          </p:nvPr>
        </p:nvSpPr>
        <p:spPr/>
        <p:txBody>
          <a:bodyPr/>
          <a:lstStyle/>
          <a:p>
            <a:fld id="{B6F8C1FD-31CC-4633-8504-BB06CD3205E4}" type="datetimeFigureOut">
              <a:rPr kumimoji="1" lang="ja-JP" altLang="en-US" smtClean="0"/>
              <a:pPr/>
              <a:t>2011/7/1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DD9A277-279B-4131-B582-C039006463CD}" type="slidenum">
              <a:rPr kumimoji="1" lang="ja-JP" altLang="en-US" smtClean="0"/>
              <a:pPr/>
              <a:t>‹#›</a:t>
            </a:fld>
            <a:endParaRPr kumimoji="1" lang="ja-JP" altLang="en-US"/>
          </a:p>
        </p:txBody>
      </p:sp>
      <p:sp>
        <p:nvSpPr>
          <p:cNvPr id="9" name="Content Placeholder 8"/>
          <p:cNvSpPr>
            <a:spLocks noGrp="1"/>
          </p:cNvSpPr>
          <p:nvPr>
            <p:ph sz="quarter" idx="13"/>
          </p:nvPr>
        </p:nvSpPr>
        <p:spPr>
          <a:xfrm>
            <a:off x="676655"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F8C1FD-31CC-4633-8504-BB06CD3205E4}" type="datetimeFigureOut">
              <a:rPr kumimoji="1" lang="ja-JP" altLang="en-US" smtClean="0"/>
              <a:pPr/>
              <a:t>2011/7/1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DD9A277-279B-4131-B582-C039006463CD}"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B6F8C1FD-31CC-4633-8504-BB06CD3205E4}" type="datetimeFigureOut">
              <a:rPr kumimoji="1" lang="ja-JP" altLang="en-US" smtClean="0"/>
              <a:pPr/>
              <a:t>2011/7/1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DD9A277-279B-4131-B582-C039006463CD}"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6F8C1FD-31CC-4633-8504-BB06CD3205E4}" type="datetimeFigureOut">
              <a:rPr kumimoji="1" lang="ja-JP" altLang="en-US" smtClean="0"/>
              <a:pPr/>
              <a:t>2011/7/1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DD9A277-279B-4131-B582-C039006463CD}"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6F8C1FD-31CC-4633-8504-BB06CD3205E4}" type="datetimeFigureOut">
              <a:rPr kumimoji="1" lang="ja-JP" altLang="en-US" smtClean="0"/>
              <a:pPr/>
              <a:t>2011/7/1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DD9A277-279B-4131-B582-C039006463CD}" type="slidenum">
              <a:rPr kumimoji="1" lang="ja-JP" altLang="en-US" smtClean="0"/>
              <a:pPr/>
              <a:t>‹#›</a:t>
            </a:fld>
            <a:endParaRPr kumimoji="1" lang="ja-JP"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F8C1FD-31CC-4633-8504-BB06CD3205E4}" type="datetimeFigureOut">
              <a:rPr kumimoji="1" lang="ja-JP" altLang="en-US" smtClean="0"/>
              <a:pPr/>
              <a:t>2011/7/1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DD9A277-279B-4131-B582-C039006463CD}" type="slidenum">
              <a:rPr kumimoji="1" lang="ja-JP" altLang="en-US" smtClean="0"/>
              <a:pPr/>
              <a:t>‹#›</a:t>
            </a:fld>
            <a:endParaRPr kumimoji="1" lang="ja-JP"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6F8C1FD-31CC-4633-8504-BB06CD3205E4}" type="datetimeFigureOut">
              <a:rPr kumimoji="1" lang="ja-JP" altLang="en-US" smtClean="0"/>
              <a:pPr/>
              <a:t>2011/7/1</a:t>
            </a:fld>
            <a:endParaRPr kumimoji="1" lang="ja-JP"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8DD9A277-279B-4131-B582-C039006463CD}" type="slidenum">
              <a:rPr kumimoji="1" lang="ja-JP" altLang="en-US" smtClean="0"/>
              <a:pPr/>
              <a:t>‹#›</a:t>
            </a:fld>
            <a:endParaRPr kumimoji="1" lang="ja-JP"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kumimoji="1" sz="4400" kern="1200">
          <a:solidFill>
            <a:srgbClr val="FFFFFF"/>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01752" y="260648"/>
            <a:ext cx="8686800" cy="1440160"/>
          </a:xfrm>
        </p:spPr>
        <p:txBody>
          <a:bodyPr>
            <a:noAutofit/>
          </a:bodyPr>
          <a:lstStyle/>
          <a:p>
            <a:pPr algn="ctr">
              <a:lnSpc>
                <a:spcPts val="4500"/>
              </a:lnSpc>
            </a:pPr>
            <a:r>
              <a:rPr lang="ja-JP" altLang="en-US" sz="4000" dirty="0" smtClean="0"/>
              <a:t>投稿論文募集</a:t>
            </a:r>
            <a:r>
              <a:rPr lang="en-US" altLang="ja-JP" dirty="0" smtClean="0"/>
              <a:t/>
            </a:r>
            <a:br>
              <a:rPr lang="en-US" altLang="ja-JP" dirty="0" smtClean="0"/>
            </a:br>
            <a:r>
              <a:rPr lang="ja-JP" altLang="en-US" sz="3200" dirty="0" smtClean="0">
                <a:effectLst>
                  <a:outerShdw blurRad="38100" dist="38100" dir="2700000" algn="tl">
                    <a:srgbClr val="000000">
                      <a:alpha val="43137"/>
                    </a:srgbClr>
                  </a:outerShdw>
                </a:effectLst>
              </a:rPr>
              <a:t>第２回全学共通教育国際学生シンポジウム</a:t>
            </a:r>
            <a:endParaRPr kumimoji="1" lang="ja-JP" altLang="en-US" sz="3200" dirty="0"/>
          </a:p>
        </p:txBody>
      </p:sp>
      <p:sp>
        <p:nvSpPr>
          <p:cNvPr id="5" name="コンテンツ プレースホルダー 4"/>
          <p:cNvSpPr>
            <a:spLocks noGrp="1"/>
          </p:cNvSpPr>
          <p:nvPr>
            <p:ph sz="quarter" idx="13"/>
          </p:nvPr>
        </p:nvSpPr>
        <p:spPr>
          <a:xfrm>
            <a:off x="323528" y="3573016"/>
            <a:ext cx="3816424" cy="1800200"/>
          </a:xfrm>
        </p:spPr>
        <p:txBody>
          <a:bodyPr>
            <a:normAutofit fontScale="55000" lnSpcReduction="20000"/>
          </a:bodyPr>
          <a:lstStyle/>
          <a:p>
            <a:pPr marL="0" indent="0">
              <a:buNone/>
            </a:pPr>
            <a:endParaRPr lang="en-US" altLang="ja-JP" sz="2600" dirty="0">
              <a:effectLst>
                <a:outerShdw blurRad="38100" dist="38100" dir="2700000" algn="tl">
                  <a:srgbClr val="000000">
                    <a:alpha val="43137"/>
                  </a:srgbClr>
                </a:outerShdw>
              </a:effectLst>
            </a:endParaRPr>
          </a:p>
          <a:p>
            <a:pPr marL="0" indent="0">
              <a:buNone/>
            </a:pPr>
            <a:r>
              <a:rPr lang="ja-JP" altLang="en-US" sz="2900" b="1" u="sng" dirty="0" smtClean="0">
                <a:latin typeface="+mj-ea"/>
                <a:ea typeface="+mj-ea"/>
              </a:rPr>
              <a:t>＊</a:t>
            </a:r>
            <a:r>
              <a:rPr lang="ja-JP" altLang="ja-JP" sz="2900" b="1" u="sng" dirty="0" smtClean="0">
                <a:latin typeface="+mj-ea"/>
                <a:ea typeface="+mj-ea"/>
              </a:rPr>
              <a:t>関連</a:t>
            </a:r>
            <a:r>
              <a:rPr lang="ja-JP" altLang="ja-JP" sz="2900" b="1" u="sng" dirty="0">
                <a:latin typeface="+mj-ea"/>
                <a:ea typeface="+mj-ea"/>
              </a:rPr>
              <a:t>する重要な日程</a:t>
            </a:r>
            <a:endParaRPr lang="ja-JP" altLang="ja-JP" sz="2900" dirty="0">
              <a:latin typeface="+mj-ea"/>
              <a:ea typeface="+mj-ea"/>
            </a:endParaRPr>
          </a:p>
          <a:p>
            <a:pPr lvl="0"/>
            <a:r>
              <a:rPr lang="ja-JP" altLang="ja-JP" sz="2900" dirty="0">
                <a:latin typeface="+mj-ea"/>
                <a:ea typeface="+mj-ea"/>
              </a:rPr>
              <a:t>参加</a:t>
            </a:r>
            <a:r>
              <a:rPr lang="ja-JP" altLang="ja-JP" sz="2900" dirty="0" smtClean="0">
                <a:latin typeface="+mj-ea"/>
                <a:ea typeface="+mj-ea"/>
              </a:rPr>
              <a:t>申し込み</a:t>
            </a:r>
            <a:r>
              <a:rPr lang="en-US" altLang="ja-JP" sz="2900" dirty="0" smtClean="0">
                <a:latin typeface="+mj-ea"/>
                <a:ea typeface="+mj-ea"/>
              </a:rPr>
              <a:t>	2011</a:t>
            </a:r>
            <a:r>
              <a:rPr lang="ja-JP" altLang="ja-JP" sz="2900" dirty="0" smtClean="0">
                <a:latin typeface="+mj-ea"/>
                <a:ea typeface="+mj-ea"/>
              </a:rPr>
              <a:t>年</a:t>
            </a:r>
            <a:r>
              <a:rPr lang="en-US" altLang="ja-JP" sz="2900" dirty="0">
                <a:latin typeface="+mj-ea"/>
                <a:ea typeface="+mj-ea"/>
              </a:rPr>
              <a:t> </a:t>
            </a:r>
            <a:r>
              <a:rPr lang="en-US" altLang="ja-JP" sz="2900" dirty="0" smtClean="0">
                <a:latin typeface="+mj-ea"/>
                <a:ea typeface="+mj-ea"/>
              </a:rPr>
              <a:t> </a:t>
            </a:r>
            <a:r>
              <a:rPr lang="ja-JP" altLang="en-US" sz="2900" dirty="0" smtClean="0">
                <a:latin typeface="+mj-ea"/>
                <a:ea typeface="+mj-ea"/>
              </a:rPr>
              <a:t>７</a:t>
            </a:r>
            <a:r>
              <a:rPr lang="ja-JP" altLang="ja-JP" sz="2900" dirty="0" smtClean="0">
                <a:latin typeface="+mj-ea"/>
                <a:ea typeface="+mj-ea"/>
              </a:rPr>
              <a:t>月</a:t>
            </a:r>
            <a:r>
              <a:rPr lang="en-US" altLang="ja-JP" sz="2900" dirty="0" smtClean="0">
                <a:latin typeface="+mj-ea"/>
              </a:rPr>
              <a:t>31</a:t>
            </a:r>
            <a:r>
              <a:rPr lang="ja-JP" altLang="ja-JP" sz="2900" dirty="0" smtClean="0">
                <a:latin typeface="+mj-ea"/>
              </a:rPr>
              <a:t>日</a:t>
            </a:r>
            <a:endParaRPr lang="ja-JP" altLang="ja-JP" sz="2900" dirty="0">
              <a:latin typeface="+mj-ea"/>
            </a:endParaRPr>
          </a:p>
          <a:p>
            <a:pPr lvl="0"/>
            <a:r>
              <a:rPr lang="ja-JP" altLang="en-US" sz="2900" dirty="0" smtClean="0">
                <a:latin typeface="+mj-ea"/>
                <a:ea typeface="+mj-ea"/>
              </a:rPr>
              <a:t>講習会</a:t>
            </a:r>
            <a:r>
              <a:rPr lang="ja-JP" altLang="en-US" sz="2900" dirty="0" smtClean="0">
                <a:latin typeface="+mj-ea"/>
                <a:ea typeface="+mj-ea"/>
              </a:rPr>
              <a:t>　　　　　　　</a:t>
            </a:r>
            <a:r>
              <a:rPr lang="en-US" altLang="ja-JP" sz="2900" dirty="0" smtClean="0">
                <a:latin typeface="+mj-ea"/>
              </a:rPr>
              <a:t>2011</a:t>
            </a:r>
            <a:r>
              <a:rPr lang="ja-JP" altLang="ja-JP" sz="2900" dirty="0" smtClean="0">
                <a:latin typeface="+mj-ea"/>
              </a:rPr>
              <a:t>年</a:t>
            </a:r>
            <a:r>
              <a:rPr lang="en-US" altLang="ja-JP" sz="2900" dirty="0" smtClean="0">
                <a:latin typeface="+mj-ea"/>
              </a:rPr>
              <a:t> </a:t>
            </a:r>
            <a:r>
              <a:rPr lang="ja-JP" altLang="en-US" sz="2900" dirty="0" smtClean="0">
                <a:latin typeface="+mj-ea"/>
              </a:rPr>
              <a:t>夏季期間</a:t>
            </a:r>
            <a:endParaRPr lang="ja-JP" altLang="ja-JP" sz="2900" dirty="0">
              <a:latin typeface="+mj-ea"/>
              <a:ea typeface="+mj-ea"/>
            </a:endParaRPr>
          </a:p>
          <a:p>
            <a:pPr lvl="0"/>
            <a:r>
              <a:rPr lang="ja-JP" altLang="ja-JP" sz="2900" dirty="0">
                <a:latin typeface="+mj-ea"/>
                <a:ea typeface="+mj-ea"/>
              </a:rPr>
              <a:t>投稿</a:t>
            </a:r>
            <a:r>
              <a:rPr lang="ja-JP" altLang="ja-JP" sz="2900" dirty="0" smtClean="0">
                <a:latin typeface="+mj-ea"/>
                <a:ea typeface="+mj-ea"/>
              </a:rPr>
              <a:t>締め切り</a:t>
            </a:r>
            <a:r>
              <a:rPr lang="en-US" altLang="ja-JP" sz="2900" dirty="0" smtClean="0">
                <a:latin typeface="+mj-ea"/>
                <a:ea typeface="+mj-ea"/>
              </a:rPr>
              <a:t>	2011</a:t>
            </a:r>
            <a:r>
              <a:rPr lang="ja-JP" altLang="ja-JP" sz="2900" dirty="0" smtClean="0">
                <a:latin typeface="+mj-ea"/>
                <a:ea typeface="+mj-ea"/>
              </a:rPr>
              <a:t>年</a:t>
            </a:r>
            <a:r>
              <a:rPr lang="ja-JP" altLang="en-US" sz="2900" dirty="0" smtClean="0">
                <a:latin typeface="+mj-ea"/>
                <a:ea typeface="+mj-ea"/>
              </a:rPr>
              <a:t>１０</a:t>
            </a:r>
            <a:r>
              <a:rPr lang="ja-JP" altLang="ja-JP" sz="2900" dirty="0" smtClean="0">
                <a:latin typeface="+mj-ea"/>
                <a:ea typeface="+mj-ea"/>
              </a:rPr>
              <a:t>月</a:t>
            </a:r>
            <a:r>
              <a:rPr lang="ja-JP" altLang="ja-JP" sz="2900" dirty="0">
                <a:latin typeface="+mj-ea"/>
                <a:ea typeface="+mj-ea"/>
              </a:rPr>
              <a:t>上旬</a:t>
            </a:r>
          </a:p>
          <a:p>
            <a:pPr lvl="0"/>
            <a:r>
              <a:rPr lang="ja-JP" altLang="ja-JP" sz="2900" dirty="0">
                <a:latin typeface="+mj-ea"/>
                <a:ea typeface="+mj-ea"/>
              </a:rPr>
              <a:t>査読結果</a:t>
            </a:r>
            <a:r>
              <a:rPr lang="ja-JP" altLang="ja-JP" sz="2900" dirty="0" smtClean="0">
                <a:latin typeface="+mj-ea"/>
                <a:ea typeface="+mj-ea"/>
              </a:rPr>
              <a:t>通知</a:t>
            </a:r>
            <a:r>
              <a:rPr lang="en-US" altLang="ja-JP" sz="2900" dirty="0" smtClean="0">
                <a:latin typeface="+mj-ea"/>
                <a:ea typeface="+mj-ea"/>
              </a:rPr>
              <a:t>	2011</a:t>
            </a:r>
            <a:r>
              <a:rPr lang="ja-JP" altLang="ja-JP" sz="2900" dirty="0" smtClean="0">
                <a:latin typeface="+mj-ea"/>
                <a:ea typeface="+mj-ea"/>
              </a:rPr>
              <a:t>年</a:t>
            </a:r>
            <a:r>
              <a:rPr lang="ja-JP" altLang="en-US" sz="2900" dirty="0">
                <a:latin typeface="+mj-ea"/>
                <a:ea typeface="+mj-ea"/>
              </a:rPr>
              <a:t>１０</a:t>
            </a:r>
            <a:r>
              <a:rPr lang="ja-JP" altLang="ja-JP" sz="2900" dirty="0" smtClean="0">
                <a:latin typeface="+mj-ea"/>
                <a:ea typeface="+mj-ea"/>
              </a:rPr>
              <a:t>月</a:t>
            </a:r>
            <a:r>
              <a:rPr lang="ja-JP" altLang="ja-JP" sz="2900" dirty="0">
                <a:latin typeface="+mj-ea"/>
                <a:ea typeface="+mj-ea"/>
              </a:rPr>
              <a:t>下旬</a:t>
            </a:r>
          </a:p>
          <a:p>
            <a:pPr lvl="0"/>
            <a:r>
              <a:rPr lang="ja-JP" altLang="ja-JP" sz="2900" dirty="0" smtClean="0">
                <a:latin typeface="+mj-ea"/>
                <a:ea typeface="+mj-ea"/>
              </a:rPr>
              <a:t>発表会</a:t>
            </a:r>
            <a:r>
              <a:rPr lang="en-US" altLang="ja-JP" sz="2900" dirty="0" smtClean="0">
                <a:latin typeface="+mj-ea"/>
                <a:ea typeface="+mj-ea"/>
              </a:rPr>
              <a:t>		2011</a:t>
            </a:r>
            <a:r>
              <a:rPr lang="ja-JP" altLang="ja-JP" sz="2900" dirty="0" smtClean="0">
                <a:latin typeface="+mj-ea"/>
                <a:ea typeface="+mj-ea"/>
              </a:rPr>
              <a:t>年</a:t>
            </a:r>
            <a:r>
              <a:rPr lang="ja-JP" altLang="en-US" sz="2900" dirty="0" smtClean="0">
                <a:latin typeface="+mj-ea"/>
                <a:ea typeface="+mj-ea"/>
              </a:rPr>
              <a:t>１１</a:t>
            </a:r>
            <a:r>
              <a:rPr lang="ja-JP" altLang="ja-JP" sz="2900" dirty="0" smtClean="0">
                <a:latin typeface="+mj-ea"/>
                <a:ea typeface="+mj-ea"/>
              </a:rPr>
              <a:t>月</a:t>
            </a:r>
            <a:r>
              <a:rPr lang="ja-JP" altLang="en-US" sz="2900" dirty="0" smtClean="0">
                <a:latin typeface="+mj-ea"/>
                <a:ea typeface="+mj-ea"/>
              </a:rPr>
              <a:t>２３</a:t>
            </a:r>
            <a:r>
              <a:rPr lang="ja-JP" altLang="ja-JP" sz="2900" dirty="0" smtClean="0">
                <a:latin typeface="+mj-ea"/>
                <a:ea typeface="+mj-ea"/>
              </a:rPr>
              <a:t>日</a:t>
            </a:r>
            <a:endParaRPr lang="ja-JP" altLang="ja-JP" sz="2900" dirty="0">
              <a:latin typeface="+mj-ea"/>
              <a:ea typeface="+mj-ea"/>
            </a:endParaRPr>
          </a:p>
          <a:p>
            <a:pPr marL="0" indent="0">
              <a:buNone/>
            </a:pPr>
            <a:endParaRPr lang="en-US" altLang="ja-JP" sz="2600" dirty="0">
              <a:effectLst>
                <a:outerShdw blurRad="38100" dist="38100" dir="2700000" algn="tl">
                  <a:srgbClr val="000000">
                    <a:alpha val="43137"/>
                  </a:srgbClr>
                </a:outerShdw>
              </a:effectLst>
            </a:endParaRPr>
          </a:p>
          <a:p>
            <a:pPr marL="0" indent="0">
              <a:buNone/>
            </a:pPr>
            <a:endParaRPr lang="en-US" altLang="ja-JP" sz="2600" dirty="0">
              <a:effectLst>
                <a:outerShdw blurRad="38100" dist="38100" dir="2700000" algn="tl">
                  <a:srgbClr val="000000">
                    <a:alpha val="43137"/>
                  </a:srgbClr>
                </a:outerShdw>
              </a:effectLst>
            </a:endParaRPr>
          </a:p>
          <a:p>
            <a:endParaRPr kumimoji="1" lang="ja-JP" altLang="en-US" dirty="0"/>
          </a:p>
        </p:txBody>
      </p:sp>
      <p:sp>
        <p:nvSpPr>
          <p:cNvPr id="7" name="コンテンツ プレースホルダー 4"/>
          <p:cNvSpPr txBox="1">
            <a:spLocks/>
          </p:cNvSpPr>
          <p:nvPr/>
        </p:nvSpPr>
        <p:spPr>
          <a:xfrm>
            <a:off x="316260" y="5589240"/>
            <a:ext cx="8288188" cy="1152128"/>
          </a:xfrm>
          <a:prstGeom prst="rect">
            <a:avLst/>
          </a:prstGeom>
        </p:spPr>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1" sz="28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1" sz="24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1" sz="20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1" sz="18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1"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1"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1"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1"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1" sz="1400" kern="1200" baseline="0">
                <a:solidFill>
                  <a:schemeClr val="tx2"/>
                </a:solidFill>
                <a:latin typeface="+mn-lt"/>
                <a:ea typeface="+mn-ea"/>
                <a:cs typeface="+mn-cs"/>
              </a:defRPr>
            </a:lvl9pPr>
          </a:lstStyle>
          <a:p>
            <a:pPr marL="0" indent="0">
              <a:buNone/>
            </a:pPr>
            <a:r>
              <a:rPr lang="ja-JP" altLang="en-US" sz="1400" b="1" dirty="0" smtClean="0">
                <a:effectLst>
                  <a:outerShdw blurRad="38100" dist="38100" dir="2700000" algn="tl">
                    <a:srgbClr val="000000">
                      <a:alpha val="43137"/>
                    </a:srgbClr>
                  </a:outerShdw>
                </a:effectLst>
                <a:latin typeface="+mj-ea"/>
              </a:rPr>
              <a:t>主催　</a:t>
            </a:r>
            <a:r>
              <a:rPr lang="en-US" altLang="ja-JP" sz="1400" b="1" dirty="0" smtClean="0">
                <a:effectLst>
                  <a:outerShdw blurRad="38100" dist="38100" dir="2700000" algn="tl">
                    <a:srgbClr val="000000">
                      <a:alpha val="43137"/>
                    </a:srgbClr>
                  </a:outerShdw>
                </a:effectLst>
                <a:latin typeface="+mj-ea"/>
              </a:rPr>
              <a:t>&amp;</a:t>
            </a:r>
            <a:r>
              <a:rPr lang="ja-JP" altLang="en-US" sz="1400" b="1" dirty="0" smtClean="0">
                <a:effectLst>
                  <a:outerShdw blurRad="38100" dist="38100" dir="2700000" algn="tl">
                    <a:srgbClr val="000000">
                      <a:alpha val="43137"/>
                    </a:srgbClr>
                  </a:outerShdw>
                </a:effectLst>
                <a:latin typeface="+mj-ea"/>
              </a:rPr>
              <a:t>　連絡先：全学共通国際学生シンポジウム実行委員会　　</a:t>
            </a:r>
            <a:r>
              <a:rPr lang="en-US" altLang="ja-JP" sz="1400" b="1" dirty="0">
                <a:effectLst>
                  <a:outerShdw blurRad="38100" dist="38100" dir="2700000" algn="tl">
                    <a:srgbClr val="000000">
                      <a:alpha val="43137"/>
                    </a:srgbClr>
                  </a:outerShdw>
                </a:effectLst>
                <a:latin typeface="+mj-ea"/>
              </a:rPr>
              <a:t>(</a:t>
            </a:r>
            <a:r>
              <a:rPr lang="ja-JP" altLang="en-US" sz="1400" b="1" dirty="0">
                <a:effectLst>
                  <a:outerShdw blurRad="38100" dist="38100" dir="2700000" algn="tl">
                    <a:srgbClr val="000000">
                      <a:alpha val="43137"/>
                    </a:srgbClr>
                  </a:outerShdw>
                </a:effectLst>
                <a:latin typeface="+mj-ea"/>
              </a:rPr>
              <a:t>高等教育研究開発推進機構</a:t>
            </a:r>
            <a:r>
              <a:rPr lang="en-US" altLang="ja-JP" sz="1400" b="1" dirty="0">
                <a:effectLst>
                  <a:outerShdw blurRad="38100" dist="38100" dir="2700000" algn="tl">
                    <a:srgbClr val="000000">
                      <a:alpha val="43137"/>
                    </a:srgbClr>
                  </a:outerShdw>
                </a:effectLst>
                <a:latin typeface="+mj-ea"/>
              </a:rPr>
              <a:t>)</a:t>
            </a:r>
          </a:p>
          <a:p>
            <a:pPr marL="0" indent="0">
              <a:buFont typeface="Wingdings 2"/>
              <a:buNone/>
            </a:pPr>
            <a:r>
              <a:rPr lang="ja-JP" altLang="en-US" sz="1400" b="1" dirty="0" smtClean="0">
                <a:effectLst>
                  <a:outerShdw blurRad="38100" dist="38100" dir="2700000" algn="tl">
                    <a:srgbClr val="000000">
                      <a:alpha val="43137"/>
                    </a:srgbClr>
                  </a:outerShdw>
                </a:effectLst>
                <a:latin typeface="+mj-ea"/>
              </a:rPr>
              <a:t>後援：京都大学</a:t>
            </a:r>
            <a:endParaRPr lang="en-US" altLang="ja-JP" sz="1400" b="1" dirty="0" smtClean="0">
              <a:effectLst>
                <a:outerShdw blurRad="38100" dist="38100" dir="2700000" algn="tl">
                  <a:srgbClr val="000000">
                    <a:alpha val="43137"/>
                  </a:srgbClr>
                </a:outerShdw>
              </a:effectLst>
              <a:latin typeface="+mj-ea"/>
            </a:endParaRPr>
          </a:p>
          <a:p>
            <a:pPr marL="0" indent="0">
              <a:buNone/>
            </a:pPr>
            <a:r>
              <a:rPr lang="ja-JP" altLang="en-US" sz="1400" b="1" dirty="0" smtClean="0">
                <a:effectLst>
                  <a:outerShdw blurRad="38100" dist="38100" dir="2700000" algn="tl">
                    <a:srgbClr val="000000">
                      <a:alpha val="43137"/>
                    </a:srgbClr>
                  </a:outerShdw>
                </a:effectLst>
                <a:latin typeface="+mj-ea"/>
              </a:rPr>
              <a:t>シンポジウムホームページ　：</a:t>
            </a:r>
            <a:r>
              <a:rPr lang="en-US" altLang="ja-JP" sz="1400" b="1" dirty="0">
                <a:effectLst>
                  <a:outerShdw blurRad="38100" dist="38100" dir="2700000" algn="tl">
                    <a:srgbClr val="000000">
                      <a:alpha val="43137"/>
                    </a:srgbClr>
                  </a:outerShdw>
                </a:effectLst>
                <a:latin typeface="+mj-ea"/>
              </a:rPr>
              <a:t>http://</a:t>
            </a:r>
            <a:r>
              <a:rPr lang="en-US" altLang="ja-JP" sz="1400" b="1" dirty="0" smtClean="0">
                <a:effectLst>
                  <a:outerShdw blurRad="38100" dist="38100" dir="2700000" algn="tl">
                    <a:srgbClr val="000000">
                      <a:alpha val="43137"/>
                    </a:srgbClr>
                  </a:outerShdw>
                </a:effectLst>
                <a:latin typeface="+mj-ea"/>
              </a:rPr>
              <a:t>www.viz.media.kyoto-u.ac.jp/sympo2011/</a:t>
            </a:r>
          </a:p>
          <a:p>
            <a:pPr marL="0" indent="0">
              <a:buNone/>
            </a:pPr>
            <a:r>
              <a:rPr lang="en-US" altLang="ja-JP" sz="1400" b="1" dirty="0" smtClean="0">
                <a:effectLst>
                  <a:outerShdw blurRad="38100" dist="38100" dir="2700000" algn="tl">
                    <a:srgbClr val="000000">
                      <a:alpha val="43137"/>
                    </a:srgbClr>
                  </a:outerShdw>
                </a:effectLst>
                <a:latin typeface="+mj-ea"/>
              </a:rPr>
              <a:t>E-mail</a:t>
            </a:r>
            <a:r>
              <a:rPr lang="ja-JP" altLang="en-US" sz="1400" b="1" dirty="0" smtClean="0">
                <a:effectLst>
                  <a:outerShdw blurRad="38100" dist="38100" dir="2700000" algn="tl">
                    <a:srgbClr val="000000">
                      <a:alpha val="43137"/>
                    </a:srgbClr>
                  </a:outerShdw>
                </a:effectLst>
                <a:latin typeface="+mj-ea"/>
              </a:rPr>
              <a:t>：　</a:t>
            </a:r>
            <a:r>
              <a:rPr lang="en-US" altLang="ja-JP" sz="1400" b="1" dirty="0" smtClean="0">
                <a:effectLst>
                  <a:outerShdw blurRad="38100" dist="38100" dir="2700000" algn="tl">
                    <a:srgbClr val="000000">
                      <a:alpha val="43137"/>
                    </a:srgbClr>
                  </a:outerShdw>
                </a:effectLst>
                <a:latin typeface="+mj-ea"/>
              </a:rPr>
              <a:t>sympo2011@viz.media.kyoto-u.ac.jp</a:t>
            </a:r>
          </a:p>
          <a:p>
            <a:pPr marL="0" indent="0">
              <a:buFont typeface="Wingdings 2"/>
              <a:buNone/>
            </a:pPr>
            <a:endParaRPr lang="en-US" altLang="ja-JP" sz="2600" dirty="0" smtClean="0">
              <a:effectLst>
                <a:outerShdw blurRad="38100" dist="38100" dir="2700000" algn="tl">
                  <a:srgbClr val="000000">
                    <a:alpha val="43137"/>
                  </a:srgbClr>
                </a:outerShdw>
              </a:effectLst>
            </a:endParaRPr>
          </a:p>
          <a:p>
            <a:endParaRPr lang="ja-JP" altLang="en-US" dirty="0"/>
          </a:p>
        </p:txBody>
      </p:sp>
      <p:sp>
        <p:nvSpPr>
          <p:cNvPr id="8" name="コンテンツ プレースホルダー 4"/>
          <p:cNvSpPr txBox="1">
            <a:spLocks/>
          </p:cNvSpPr>
          <p:nvPr/>
        </p:nvSpPr>
        <p:spPr>
          <a:xfrm>
            <a:off x="467544" y="1628800"/>
            <a:ext cx="8288188" cy="612068"/>
          </a:xfrm>
          <a:prstGeom prst="rect">
            <a:avLst/>
          </a:prstGeom>
        </p:spPr>
        <p:txBody>
          <a:bodyPr vert="horz">
            <a:normAutofit fontScale="55000" lnSpcReduction="20000"/>
          </a:bodyPr>
          <a:lstStyle>
            <a:lvl1pPr marL="342900" indent="-342900" algn="l" rtl="0" eaLnBrk="1" latinLnBrk="0" hangingPunct="1">
              <a:spcBef>
                <a:spcPct val="20000"/>
              </a:spcBef>
              <a:buClr>
                <a:schemeClr val="accent1"/>
              </a:buClr>
              <a:buSzPct val="70000"/>
              <a:buFont typeface="Wingdings 2"/>
              <a:buChar char=""/>
              <a:defRPr kumimoji="1" sz="28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1" sz="24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1" sz="20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1" sz="18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1"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1"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1"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1"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1" sz="1400" kern="1200" baseline="0">
                <a:solidFill>
                  <a:schemeClr val="tx2"/>
                </a:solidFill>
                <a:latin typeface="+mn-lt"/>
                <a:ea typeface="+mn-ea"/>
                <a:cs typeface="+mn-cs"/>
              </a:defRPr>
            </a:lvl9pPr>
          </a:lstStyle>
          <a:p>
            <a:pPr marL="0" indent="0">
              <a:lnSpc>
                <a:spcPct val="120000"/>
              </a:lnSpc>
              <a:buNone/>
            </a:pPr>
            <a:r>
              <a:rPr lang="ja-JP" altLang="en-US" dirty="0"/>
              <a:t>　</a:t>
            </a:r>
            <a:r>
              <a:rPr lang="ja-JP" altLang="en-US" dirty="0" smtClean="0"/>
              <a:t>京都大学における初年次教育の取り組みの一環として学術研究に必須の科学的思考の習得と国際的な場で活躍する人材の育成を目指したシンポジウムを本年度も開催します。</a:t>
            </a:r>
            <a:endParaRPr lang="ja-JP" altLang="en-US" dirty="0"/>
          </a:p>
        </p:txBody>
      </p:sp>
      <p:grpSp>
        <p:nvGrpSpPr>
          <p:cNvPr id="13" name="グループ化 12"/>
          <p:cNvGrpSpPr/>
          <p:nvPr/>
        </p:nvGrpSpPr>
        <p:grpSpPr>
          <a:xfrm>
            <a:off x="4139952" y="3789039"/>
            <a:ext cx="4752528" cy="1656185"/>
            <a:chOff x="4355976" y="3140968"/>
            <a:chExt cx="4645024" cy="1760196"/>
          </a:xfrm>
        </p:grpSpPr>
        <p:sp>
          <p:nvSpPr>
            <p:cNvPr id="12" name="角丸四角形吹き出し 11"/>
            <p:cNvSpPr/>
            <p:nvPr/>
          </p:nvSpPr>
          <p:spPr>
            <a:xfrm>
              <a:off x="4355976" y="3140968"/>
              <a:ext cx="4645024" cy="1760196"/>
            </a:xfrm>
            <a:prstGeom prst="wedgeRoundRectCallout">
              <a:avLst>
                <a:gd name="adj1" fmla="val 24905"/>
                <a:gd name="adj2" fmla="val -110952"/>
                <a:gd name="adj3" fmla="val 16667"/>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dirty="0" smtClean="0">
                <a:effectLst>
                  <a:outerShdw blurRad="38100" dist="38100" dir="2700000" algn="tl">
                    <a:srgbClr val="000000">
                      <a:alpha val="43137"/>
                    </a:srgbClr>
                  </a:outerShdw>
                </a:effectLst>
              </a:endParaRPr>
            </a:p>
            <a:p>
              <a:pPr>
                <a:lnSpc>
                  <a:spcPct val="120000"/>
                </a:lnSpc>
                <a:spcBef>
                  <a:spcPts val="500"/>
                </a:spcBef>
              </a:pPr>
              <a:r>
                <a:rPr lang="ja-JP" altLang="en-US" dirty="0" smtClean="0">
                  <a:effectLst>
                    <a:outerShdw blurRad="38100" dist="38100" dir="2700000" algn="tl">
                      <a:srgbClr val="000000">
                        <a:alpha val="43137"/>
                      </a:srgbClr>
                    </a:outerShdw>
                  </a:effectLst>
                </a:rPr>
                <a:t>　</a:t>
              </a:r>
              <a:endParaRPr lang="ja-JP" altLang="en-US" dirty="0" smtClean="0"/>
            </a:p>
            <a:p>
              <a:pPr algn="ctr"/>
              <a:endParaRPr kumimoji="1" lang="ja-JP" altLang="en-US" dirty="0"/>
            </a:p>
          </p:txBody>
        </p:sp>
        <p:sp>
          <p:nvSpPr>
            <p:cNvPr id="10" name="コンテンツ プレースホルダー 5"/>
            <p:cNvSpPr txBox="1">
              <a:spLocks/>
            </p:cNvSpPr>
            <p:nvPr/>
          </p:nvSpPr>
          <p:spPr>
            <a:xfrm>
              <a:off x="4427984" y="3212976"/>
              <a:ext cx="4559424" cy="1587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a:lstStyle>
            <a:p>
              <a:pPr marL="0" indent="0">
                <a:buFont typeface="Symbol" pitchFamily="18" charset="2"/>
                <a:buNone/>
              </a:pPr>
              <a:r>
                <a:rPr lang="ja-JP" altLang="en-US" sz="1400" dirty="0" smtClean="0">
                  <a:effectLst>
                    <a:outerShdw blurRad="38100" dist="38100" dir="2700000" algn="tl">
                      <a:srgbClr val="000000">
                        <a:alpha val="43137"/>
                      </a:srgbClr>
                    </a:outerShdw>
                  </a:effectLst>
                </a:rPr>
                <a:t>★　</a:t>
              </a:r>
              <a:r>
                <a:rPr lang="ja-JP" altLang="en-US" sz="1800" dirty="0" smtClean="0">
                  <a:effectLst>
                    <a:outerShdw blurRad="38100" dist="38100" dir="2700000" algn="tl">
                      <a:srgbClr val="000000">
                        <a:alpha val="43137"/>
                      </a:srgbClr>
                    </a:outerShdw>
                  </a:effectLst>
                </a:rPr>
                <a:t>講習会</a:t>
              </a:r>
              <a:r>
                <a:rPr lang="ja-JP" altLang="en-US" sz="1400" dirty="0" smtClean="0">
                  <a:effectLst>
                    <a:outerShdw blurRad="38100" dist="38100" dir="2700000" algn="tl">
                      <a:srgbClr val="000000">
                        <a:alpha val="43137"/>
                      </a:srgbClr>
                    </a:outerShdw>
                  </a:effectLst>
                </a:rPr>
                <a:t>　★</a:t>
              </a:r>
              <a:endParaRPr lang="en-US" altLang="ja-JP" sz="1400" dirty="0" smtClean="0">
                <a:effectLst>
                  <a:outerShdw blurRad="38100" dist="38100" dir="2700000" algn="tl">
                    <a:srgbClr val="000000">
                      <a:alpha val="43137"/>
                    </a:srgbClr>
                  </a:outerShdw>
                </a:effectLst>
              </a:endParaRPr>
            </a:p>
            <a:p>
              <a:pPr marL="0" indent="0">
                <a:lnSpc>
                  <a:spcPts val="2200"/>
                </a:lnSpc>
                <a:buFont typeface="Symbol" pitchFamily="18" charset="2"/>
                <a:buNone/>
              </a:pPr>
              <a:r>
                <a:rPr lang="ja-JP" altLang="en-US" sz="1400" dirty="0" smtClean="0">
                  <a:effectLst>
                    <a:outerShdw blurRad="38100" dist="38100" dir="2700000" algn="tl">
                      <a:srgbClr val="000000">
                        <a:alpha val="43137"/>
                      </a:srgbClr>
                    </a:outerShdw>
                  </a:effectLst>
                </a:rPr>
                <a:t>　希望者を対象に、大学院生による講習会を実施します。研究や論文の執筆、発表の方法をレクチャーします。自学自習し論文を作成することを通して京都大学の掲げる初年次教育の一翼を体験、実践することを目標とします</a:t>
              </a:r>
              <a:r>
                <a:rPr lang="ja-JP" altLang="en-US" sz="1400" dirty="0" smtClean="0">
                  <a:effectLst>
                    <a:outerShdw blurRad="38100" dist="38100" dir="2700000" algn="tl">
                      <a:srgbClr val="000000">
                        <a:alpha val="43137"/>
                      </a:srgbClr>
                    </a:outerShdw>
                  </a:effectLst>
                </a:rPr>
                <a:t>。</a:t>
              </a:r>
              <a:endParaRPr lang="en-US" altLang="ja-JP" sz="1400" dirty="0" smtClean="0">
                <a:effectLst>
                  <a:outerShdw blurRad="38100" dist="38100" dir="2700000" algn="tl">
                    <a:srgbClr val="000000">
                      <a:alpha val="43137"/>
                    </a:srgbClr>
                  </a:outerShdw>
                </a:effectLst>
              </a:endParaRPr>
            </a:p>
          </p:txBody>
        </p:sp>
      </p:grpSp>
      <p:pic>
        <p:nvPicPr>
          <p:cNvPr id="11" name="図 10" descr="mark0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2280" y="5698579"/>
            <a:ext cx="1866900" cy="933450"/>
          </a:xfrm>
          <a:prstGeom prst="rect">
            <a:avLst/>
          </a:prstGeom>
          <a:noFill/>
          <a:ln>
            <a:noFill/>
          </a:ln>
        </p:spPr>
      </p:pic>
      <p:sp>
        <p:nvSpPr>
          <p:cNvPr id="9" name="正方形/長方形 8"/>
          <p:cNvSpPr/>
          <p:nvPr/>
        </p:nvSpPr>
        <p:spPr>
          <a:xfrm>
            <a:off x="467544" y="2132856"/>
            <a:ext cx="8280920"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solidFill>
                  <a:schemeClr val="tx2"/>
                </a:solidFill>
              </a:rPr>
              <a:t>内容：</a:t>
            </a:r>
            <a:r>
              <a:rPr kumimoji="1" lang="ja-JP" altLang="en-US" sz="1600" dirty="0" smtClean="0">
                <a:solidFill>
                  <a:schemeClr val="tx2"/>
                </a:solidFill>
              </a:rPr>
              <a:t>自分の好きなテーマで研究をし、英語論文を執筆します。未経験の方は</a:t>
            </a:r>
            <a:r>
              <a:rPr kumimoji="1" lang="ja-JP" altLang="en-US" sz="1600" u="sng" dirty="0" smtClean="0">
                <a:solidFill>
                  <a:schemeClr val="tx2"/>
                </a:solidFill>
              </a:rPr>
              <a:t>講習会</a:t>
            </a:r>
            <a:r>
              <a:rPr kumimoji="1" lang="ja-JP" altLang="en-US" sz="1600" dirty="0" smtClean="0">
                <a:solidFill>
                  <a:schemeClr val="tx2"/>
                </a:solidFill>
              </a:rPr>
              <a:t>を通じてサポートが受けられます。優秀な論文には、</a:t>
            </a:r>
            <a:r>
              <a:rPr kumimoji="1" lang="ja-JP" altLang="en-US" sz="1600" u="sng" dirty="0" smtClean="0">
                <a:solidFill>
                  <a:schemeClr val="tx2"/>
                </a:solidFill>
              </a:rPr>
              <a:t>プレゼンテーション</a:t>
            </a:r>
            <a:r>
              <a:rPr kumimoji="1" lang="ja-JP" altLang="en-US" sz="1600" dirty="0" smtClean="0">
                <a:solidFill>
                  <a:schemeClr val="tx2"/>
                </a:solidFill>
              </a:rPr>
              <a:t>の機会が与えられます。</a:t>
            </a:r>
            <a:endParaRPr kumimoji="1" lang="ja-JP" altLang="en-US" sz="1600" dirty="0">
              <a:solidFill>
                <a:schemeClr val="tx2"/>
              </a:solidFill>
            </a:endParaRPr>
          </a:p>
        </p:txBody>
      </p:sp>
      <p:sp>
        <p:nvSpPr>
          <p:cNvPr id="14" name="テキスト ボックス 13"/>
          <p:cNvSpPr txBox="1"/>
          <p:nvPr/>
        </p:nvSpPr>
        <p:spPr>
          <a:xfrm>
            <a:off x="1835696" y="2804155"/>
            <a:ext cx="5256584" cy="984885"/>
          </a:xfrm>
          <a:prstGeom prst="rect">
            <a:avLst/>
          </a:prstGeom>
          <a:noFill/>
        </p:spPr>
        <p:txBody>
          <a:bodyPr wrap="square" rtlCol="0">
            <a:spAutoFit/>
          </a:bodyPr>
          <a:lstStyle/>
          <a:p>
            <a:r>
              <a:rPr lang="ja-JP" altLang="en-US" sz="2000" b="1" dirty="0" smtClean="0">
                <a:solidFill>
                  <a:schemeClr val="tx2"/>
                </a:solidFill>
                <a:effectLst>
                  <a:outerShdw blurRad="38100" dist="38100" dir="2700000" algn="tl">
                    <a:srgbClr val="000000">
                      <a:alpha val="43137"/>
                    </a:srgbClr>
                  </a:outerShdw>
                </a:effectLst>
                <a:latin typeface="+mj-ea"/>
              </a:rPr>
              <a:t>日時：２０１１年１１月２３日</a:t>
            </a:r>
            <a:r>
              <a:rPr lang="en-US" altLang="ja-JP" sz="2000" b="1" dirty="0" smtClean="0">
                <a:solidFill>
                  <a:schemeClr val="tx2"/>
                </a:solidFill>
                <a:effectLst>
                  <a:outerShdw blurRad="38100" dist="38100" dir="2700000" algn="tl">
                    <a:srgbClr val="000000">
                      <a:alpha val="43137"/>
                    </a:srgbClr>
                  </a:outerShdw>
                </a:effectLst>
                <a:latin typeface="+mj-ea"/>
              </a:rPr>
              <a:t>(</a:t>
            </a:r>
            <a:r>
              <a:rPr lang="ja-JP" altLang="en-US" sz="2000" b="1" dirty="0" smtClean="0">
                <a:solidFill>
                  <a:schemeClr val="tx2"/>
                </a:solidFill>
                <a:effectLst>
                  <a:outerShdw blurRad="38100" dist="38100" dir="2700000" algn="tl">
                    <a:srgbClr val="000000">
                      <a:alpha val="43137"/>
                    </a:srgbClr>
                  </a:outerShdw>
                </a:effectLst>
                <a:latin typeface="+mj-ea"/>
              </a:rPr>
              <a:t>水</a:t>
            </a:r>
            <a:r>
              <a:rPr lang="en-US" altLang="ja-JP" sz="2000" b="1" dirty="0" smtClean="0">
                <a:solidFill>
                  <a:schemeClr val="tx2"/>
                </a:solidFill>
                <a:effectLst>
                  <a:outerShdw blurRad="38100" dist="38100" dir="2700000" algn="tl">
                    <a:srgbClr val="000000">
                      <a:alpha val="43137"/>
                    </a:srgbClr>
                  </a:outerShdw>
                </a:effectLst>
                <a:latin typeface="+mj-ea"/>
              </a:rPr>
              <a:t>)</a:t>
            </a:r>
            <a:r>
              <a:rPr lang="ja-JP" altLang="en-US" sz="2000" b="1" dirty="0" smtClean="0">
                <a:solidFill>
                  <a:schemeClr val="tx2"/>
                </a:solidFill>
                <a:effectLst>
                  <a:outerShdw blurRad="38100" dist="38100" dir="2700000" algn="tl">
                    <a:srgbClr val="000000">
                      <a:alpha val="43137"/>
                    </a:srgbClr>
                  </a:outerShdw>
                </a:effectLst>
                <a:latin typeface="+mj-ea"/>
              </a:rPr>
              <a:t>　　</a:t>
            </a:r>
            <a:endParaRPr lang="en-US" altLang="ja-JP" sz="2000" b="1" dirty="0" smtClean="0">
              <a:solidFill>
                <a:schemeClr val="tx2"/>
              </a:solidFill>
              <a:effectLst>
                <a:outerShdw blurRad="38100" dist="38100" dir="2700000" algn="tl">
                  <a:srgbClr val="000000">
                    <a:alpha val="43137"/>
                  </a:srgbClr>
                </a:outerShdw>
              </a:effectLst>
              <a:latin typeface="+mj-ea"/>
            </a:endParaRPr>
          </a:p>
          <a:p>
            <a:r>
              <a:rPr lang="ja-JP" altLang="en-US" sz="2000" b="1" dirty="0" smtClean="0">
                <a:solidFill>
                  <a:schemeClr val="tx2"/>
                </a:solidFill>
                <a:effectLst>
                  <a:outerShdw blurRad="38100" dist="38100" dir="2700000" algn="tl">
                    <a:srgbClr val="000000">
                      <a:alpha val="43137"/>
                    </a:srgbClr>
                  </a:outerShdw>
                </a:effectLst>
                <a:latin typeface="+mj-ea"/>
              </a:rPr>
              <a:t>場所：京都大学百周年時計台記念館大ホール</a:t>
            </a:r>
            <a:endParaRPr lang="en-US" altLang="ja-JP" sz="2000" b="1" dirty="0" smtClean="0">
              <a:solidFill>
                <a:schemeClr val="tx2"/>
              </a:solidFill>
              <a:effectLst>
                <a:outerShdw blurRad="38100" dist="38100" dir="2700000" algn="tl">
                  <a:srgbClr val="000000">
                    <a:alpha val="43137"/>
                  </a:srgbClr>
                </a:outerShdw>
              </a:effectLst>
              <a:latin typeface="+mj-ea"/>
            </a:endParaRPr>
          </a:p>
          <a:p>
            <a:endParaRPr kumimoji="1" lang="ja-JP" altLang="en-US" dirty="0">
              <a:solidFill>
                <a:schemeClr val="tx2"/>
              </a:solidFill>
            </a:endParaRPr>
          </a:p>
        </p:txBody>
      </p:sp>
    </p:spTree>
    <p:extLst>
      <p:ext uri="{BB962C8B-B14F-4D97-AF65-F5344CB8AC3E}">
        <p14:creationId xmlns:p14="http://schemas.microsoft.com/office/powerpoint/2010/main" val="13951653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ウェーブ">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ウェーブ">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ェーブ">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250</TotalTime>
  <Words>62</Words>
  <Application>Microsoft Office PowerPoint</Application>
  <PresentationFormat>画面に合わせる (4:3)</PresentationFormat>
  <Paragraphs>21</Paragraphs>
  <Slides>1</Slides>
  <Notes>0</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ウェーブ</vt:lpstr>
      <vt:lpstr>投稿論文募集 第２回全学共通教育国際学生シンポジウム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投稿論文募集</dc:title>
  <dc:creator>Kyoumu</dc:creator>
  <cp:lastModifiedBy>カクカテイ</cp:lastModifiedBy>
  <cp:revision>25</cp:revision>
  <cp:lastPrinted>2011-06-30T04:58:12Z</cp:lastPrinted>
  <dcterms:created xsi:type="dcterms:W3CDTF">2011-05-31T04:17:13Z</dcterms:created>
  <dcterms:modified xsi:type="dcterms:W3CDTF">2011-07-01T09:53:41Z</dcterms:modified>
</cp:coreProperties>
</file>