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B8005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17" autoAdjust="0"/>
  </p:normalViewPr>
  <p:slideViewPr>
    <p:cSldViewPr>
      <p:cViewPr>
        <p:scale>
          <a:sx n="72" d="100"/>
          <a:sy n="72" d="100"/>
        </p:scale>
        <p:origin x="-1542" y="-66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B9E2-017E-48A0-9BE6-694F6349B136}" type="datetimeFigureOut">
              <a:rPr kumimoji="1" lang="ja-JP" altLang="en-US" smtClean="0"/>
              <a:pPr/>
              <a:t>2011/10/24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612FE-5C81-469D-B0D3-5CAA0EAE868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B9E2-017E-48A0-9BE6-694F6349B136}" type="datetimeFigureOut">
              <a:rPr kumimoji="1" lang="ja-JP" altLang="en-US" smtClean="0"/>
              <a:pPr/>
              <a:t>2011/10/24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612FE-5C81-469D-B0D3-5CAA0EAE868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729037" y="529697"/>
            <a:ext cx="1157288" cy="1126807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57176" y="529697"/>
            <a:ext cx="3357563" cy="1126807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B9E2-017E-48A0-9BE6-694F6349B136}" type="datetimeFigureOut">
              <a:rPr kumimoji="1" lang="ja-JP" altLang="en-US" smtClean="0"/>
              <a:pPr/>
              <a:t>2011/10/24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612FE-5C81-469D-B0D3-5CAA0EAE868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B9E2-017E-48A0-9BE6-694F6349B136}" type="datetimeFigureOut">
              <a:rPr kumimoji="1" lang="ja-JP" altLang="en-US" smtClean="0"/>
              <a:pPr/>
              <a:t>2011/10/24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612FE-5C81-469D-B0D3-5CAA0EAE868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B9E2-017E-48A0-9BE6-694F6349B136}" type="datetimeFigureOut">
              <a:rPr kumimoji="1" lang="ja-JP" altLang="en-US" smtClean="0"/>
              <a:pPr/>
              <a:t>2011/10/24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612FE-5C81-469D-B0D3-5CAA0EAE868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57176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628901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B9E2-017E-48A0-9BE6-694F6349B136}" type="datetimeFigureOut">
              <a:rPr kumimoji="1" lang="ja-JP" altLang="en-US" smtClean="0"/>
              <a:pPr/>
              <a:t>2011/10/24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612FE-5C81-469D-B0D3-5CAA0EAE868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B9E2-017E-48A0-9BE6-694F6349B136}" type="datetimeFigureOut">
              <a:rPr kumimoji="1" lang="ja-JP" altLang="en-US" smtClean="0"/>
              <a:pPr/>
              <a:t>2011/10/24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612FE-5C81-469D-B0D3-5CAA0EAE868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B9E2-017E-48A0-9BE6-694F6349B136}" type="datetimeFigureOut">
              <a:rPr kumimoji="1" lang="ja-JP" altLang="en-US" smtClean="0"/>
              <a:pPr/>
              <a:t>2011/10/24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612FE-5C81-469D-B0D3-5CAA0EAE868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B9E2-017E-48A0-9BE6-694F6349B136}" type="datetimeFigureOut">
              <a:rPr kumimoji="1" lang="ja-JP" altLang="en-US" smtClean="0"/>
              <a:pPr/>
              <a:t>2011/10/24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612FE-5C81-469D-B0D3-5CAA0EAE868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B9E2-017E-48A0-9BE6-694F6349B136}" type="datetimeFigureOut">
              <a:rPr kumimoji="1" lang="ja-JP" altLang="en-US" smtClean="0"/>
              <a:pPr/>
              <a:t>2011/10/24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612FE-5C81-469D-B0D3-5CAA0EAE868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B9E2-017E-48A0-9BE6-694F6349B136}" type="datetimeFigureOut">
              <a:rPr kumimoji="1" lang="ja-JP" altLang="en-US" smtClean="0"/>
              <a:pPr/>
              <a:t>2011/10/24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612FE-5C81-469D-B0D3-5CAA0EAE868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7B9E2-017E-48A0-9BE6-694F6349B136}" type="datetimeFigureOut">
              <a:rPr kumimoji="1" lang="ja-JP" altLang="en-US" smtClean="0"/>
              <a:pPr/>
              <a:t>2011/10/24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612FE-5C81-469D-B0D3-5CAA0EAE868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DSC_0652_warm81.jpg"/>
          <p:cNvPicPr>
            <a:picLocks noChangeAspect="1"/>
          </p:cNvPicPr>
          <p:nvPr/>
        </p:nvPicPr>
        <p:blipFill>
          <a:blip r:embed="rId2" cstate="print"/>
          <a:srcRect t="4063"/>
          <a:stretch>
            <a:fillRect/>
          </a:stretch>
        </p:blipFill>
        <p:spPr>
          <a:xfrm>
            <a:off x="0" y="0"/>
            <a:ext cx="6858000" cy="9906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 rot="20358920">
            <a:off x="-727541" y="315198"/>
            <a:ext cx="6090438" cy="286232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10000" dirty="0" smtClean="0">
                <a:solidFill>
                  <a:srgbClr val="FB8005"/>
                </a:solidFill>
                <a:latin typeface="Impact" pitchFamily="34" charset="0"/>
              </a:rPr>
              <a:t>11.23</a:t>
            </a:r>
            <a:endParaRPr lang="en-US" altLang="ja-JP" sz="10000" b="1" dirty="0" smtClean="0">
              <a:ln w="1905"/>
              <a:solidFill>
                <a:srgbClr val="FB8005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Impact" pitchFamily="34" charset="0"/>
            </a:endParaRPr>
          </a:p>
          <a:p>
            <a:pPr algn="ctr"/>
            <a:r>
              <a:rPr lang="ja-JP" altLang="ja-JP" sz="4000" dirty="0" smtClean="0">
                <a:solidFill>
                  <a:srgbClr val="002060"/>
                </a:solidFill>
                <a:latin typeface="HGP創英ﾌﾟﾚｾﾞﾝｽEB" pitchFamily="18" charset="-128"/>
                <a:ea typeface="HGP創英ﾌﾟﾚｾﾞﾝｽEB" pitchFamily="18" charset="-128"/>
              </a:rPr>
              <a:t>第２回全学共通教育</a:t>
            </a:r>
            <a:endParaRPr lang="en-US" altLang="ja-JP" sz="4000" dirty="0" smtClean="0">
              <a:solidFill>
                <a:srgbClr val="002060"/>
              </a:solidFill>
              <a:latin typeface="HGP創英ﾌﾟﾚｾﾞﾝｽEB" pitchFamily="18" charset="-128"/>
              <a:ea typeface="HGP創英ﾌﾟﾚｾﾞﾝｽEB" pitchFamily="18" charset="-128"/>
            </a:endParaRPr>
          </a:p>
          <a:p>
            <a:pPr algn="ctr"/>
            <a:r>
              <a:rPr lang="ja-JP" altLang="ja-JP" sz="4000" dirty="0" smtClean="0">
                <a:solidFill>
                  <a:srgbClr val="002060"/>
                </a:solidFill>
                <a:latin typeface="HGP創英ﾌﾟﾚｾﾞﾝｽEB" pitchFamily="18" charset="-128"/>
                <a:ea typeface="HGP創英ﾌﾟﾚｾﾞﾝｽEB" pitchFamily="18" charset="-128"/>
              </a:rPr>
              <a:t>国際学生シンポジウム</a:t>
            </a:r>
            <a:endParaRPr lang="en-US" altLang="ja-JP" sz="4000" dirty="0" smtClean="0">
              <a:solidFill>
                <a:srgbClr val="002060"/>
              </a:solidFill>
              <a:latin typeface="HGP創英ﾌﾟﾚｾﾞﾝｽEB" pitchFamily="18" charset="-128"/>
              <a:ea typeface="HGP創英ﾌﾟﾚｾﾞﾝｽEB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6609184"/>
            <a:ext cx="6858000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ja-JP" sz="2800" b="1" dirty="0" smtClean="0">
                <a:solidFill>
                  <a:srgbClr val="0070C0"/>
                </a:solidFill>
              </a:rPr>
              <a:t>第２回全学共通教育国際学生シンポジウム</a:t>
            </a:r>
            <a:endParaRPr lang="en-US" altLang="ja-JP" sz="2800" b="1" dirty="0" smtClean="0">
              <a:solidFill>
                <a:srgbClr val="0070C0"/>
              </a:solidFill>
            </a:endParaRPr>
          </a:p>
          <a:p>
            <a:pPr algn="ctr"/>
            <a:r>
              <a:rPr lang="ja-JP" altLang="ja-JP" sz="2400" dirty="0" smtClean="0">
                <a:solidFill>
                  <a:schemeClr val="tx1"/>
                </a:solidFill>
              </a:rPr>
              <a:t>日時：</a:t>
            </a:r>
            <a:r>
              <a:rPr lang="en-US" altLang="ja-JP" sz="2400" dirty="0" smtClean="0">
                <a:solidFill>
                  <a:schemeClr val="tx1"/>
                </a:solidFill>
              </a:rPr>
              <a:t>2011</a:t>
            </a:r>
            <a:r>
              <a:rPr lang="ja-JP" altLang="ja-JP" sz="2400" dirty="0" smtClean="0">
                <a:solidFill>
                  <a:schemeClr val="tx1"/>
                </a:solidFill>
              </a:rPr>
              <a:t>年</a:t>
            </a:r>
            <a:r>
              <a:rPr lang="en-US" altLang="ja-JP" sz="2400" dirty="0" smtClean="0">
                <a:solidFill>
                  <a:schemeClr val="tx1"/>
                </a:solidFill>
              </a:rPr>
              <a:t>11</a:t>
            </a:r>
            <a:r>
              <a:rPr lang="ja-JP" altLang="ja-JP" sz="2400" dirty="0" smtClean="0">
                <a:solidFill>
                  <a:schemeClr val="tx1"/>
                </a:solidFill>
              </a:rPr>
              <a:t>月</a:t>
            </a:r>
            <a:r>
              <a:rPr lang="en-US" altLang="ja-JP" sz="2400" dirty="0" smtClean="0">
                <a:solidFill>
                  <a:schemeClr val="tx1"/>
                </a:solidFill>
              </a:rPr>
              <a:t>23</a:t>
            </a:r>
            <a:r>
              <a:rPr lang="ja-JP" altLang="ja-JP" sz="2400" dirty="0" smtClean="0">
                <a:solidFill>
                  <a:schemeClr val="tx1"/>
                </a:solidFill>
              </a:rPr>
              <a:t>日（水） </a:t>
            </a:r>
            <a:r>
              <a:rPr lang="en-US" altLang="ja-JP" sz="2400" dirty="0" smtClean="0">
                <a:solidFill>
                  <a:schemeClr val="tx1"/>
                </a:solidFill>
              </a:rPr>
              <a:t>13:00</a:t>
            </a:r>
            <a:r>
              <a:rPr lang="ja-JP" altLang="en-US" sz="2400" dirty="0" smtClean="0">
                <a:solidFill>
                  <a:schemeClr val="tx1"/>
                </a:solidFill>
              </a:rPr>
              <a:t>開場・</a:t>
            </a:r>
            <a:r>
              <a:rPr lang="en-US" altLang="ja-JP" sz="2400" dirty="0" smtClean="0">
                <a:solidFill>
                  <a:schemeClr val="tx1"/>
                </a:solidFill>
              </a:rPr>
              <a:t>13:30</a:t>
            </a:r>
            <a:r>
              <a:rPr lang="ja-JP" altLang="en-US" sz="2400" dirty="0" smtClean="0">
                <a:solidFill>
                  <a:schemeClr val="tx1"/>
                </a:solidFill>
              </a:rPr>
              <a:t>開始</a:t>
            </a:r>
            <a:endParaRPr lang="ja-JP" altLang="ja-JP" sz="2400" dirty="0" smtClean="0">
              <a:solidFill>
                <a:srgbClr val="FF0000"/>
              </a:solidFill>
            </a:endParaRPr>
          </a:p>
          <a:p>
            <a:pPr algn="ctr"/>
            <a:r>
              <a:rPr lang="ja-JP" altLang="ja-JP" sz="2400" dirty="0" smtClean="0">
                <a:solidFill>
                  <a:schemeClr val="tx1"/>
                </a:solidFill>
              </a:rPr>
              <a:t>場所：京都大学百周年時計台記念館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0" y="7957155"/>
            <a:ext cx="3528392" cy="1100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1050" dirty="0" smtClean="0">
                <a:solidFill>
                  <a:srgbClr val="0070C0"/>
                </a:solidFill>
              </a:rPr>
              <a:t>●</a:t>
            </a:r>
            <a:r>
              <a:rPr lang="ja-JP" altLang="ja-JP" sz="1050" b="1" dirty="0" smtClean="0">
                <a:solidFill>
                  <a:srgbClr val="0070C0"/>
                </a:solidFill>
              </a:rPr>
              <a:t>全学共通教育国際学生シンポジウムとは…</a:t>
            </a:r>
          </a:p>
          <a:p>
            <a:r>
              <a:rPr lang="ja-JP" altLang="en-US" sz="1050" dirty="0" smtClean="0"/>
              <a:t>　　</a:t>
            </a:r>
            <a:r>
              <a:rPr lang="ja-JP" altLang="ja-JP" sz="1100" dirty="0" smtClean="0">
                <a:latin typeface="+mn-ea"/>
              </a:rPr>
              <a:t>主に１、２回生の京大生（３回生も可）がそれぞれ興味・関心があることを自由にテーマとして掲げ、独自の視点より研究・調査します。さらにその研究・調査の内容について論文を英語にて執筆します。その中から選ばれた優秀な論文が、</a:t>
            </a:r>
            <a:r>
              <a:rPr lang="en-US" altLang="ja-JP" sz="1100" dirty="0" smtClean="0">
                <a:latin typeface="+mn-ea"/>
              </a:rPr>
              <a:t>11</a:t>
            </a:r>
            <a:r>
              <a:rPr lang="ja-JP" altLang="en-US" sz="1100" dirty="0" smtClean="0">
                <a:latin typeface="+mn-ea"/>
              </a:rPr>
              <a:t>月</a:t>
            </a:r>
            <a:r>
              <a:rPr lang="en-US" altLang="ja-JP" sz="1100" dirty="0" smtClean="0">
                <a:latin typeface="+mn-ea"/>
              </a:rPr>
              <a:t>23</a:t>
            </a:r>
            <a:r>
              <a:rPr lang="ja-JP" altLang="en-US" sz="1100" dirty="0" smtClean="0">
                <a:latin typeface="+mn-ea"/>
              </a:rPr>
              <a:t>日に英語で口頭</a:t>
            </a:r>
            <a:r>
              <a:rPr lang="ja-JP" altLang="ja-JP" sz="1100" dirty="0" smtClean="0">
                <a:latin typeface="+mn-ea"/>
              </a:rPr>
              <a:t>発表されます！</a:t>
            </a:r>
            <a:endParaRPr kumimoji="1" lang="ja-JP" altLang="en-US" sz="1100" dirty="0"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01008" y="7931894"/>
            <a:ext cx="3284984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1050" dirty="0" smtClean="0">
                <a:solidFill>
                  <a:srgbClr val="0070C0"/>
                </a:solidFill>
              </a:rPr>
              <a:t>●</a:t>
            </a:r>
            <a:r>
              <a:rPr lang="ja-JP" altLang="ja-JP" sz="1050" b="1" dirty="0" smtClean="0">
                <a:solidFill>
                  <a:srgbClr val="0070C0"/>
                </a:solidFill>
              </a:rPr>
              <a:t>なんでこんなシンポジウムをするの？</a:t>
            </a:r>
          </a:p>
          <a:p>
            <a:r>
              <a:rPr lang="ja-JP" altLang="en-US" sz="1050" b="1" dirty="0" smtClean="0"/>
              <a:t>　</a:t>
            </a:r>
            <a:r>
              <a:rPr lang="ja-JP" altLang="en-US" sz="1050" b="1" smtClean="0"/>
              <a:t>　</a:t>
            </a:r>
            <a:r>
              <a:rPr lang="ja-JP" altLang="en-US" sz="1100" smtClean="0">
                <a:latin typeface="+mn-ea"/>
              </a:rPr>
              <a:t>大学</a:t>
            </a:r>
            <a:r>
              <a:rPr lang="ja-JP" altLang="ja-JP" sz="1100" dirty="0" smtClean="0">
                <a:latin typeface="+mn-ea"/>
              </a:rPr>
              <a:t>教育の問題</a:t>
            </a:r>
            <a:r>
              <a:rPr lang="ja-JP" altLang="en-US" sz="1100" dirty="0" smtClean="0">
                <a:latin typeface="+mn-ea"/>
              </a:rPr>
              <a:t>を解決するために</a:t>
            </a:r>
            <a:r>
              <a:rPr lang="ja-JP" altLang="en-US" sz="1100" smtClean="0">
                <a:latin typeface="+mn-ea"/>
              </a:rPr>
              <a:t>導入された</a:t>
            </a:r>
            <a:r>
              <a:rPr lang="ja-JP" altLang="ja-JP" sz="1100" smtClean="0">
                <a:latin typeface="+mn-ea"/>
              </a:rPr>
              <a:t>初年</a:t>
            </a:r>
            <a:r>
              <a:rPr lang="ja-JP" altLang="ja-JP" sz="1100" dirty="0" smtClean="0">
                <a:latin typeface="+mn-ea"/>
              </a:rPr>
              <a:t>次教育を</a:t>
            </a:r>
            <a:r>
              <a:rPr lang="ja-JP" altLang="en-US" sz="1100" dirty="0" smtClean="0">
                <a:latin typeface="+mn-ea"/>
              </a:rPr>
              <a:t>充実させたい</a:t>
            </a:r>
            <a:r>
              <a:rPr lang="ja-JP" altLang="ja-JP" sz="1100" dirty="0" smtClean="0">
                <a:latin typeface="+mn-ea"/>
              </a:rPr>
              <a:t>からです。</a:t>
            </a:r>
            <a:r>
              <a:rPr lang="ja-JP" altLang="en-US" sz="1100" dirty="0" smtClean="0">
                <a:latin typeface="+mn-ea"/>
              </a:rPr>
              <a:t>このシンポジウムへの参加を通じ、研究遂行に必要な様々なスキルや、世界を舞台に活躍するための英語力・社会人基礎力を向上してもらう事を目的として</a:t>
            </a:r>
            <a:r>
              <a:rPr lang="ja-JP" altLang="en-US" sz="1100" smtClean="0">
                <a:latin typeface="+mn-ea"/>
              </a:rPr>
              <a:t>います。京大生の入学後の成長ぶりを是非御覧ください！</a:t>
            </a:r>
            <a:endParaRPr kumimoji="1" lang="ja-JP" altLang="en-US" sz="1100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-27384" y="9201472"/>
            <a:ext cx="6858000" cy="56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39788">
              <a:tabLst>
                <a:tab pos="3582988" algn="l"/>
              </a:tabLst>
            </a:pPr>
            <a:r>
              <a:rPr lang="ja-JP" altLang="ja-JP" sz="1000" b="1" dirty="0" smtClean="0">
                <a:solidFill>
                  <a:schemeClr val="tx1"/>
                </a:solidFill>
              </a:rPr>
              <a:t>主催：全学共通教育国際学生シンポジウム実行委員会</a:t>
            </a:r>
            <a:r>
              <a:rPr lang="ja-JP" altLang="en-US" sz="1000" b="1" dirty="0" smtClean="0">
                <a:solidFill>
                  <a:schemeClr val="tx1"/>
                </a:solidFill>
              </a:rPr>
              <a:t>　　　</a:t>
            </a:r>
            <a:r>
              <a:rPr lang="en-US" altLang="ja-JP" sz="1000" dirty="0" smtClean="0">
                <a:solidFill>
                  <a:schemeClr val="tx1"/>
                </a:solidFill>
              </a:rPr>
              <a:t>HP : http://www.viz.media.kyoto-u.ac.jp/sympo2011/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pPr algn="ctr" defTabSz="839788">
              <a:tabLst>
                <a:tab pos="3582988" algn="l"/>
              </a:tabLst>
            </a:pPr>
            <a:r>
              <a:rPr lang="en-US" altLang="ja-JP" sz="1000" b="1" dirty="0" smtClean="0">
                <a:solidFill>
                  <a:schemeClr val="tx1"/>
                </a:solidFill>
              </a:rPr>
              <a:t>(</a:t>
            </a:r>
            <a:r>
              <a:rPr lang="ja-JP" altLang="en-US" sz="1000" b="1" dirty="0" smtClean="0">
                <a:solidFill>
                  <a:schemeClr val="tx1"/>
                </a:solidFill>
              </a:rPr>
              <a:t>高等教育研究開発推進機構）</a:t>
            </a:r>
            <a:r>
              <a:rPr lang="ja-JP" altLang="en-US" sz="1000" dirty="0" smtClean="0">
                <a:solidFill>
                  <a:schemeClr val="tx1"/>
                </a:solidFill>
              </a:rPr>
              <a:t>　　　                                </a:t>
            </a:r>
            <a:r>
              <a:rPr lang="en-US" altLang="ja-JP" sz="1000" dirty="0" smtClean="0">
                <a:solidFill>
                  <a:schemeClr val="tx1"/>
                </a:solidFill>
              </a:rPr>
              <a:t>E-mail :  sympo2011@viz.media.kyoto-u.ac.jp</a:t>
            </a:r>
            <a:endParaRPr lang="ja-JP" altLang="ja-JP" sz="1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67</Words>
  <Application>Microsoft Office PowerPoint</Application>
  <PresentationFormat>A4 210 x 297 mm</PresentationFormat>
  <Paragraphs>12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Company>高等教育研究開発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group2</dc:creator>
  <cp:lastModifiedBy>カクカテイ</cp:lastModifiedBy>
  <cp:revision>19</cp:revision>
  <dcterms:created xsi:type="dcterms:W3CDTF">2011-08-30T04:55:33Z</dcterms:created>
  <dcterms:modified xsi:type="dcterms:W3CDTF">2011-10-24T09:30:25Z</dcterms:modified>
</cp:coreProperties>
</file>