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CF7609A0-507B-4F43-98A4-CBA3842DA138}">
          <p14:sldIdLst>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9" d="100"/>
          <a:sy n="109" d="100"/>
        </p:scale>
        <p:origin x="-72"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DD9A277-279B-4131-B582-C039006463CD}" type="slidenum">
              <a:rPr kumimoji="1" lang="ja-JP" altLang="en-US" smtClean="0"/>
              <a:pPr/>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01752" y="260648"/>
            <a:ext cx="8686800" cy="1440160"/>
          </a:xfrm>
        </p:spPr>
        <p:txBody>
          <a:bodyPr>
            <a:noAutofit/>
          </a:bodyPr>
          <a:lstStyle/>
          <a:p>
            <a:pPr>
              <a:lnSpc>
                <a:spcPts val="4500"/>
              </a:lnSpc>
            </a:pPr>
            <a:r>
              <a:rPr lang="ja-JP" altLang="en-US" sz="3200" dirty="0" smtClean="0">
                <a:effectLst>
                  <a:outerShdw blurRad="38100" dist="38100" dir="2700000" algn="tl">
                    <a:srgbClr val="000000">
                      <a:alpha val="43137"/>
                    </a:srgbClr>
                  </a:outerShdw>
                </a:effectLst>
              </a:rPr>
              <a:t>第２回全学共通教育国際学生シンポジウム</a:t>
            </a:r>
            <a:r>
              <a:rPr lang="en-US" altLang="ja-JP" sz="3200" dirty="0" smtClean="0">
                <a:effectLst>
                  <a:outerShdw blurRad="38100" dist="38100" dir="2700000" algn="tl">
                    <a:srgbClr val="000000">
                      <a:alpha val="43137"/>
                    </a:srgbClr>
                  </a:outerShdw>
                </a:effectLst>
              </a:rPr>
              <a:t/>
            </a:r>
            <a:br>
              <a:rPr lang="en-US" altLang="ja-JP" sz="3200" dirty="0" smtClean="0">
                <a:effectLst>
                  <a:outerShdw blurRad="38100" dist="38100" dir="2700000" algn="tl">
                    <a:srgbClr val="000000">
                      <a:alpha val="43137"/>
                    </a:srgbClr>
                  </a:outerShdw>
                </a:effectLst>
              </a:rPr>
            </a:br>
            <a:r>
              <a:rPr lang="ja-JP" altLang="en-US" sz="4000" b="1" dirty="0" smtClean="0"/>
              <a:t>投稿論文募集</a:t>
            </a:r>
            <a:endParaRPr kumimoji="1" lang="ja-JP" altLang="en-US" sz="4000" b="1" dirty="0"/>
          </a:p>
        </p:txBody>
      </p:sp>
      <p:sp>
        <p:nvSpPr>
          <p:cNvPr id="5" name="コンテンツ プレースホルダー 4"/>
          <p:cNvSpPr>
            <a:spLocks noGrp="1"/>
          </p:cNvSpPr>
          <p:nvPr>
            <p:ph sz="quarter" idx="13"/>
          </p:nvPr>
        </p:nvSpPr>
        <p:spPr>
          <a:xfrm>
            <a:off x="4701480" y="3023078"/>
            <a:ext cx="4191000" cy="2448272"/>
          </a:xfrm>
          <a:ln>
            <a:solidFill>
              <a:schemeClr val="accent1"/>
            </a:solidFill>
          </a:ln>
        </p:spPr>
        <p:txBody>
          <a:bodyPr>
            <a:normAutofit fontScale="55000" lnSpcReduction="20000"/>
          </a:bodyPr>
          <a:lstStyle/>
          <a:p>
            <a:pPr marL="0" indent="0">
              <a:buNone/>
            </a:pPr>
            <a:r>
              <a:rPr lang="ja-JP" altLang="en-US" sz="2900" b="1" u="sng" dirty="0" smtClean="0">
                <a:latin typeface="+mj-ea"/>
                <a:ea typeface="+mj-ea"/>
              </a:rPr>
              <a:t>参加資格</a:t>
            </a:r>
            <a:endParaRPr lang="en-US" altLang="ja-JP" sz="2900" b="1" dirty="0" smtClean="0">
              <a:effectLst>
                <a:outerShdw blurRad="38100" dist="38100" dir="2700000" algn="tl">
                  <a:srgbClr val="000000">
                    <a:alpha val="43137"/>
                  </a:srgbClr>
                </a:outerShdw>
              </a:effectLst>
            </a:endParaRPr>
          </a:p>
          <a:p>
            <a:pPr marL="0" indent="0">
              <a:buNone/>
            </a:pPr>
            <a:r>
              <a:rPr lang="en-US" altLang="ja-JP" sz="2900" dirty="0" smtClean="0">
                <a:solidFill>
                  <a:schemeClr val="accent1"/>
                </a:solidFill>
                <a:effectLst>
                  <a:outerShdw blurRad="38100" dist="38100" dir="2700000" algn="tl">
                    <a:srgbClr val="000000">
                      <a:alpha val="43137"/>
                    </a:srgbClr>
                  </a:outerShdw>
                </a:effectLst>
                <a:latin typeface="+mn-ea"/>
              </a:rPr>
              <a:t>   </a:t>
            </a:r>
            <a:r>
              <a:rPr lang="en-US" altLang="ja-JP" sz="2900" dirty="0" smtClean="0">
                <a:effectLst>
                  <a:outerShdw blurRad="38100" dist="38100" dir="2700000" algn="tl">
                    <a:srgbClr val="000000">
                      <a:alpha val="43137"/>
                    </a:srgbClr>
                  </a:outerShdw>
                </a:effectLst>
                <a:latin typeface="+mn-ea"/>
              </a:rPr>
              <a:t> </a:t>
            </a:r>
            <a:r>
              <a:rPr lang="ja-JP" altLang="en-US" sz="2900" dirty="0" smtClean="0">
                <a:effectLst>
                  <a:outerShdw blurRad="38100" dist="38100" dir="2700000" algn="tl">
                    <a:srgbClr val="000000">
                      <a:alpha val="43137"/>
                    </a:srgbClr>
                  </a:outerShdw>
                </a:effectLst>
                <a:latin typeface="+mn-ea"/>
              </a:rPr>
              <a:t>京都大学学部生</a:t>
            </a:r>
            <a:endParaRPr lang="en-US" altLang="ja-JP" sz="2900" dirty="0" smtClean="0">
              <a:effectLst>
                <a:outerShdw blurRad="38100" dist="38100" dir="2700000" algn="tl">
                  <a:srgbClr val="000000">
                    <a:alpha val="43137"/>
                  </a:srgbClr>
                </a:outerShdw>
              </a:effectLst>
              <a:latin typeface="+mn-ea"/>
            </a:endParaRPr>
          </a:p>
          <a:p>
            <a:pPr marL="0" indent="0">
              <a:buNone/>
            </a:pPr>
            <a:r>
              <a:rPr lang="ja-JP" altLang="en-US" sz="2900" b="1" u="sng" dirty="0" smtClean="0">
                <a:latin typeface="+mj-ea"/>
                <a:ea typeface="+mj-ea"/>
              </a:rPr>
              <a:t>論文テーマ</a:t>
            </a:r>
            <a:endParaRPr lang="en-US" altLang="ja-JP" sz="2900" b="1" dirty="0" smtClean="0">
              <a:effectLst>
                <a:outerShdw blurRad="38100" dist="38100" dir="2700000" algn="tl">
                  <a:srgbClr val="000000">
                    <a:alpha val="43137"/>
                  </a:srgbClr>
                </a:outerShdw>
              </a:effectLst>
            </a:endParaRPr>
          </a:p>
          <a:p>
            <a:pPr marL="0" indent="0">
              <a:buNone/>
            </a:pPr>
            <a:r>
              <a:rPr lang="en-US" altLang="ja-JP" sz="2900" dirty="0" smtClean="0">
                <a:solidFill>
                  <a:schemeClr val="accent1"/>
                </a:solidFill>
                <a:effectLst>
                  <a:outerShdw blurRad="38100" dist="38100" dir="2700000" algn="tl">
                    <a:srgbClr val="000000">
                      <a:alpha val="43137"/>
                    </a:srgbClr>
                  </a:outerShdw>
                </a:effectLst>
                <a:latin typeface="+mn-ea"/>
              </a:rPr>
              <a:t>  </a:t>
            </a:r>
            <a:r>
              <a:rPr lang="en-US" altLang="ja-JP" sz="2900" dirty="0" smtClean="0">
                <a:effectLst>
                  <a:outerShdw blurRad="38100" dist="38100" dir="2700000" algn="tl">
                    <a:srgbClr val="000000">
                      <a:alpha val="43137"/>
                    </a:srgbClr>
                  </a:outerShdw>
                </a:effectLst>
                <a:latin typeface="+mn-ea"/>
              </a:rPr>
              <a:t>  </a:t>
            </a:r>
            <a:r>
              <a:rPr lang="ja-JP" altLang="en-US" sz="2900" dirty="0" smtClean="0">
                <a:effectLst>
                  <a:outerShdw blurRad="38100" dist="38100" dir="2700000" algn="tl">
                    <a:srgbClr val="000000">
                      <a:alpha val="43137"/>
                    </a:srgbClr>
                  </a:outerShdw>
                </a:effectLst>
                <a:latin typeface="+mn-ea"/>
              </a:rPr>
              <a:t>自由</a:t>
            </a:r>
            <a:endParaRPr lang="en-US" altLang="ja-JP" sz="2900" dirty="0">
              <a:effectLst>
                <a:outerShdw blurRad="38100" dist="38100" dir="2700000" algn="tl">
                  <a:srgbClr val="000000">
                    <a:alpha val="43137"/>
                  </a:srgbClr>
                </a:outerShdw>
              </a:effectLst>
              <a:latin typeface="+mn-ea"/>
            </a:endParaRPr>
          </a:p>
          <a:p>
            <a:pPr marL="0" indent="0">
              <a:buNone/>
            </a:pPr>
            <a:r>
              <a:rPr lang="ja-JP" altLang="en-US" sz="2900" b="1" u="sng" dirty="0" smtClean="0">
                <a:latin typeface="+mj-ea"/>
                <a:ea typeface="+mj-ea"/>
              </a:rPr>
              <a:t>今後の予定</a:t>
            </a:r>
            <a:endParaRPr lang="ja-JP" altLang="ja-JP" sz="2900" dirty="0">
              <a:latin typeface="+mj-ea"/>
              <a:ea typeface="+mj-ea"/>
            </a:endParaRPr>
          </a:p>
          <a:p>
            <a:pPr lvl="0"/>
            <a:r>
              <a:rPr lang="ja-JP" altLang="ja-JP" sz="2900" dirty="0">
                <a:latin typeface="+mj-ea"/>
                <a:ea typeface="+mj-ea"/>
              </a:rPr>
              <a:t>参加</a:t>
            </a:r>
            <a:r>
              <a:rPr lang="ja-JP" altLang="ja-JP" sz="2900" dirty="0" smtClean="0">
                <a:latin typeface="+mj-ea"/>
                <a:ea typeface="+mj-ea"/>
              </a:rPr>
              <a:t>申込</a:t>
            </a:r>
            <a:r>
              <a:rPr lang="ja-JP" altLang="en-US" sz="2900" dirty="0" smtClean="0">
                <a:latin typeface="+mj-ea"/>
                <a:ea typeface="+mj-ea"/>
              </a:rPr>
              <a:t>締切</a:t>
            </a:r>
            <a:r>
              <a:rPr lang="en-US" altLang="ja-JP" sz="2900" dirty="0" smtClean="0">
                <a:latin typeface="+mj-ea"/>
                <a:ea typeface="+mj-ea"/>
              </a:rPr>
              <a:t>	2011</a:t>
            </a:r>
            <a:r>
              <a:rPr lang="ja-JP" altLang="ja-JP" sz="2900" dirty="0" smtClean="0">
                <a:latin typeface="+mj-ea"/>
                <a:ea typeface="+mj-ea"/>
              </a:rPr>
              <a:t>年</a:t>
            </a:r>
            <a:r>
              <a:rPr lang="en-US" altLang="ja-JP" sz="2900" dirty="0">
                <a:latin typeface="+mj-ea"/>
                <a:ea typeface="+mj-ea"/>
              </a:rPr>
              <a:t> </a:t>
            </a:r>
            <a:r>
              <a:rPr lang="en-US" altLang="ja-JP" sz="2900" dirty="0" smtClean="0">
                <a:latin typeface="+mj-ea"/>
                <a:ea typeface="+mj-ea"/>
              </a:rPr>
              <a:t> </a:t>
            </a:r>
            <a:r>
              <a:rPr lang="ja-JP" altLang="en-US" sz="2900" dirty="0" smtClean="0">
                <a:latin typeface="+mj-ea"/>
                <a:ea typeface="+mj-ea"/>
              </a:rPr>
              <a:t>７</a:t>
            </a:r>
            <a:r>
              <a:rPr lang="ja-JP" altLang="ja-JP" sz="2900" dirty="0" smtClean="0">
                <a:latin typeface="+mj-ea"/>
                <a:ea typeface="+mj-ea"/>
              </a:rPr>
              <a:t>月</a:t>
            </a:r>
            <a:r>
              <a:rPr lang="en-US" altLang="ja-JP" sz="2900" smtClean="0">
                <a:latin typeface="+mj-ea"/>
                <a:ea typeface="+mj-ea"/>
              </a:rPr>
              <a:t>31</a:t>
            </a:r>
            <a:r>
              <a:rPr lang="ja-JP" altLang="en-US" sz="2900" smtClean="0">
                <a:latin typeface="+mj-ea"/>
                <a:ea typeface="+mj-ea"/>
              </a:rPr>
              <a:t>日</a:t>
            </a:r>
            <a:endParaRPr lang="ja-JP" altLang="ja-JP" sz="2900" dirty="0">
              <a:latin typeface="+mj-ea"/>
              <a:ea typeface="+mj-ea"/>
            </a:endParaRPr>
          </a:p>
          <a:p>
            <a:pPr lvl="0"/>
            <a:r>
              <a:rPr lang="ja-JP" altLang="ja-JP" sz="2900" dirty="0">
                <a:latin typeface="+mj-ea"/>
                <a:ea typeface="+mj-ea"/>
              </a:rPr>
              <a:t>投稿</a:t>
            </a:r>
            <a:r>
              <a:rPr lang="ja-JP" altLang="ja-JP" sz="2900" dirty="0" smtClean="0">
                <a:latin typeface="+mj-ea"/>
                <a:ea typeface="+mj-ea"/>
              </a:rPr>
              <a:t>締切</a:t>
            </a:r>
            <a:r>
              <a:rPr lang="en-US" altLang="ja-JP" sz="2900" dirty="0" smtClean="0">
                <a:latin typeface="+mj-ea"/>
                <a:ea typeface="+mj-ea"/>
              </a:rPr>
              <a:t>	2011</a:t>
            </a:r>
            <a:r>
              <a:rPr lang="ja-JP" altLang="ja-JP" sz="2900" dirty="0" smtClean="0">
                <a:latin typeface="+mj-ea"/>
                <a:ea typeface="+mj-ea"/>
              </a:rPr>
              <a:t>年</a:t>
            </a:r>
            <a:r>
              <a:rPr lang="ja-JP" altLang="en-US" sz="2900" dirty="0" smtClean="0">
                <a:latin typeface="+mj-ea"/>
                <a:ea typeface="+mj-ea"/>
              </a:rPr>
              <a:t>１０</a:t>
            </a:r>
            <a:r>
              <a:rPr lang="ja-JP" altLang="ja-JP" sz="2900" dirty="0" smtClean="0">
                <a:latin typeface="+mj-ea"/>
                <a:ea typeface="+mj-ea"/>
              </a:rPr>
              <a:t>月</a:t>
            </a:r>
            <a:r>
              <a:rPr lang="ja-JP" altLang="ja-JP" sz="2900" dirty="0">
                <a:latin typeface="+mj-ea"/>
                <a:ea typeface="+mj-ea"/>
              </a:rPr>
              <a:t>上旬</a:t>
            </a:r>
          </a:p>
          <a:p>
            <a:pPr lvl="0"/>
            <a:r>
              <a:rPr lang="ja-JP" altLang="ja-JP" sz="2900" dirty="0">
                <a:latin typeface="+mj-ea"/>
                <a:ea typeface="+mj-ea"/>
              </a:rPr>
              <a:t>査読結果</a:t>
            </a:r>
            <a:r>
              <a:rPr lang="ja-JP" altLang="ja-JP" sz="2900" dirty="0" smtClean="0">
                <a:latin typeface="+mj-ea"/>
                <a:ea typeface="+mj-ea"/>
              </a:rPr>
              <a:t>通知</a:t>
            </a:r>
            <a:r>
              <a:rPr lang="en-US" altLang="ja-JP" sz="2900" dirty="0" smtClean="0">
                <a:latin typeface="+mj-ea"/>
                <a:ea typeface="+mj-ea"/>
              </a:rPr>
              <a:t>	2011</a:t>
            </a:r>
            <a:r>
              <a:rPr lang="ja-JP" altLang="ja-JP" sz="2900" dirty="0" smtClean="0">
                <a:latin typeface="+mj-ea"/>
                <a:ea typeface="+mj-ea"/>
              </a:rPr>
              <a:t>年</a:t>
            </a:r>
            <a:r>
              <a:rPr lang="ja-JP" altLang="en-US" sz="2900" dirty="0">
                <a:latin typeface="+mj-ea"/>
                <a:ea typeface="+mj-ea"/>
              </a:rPr>
              <a:t>１０</a:t>
            </a:r>
            <a:r>
              <a:rPr lang="ja-JP" altLang="ja-JP" sz="2900" dirty="0" smtClean="0">
                <a:latin typeface="+mj-ea"/>
                <a:ea typeface="+mj-ea"/>
              </a:rPr>
              <a:t>月</a:t>
            </a:r>
            <a:r>
              <a:rPr lang="ja-JP" altLang="ja-JP" sz="2900" dirty="0">
                <a:latin typeface="+mj-ea"/>
                <a:ea typeface="+mj-ea"/>
              </a:rPr>
              <a:t>下旬</a:t>
            </a:r>
          </a:p>
          <a:p>
            <a:pPr lvl="0"/>
            <a:r>
              <a:rPr lang="ja-JP" altLang="ja-JP" sz="2900" dirty="0" smtClean="0">
                <a:latin typeface="+mj-ea"/>
                <a:ea typeface="+mj-ea"/>
              </a:rPr>
              <a:t>発表会</a:t>
            </a:r>
            <a:r>
              <a:rPr lang="en-US" altLang="ja-JP" sz="2900" dirty="0" smtClean="0">
                <a:latin typeface="+mj-ea"/>
                <a:ea typeface="+mj-ea"/>
              </a:rPr>
              <a:t>		2011</a:t>
            </a:r>
            <a:r>
              <a:rPr lang="ja-JP" altLang="ja-JP" sz="2900" dirty="0" smtClean="0">
                <a:latin typeface="+mj-ea"/>
                <a:ea typeface="+mj-ea"/>
              </a:rPr>
              <a:t>年</a:t>
            </a:r>
            <a:r>
              <a:rPr lang="ja-JP" altLang="en-US" sz="2900" dirty="0" smtClean="0">
                <a:latin typeface="+mj-ea"/>
                <a:ea typeface="+mj-ea"/>
              </a:rPr>
              <a:t>１１</a:t>
            </a:r>
            <a:r>
              <a:rPr lang="ja-JP" altLang="ja-JP" sz="2900" dirty="0" smtClean="0">
                <a:latin typeface="+mj-ea"/>
                <a:ea typeface="+mj-ea"/>
              </a:rPr>
              <a:t>月</a:t>
            </a:r>
            <a:r>
              <a:rPr lang="ja-JP" altLang="en-US" sz="2900" dirty="0" smtClean="0">
                <a:latin typeface="+mj-ea"/>
                <a:ea typeface="+mj-ea"/>
              </a:rPr>
              <a:t>２３</a:t>
            </a:r>
            <a:r>
              <a:rPr lang="ja-JP" altLang="ja-JP" sz="2900" dirty="0" smtClean="0">
                <a:latin typeface="+mj-ea"/>
                <a:ea typeface="+mj-ea"/>
              </a:rPr>
              <a:t>日</a:t>
            </a:r>
            <a:r>
              <a:rPr lang="en-US" altLang="ja-JP" sz="2600" dirty="0" smtClean="0">
                <a:effectLst>
                  <a:outerShdw blurRad="38100" dist="38100" dir="2700000" algn="tl">
                    <a:srgbClr val="000000">
                      <a:alpha val="43137"/>
                    </a:srgbClr>
                  </a:outerShdw>
                </a:effectLst>
              </a:rPr>
              <a:t/>
            </a:r>
            <a:br>
              <a:rPr lang="en-US" altLang="ja-JP" sz="2600" dirty="0" smtClean="0">
                <a:effectLst>
                  <a:outerShdw blurRad="38100" dist="38100" dir="2700000" algn="tl">
                    <a:srgbClr val="000000">
                      <a:alpha val="43137"/>
                    </a:srgbClr>
                  </a:outerShdw>
                </a:effectLst>
              </a:rPr>
            </a:br>
            <a:r>
              <a:rPr lang="en-US" altLang="ja-JP" sz="2600" dirty="0" smtClean="0">
                <a:effectLst>
                  <a:outerShdw blurRad="38100" dist="38100" dir="2700000" algn="tl">
                    <a:srgbClr val="000000">
                      <a:alpha val="43137"/>
                    </a:srgbClr>
                  </a:outerShdw>
                </a:effectLst>
              </a:rPr>
              <a:t>@</a:t>
            </a:r>
            <a:r>
              <a:rPr lang="ja-JP" altLang="en-US" sz="2600" dirty="0" smtClean="0">
                <a:effectLst>
                  <a:outerShdw blurRad="38100" dist="38100" dir="2700000" algn="tl">
                    <a:srgbClr val="000000">
                      <a:alpha val="43137"/>
                    </a:srgbClr>
                  </a:outerShdw>
                </a:effectLst>
              </a:rPr>
              <a:t>京都大学百周年時計台記念館大ホール</a:t>
            </a:r>
            <a:endParaRPr lang="en-US" altLang="ja-JP" sz="2900" dirty="0" smtClean="0">
              <a:latin typeface="+mj-ea"/>
              <a:ea typeface="+mj-ea"/>
            </a:endParaRPr>
          </a:p>
        </p:txBody>
      </p:sp>
      <p:sp>
        <p:nvSpPr>
          <p:cNvPr id="7" name="コンテンツ プレースホルダー 4"/>
          <p:cNvSpPr txBox="1">
            <a:spLocks/>
          </p:cNvSpPr>
          <p:nvPr/>
        </p:nvSpPr>
        <p:spPr>
          <a:xfrm>
            <a:off x="316260" y="5589240"/>
            <a:ext cx="8288188" cy="1152128"/>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1" sz="28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1" sz="24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1" sz="20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1" sz="18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1"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1"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1" sz="1400" kern="1200" baseline="0">
                <a:solidFill>
                  <a:schemeClr val="tx2"/>
                </a:solidFill>
                <a:latin typeface="+mn-lt"/>
                <a:ea typeface="+mn-ea"/>
                <a:cs typeface="+mn-cs"/>
              </a:defRPr>
            </a:lvl9pPr>
          </a:lstStyle>
          <a:p>
            <a:pPr marL="0" indent="0">
              <a:buNone/>
            </a:pPr>
            <a:r>
              <a:rPr lang="ja-JP" altLang="en-US" sz="1400" b="1" dirty="0" smtClean="0">
                <a:effectLst>
                  <a:outerShdw blurRad="38100" dist="38100" dir="2700000" algn="tl">
                    <a:srgbClr val="000000">
                      <a:alpha val="43137"/>
                    </a:srgbClr>
                  </a:outerShdw>
                </a:effectLst>
                <a:latin typeface="+mj-ea"/>
              </a:rPr>
              <a:t>主催　</a:t>
            </a:r>
            <a:r>
              <a:rPr lang="en-US" altLang="ja-JP" sz="1400" b="1" dirty="0" smtClean="0">
                <a:effectLst>
                  <a:outerShdw blurRad="38100" dist="38100" dir="2700000" algn="tl">
                    <a:srgbClr val="000000">
                      <a:alpha val="43137"/>
                    </a:srgbClr>
                  </a:outerShdw>
                </a:effectLst>
                <a:latin typeface="+mj-ea"/>
              </a:rPr>
              <a:t>&amp;</a:t>
            </a:r>
            <a:r>
              <a:rPr lang="ja-JP" altLang="en-US" sz="1400" b="1" dirty="0" smtClean="0">
                <a:effectLst>
                  <a:outerShdw blurRad="38100" dist="38100" dir="2700000" algn="tl">
                    <a:srgbClr val="000000">
                      <a:alpha val="43137"/>
                    </a:srgbClr>
                  </a:outerShdw>
                </a:effectLst>
                <a:latin typeface="+mj-ea"/>
              </a:rPr>
              <a:t>　連絡先：全学共通国際学生シンポジウム実行委員会　　</a:t>
            </a:r>
            <a:r>
              <a:rPr lang="en-US" altLang="ja-JP" sz="1400" b="1" dirty="0">
                <a:effectLst>
                  <a:outerShdw blurRad="38100" dist="38100" dir="2700000" algn="tl">
                    <a:srgbClr val="000000">
                      <a:alpha val="43137"/>
                    </a:srgbClr>
                  </a:outerShdw>
                </a:effectLst>
                <a:latin typeface="+mj-ea"/>
              </a:rPr>
              <a:t>(</a:t>
            </a:r>
            <a:r>
              <a:rPr lang="ja-JP" altLang="en-US" sz="1400" b="1" dirty="0">
                <a:effectLst>
                  <a:outerShdw blurRad="38100" dist="38100" dir="2700000" algn="tl">
                    <a:srgbClr val="000000">
                      <a:alpha val="43137"/>
                    </a:srgbClr>
                  </a:outerShdw>
                </a:effectLst>
                <a:latin typeface="+mj-ea"/>
              </a:rPr>
              <a:t>高等教育研究開発推進機構</a:t>
            </a:r>
            <a:r>
              <a:rPr lang="en-US" altLang="ja-JP" sz="1400" b="1" dirty="0">
                <a:effectLst>
                  <a:outerShdw blurRad="38100" dist="38100" dir="2700000" algn="tl">
                    <a:srgbClr val="000000">
                      <a:alpha val="43137"/>
                    </a:srgbClr>
                  </a:outerShdw>
                </a:effectLst>
                <a:latin typeface="+mj-ea"/>
              </a:rPr>
              <a:t>)</a:t>
            </a:r>
          </a:p>
          <a:p>
            <a:pPr marL="0" indent="0">
              <a:buFont typeface="Wingdings 2"/>
              <a:buNone/>
            </a:pPr>
            <a:r>
              <a:rPr lang="ja-JP" altLang="en-US" sz="1400" b="1" dirty="0" smtClean="0">
                <a:effectLst>
                  <a:outerShdw blurRad="38100" dist="38100" dir="2700000" algn="tl">
                    <a:srgbClr val="000000">
                      <a:alpha val="43137"/>
                    </a:srgbClr>
                  </a:outerShdw>
                </a:effectLst>
                <a:latin typeface="+mj-ea"/>
              </a:rPr>
              <a:t>後援：京都大学</a:t>
            </a:r>
            <a:endParaRPr lang="en-US" altLang="ja-JP" sz="1400" b="1" dirty="0" smtClean="0">
              <a:effectLst>
                <a:outerShdw blurRad="38100" dist="38100" dir="2700000" algn="tl">
                  <a:srgbClr val="000000">
                    <a:alpha val="43137"/>
                  </a:srgbClr>
                </a:outerShdw>
              </a:effectLst>
              <a:latin typeface="+mj-ea"/>
            </a:endParaRPr>
          </a:p>
          <a:p>
            <a:pPr marL="0" indent="0">
              <a:buNone/>
            </a:pPr>
            <a:r>
              <a:rPr lang="ja-JP" altLang="en-US" sz="1400" b="1" dirty="0" smtClean="0">
                <a:effectLst>
                  <a:outerShdw blurRad="38100" dist="38100" dir="2700000" algn="tl">
                    <a:srgbClr val="000000">
                      <a:alpha val="43137"/>
                    </a:srgbClr>
                  </a:outerShdw>
                </a:effectLst>
                <a:latin typeface="+mj-ea"/>
              </a:rPr>
              <a:t>シンポジウムホームページ　：</a:t>
            </a:r>
            <a:r>
              <a:rPr lang="en-US" altLang="ja-JP" sz="1400" b="1" dirty="0">
                <a:effectLst>
                  <a:outerShdw blurRad="38100" dist="38100" dir="2700000" algn="tl">
                    <a:srgbClr val="000000">
                      <a:alpha val="43137"/>
                    </a:srgbClr>
                  </a:outerShdw>
                </a:effectLst>
                <a:latin typeface="+mj-ea"/>
              </a:rPr>
              <a:t>http://</a:t>
            </a:r>
            <a:r>
              <a:rPr lang="en-US" altLang="ja-JP" sz="1400" b="1" dirty="0" smtClean="0">
                <a:effectLst>
                  <a:outerShdw blurRad="38100" dist="38100" dir="2700000" algn="tl">
                    <a:srgbClr val="000000">
                      <a:alpha val="43137"/>
                    </a:srgbClr>
                  </a:outerShdw>
                </a:effectLst>
                <a:latin typeface="+mj-ea"/>
              </a:rPr>
              <a:t>www.viz.media.kyoto-u.ac.jp/sympo2011/</a:t>
            </a:r>
          </a:p>
          <a:p>
            <a:pPr marL="0" indent="0">
              <a:buNone/>
            </a:pPr>
            <a:r>
              <a:rPr lang="en-US" altLang="ja-JP" sz="1400" b="1" dirty="0" smtClean="0">
                <a:effectLst>
                  <a:outerShdw blurRad="38100" dist="38100" dir="2700000" algn="tl">
                    <a:srgbClr val="000000">
                      <a:alpha val="43137"/>
                    </a:srgbClr>
                  </a:outerShdw>
                </a:effectLst>
                <a:latin typeface="+mj-ea"/>
              </a:rPr>
              <a:t>E-mail</a:t>
            </a:r>
            <a:r>
              <a:rPr lang="ja-JP" altLang="en-US" sz="1400" b="1" dirty="0" smtClean="0">
                <a:effectLst>
                  <a:outerShdw blurRad="38100" dist="38100" dir="2700000" algn="tl">
                    <a:srgbClr val="000000">
                      <a:alpha val="43137"/>
                    </a:srgbClr>
                  </a:outerShdw>
                </a:effectLst>
                <a:latin typeface="+mj-ea"/>
              </a:rPr>
              <a:t>：　</a:t>
            </a:r>
            <a:r>
              <a:rPr lang="en-US" altLang="ja-JP" sz="1400" b="1" dirty="0" smtClean="0">
                <a:effectLst>
                  <a:outerShdw blurRad="38100" dist="38100" dir="2700000" algn="tl">
                    <a:srgbClr val="000000">
                      <a:alpha val="43137"/>
                    </a:srgbClr>
                  </a:outerShdw>
                </a:effectLst>
                <a:latin typeface="+mj-ea"/>
              </a:rPr>
              <a:t>sympo2011@viz.media.kyoto-u.ac.jp</a:t>
            </a:r>
          </a:p>
          <a:p>
            <a:pPr marL="0" indent="0">
              <a:buFont typeface="Wingdings 2"/>
              <a:buNone/>
            </a:pPr>
            <a:endParaRPr lang="en-US" altLang="ja-JP" sz="2600" dirty="0" smtClean="0">
              <a:effectLst>
                <a:outerShdw blurRad="38100" dist="38100" dir="2700000" algn="tl">
                  <a:srgbClr val="000000">
                    <a:alpha val="43137"/>
                  </a:srgbClr>
                </a:outerShdw>
              </a:effectLst>
            </a:endParaRPr>
          </a:p>
          <a:p>
            <a:endParaRPr lang="ja-JP" altLang="en-US" dirty="0"/>
          </a:p>
        </p:txBody>
      </p:sp>
      <p:sp>
        <p:nvSpPr>
          <p:cNvPr id="8" name="コンテンツ プレースホルダー 4"/>
          <p:cNvSpPr txBox="1">
            <a:spLocks/>
          </p:cNvSpPr>
          <p:nvPr/>
        </p:nvSpPr>
        <p:spPr>
          <a:xfrm>
            <a:off x="468660" y="1772816"/>
            <a:ext cx="8288188" cy="1512168"/>
          </a:xfrm>
          <a:prstGeom prst="rect">
            <a:avLst/>
          </a:prstGeom>
        </p:spPr>
        <p:txBody>
          <a:bodyPr vert="horz">
            <a:normAutofit fontScale="70000" lnSpcReduction="20000"/>
          </a:bodyPr>
          <a:lstStyle>
            <a:lvl1pPr marL="342900" indent="-342900" algn="l" rtl="0" eaLnBrk="1" latinLnBrk="0" hangingPunct="1">
              <a:spcBef>
                <a:spcPct val="20000"/>
              </a:spcBef>
              <a:buClr>
                <a:schemeClr val="accent1"/>
              </a:buClr>
              <a:buSzPct val="70000"/>
              <a:buFont typeface="Wingdings 2"/>
              <a:buChar char=""/>
              <a:defRPr kumimoji="1" sz="28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1" sz="24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1" sz="20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1" sz="18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1"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1"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1" sz="1400" kern="1200" baseline="0">
                <a:solidFill>
                  <a:schemeClr val="tx2"/>
                </a:solidFill>
                <a:latin typeface="+mn-lt"/>
                <a:ea typeface="+mn-ea"/>
                <a:cs typeface="+mn-cs"/>
              </a:defRPr>
            </a:lvl9pPr>
          </a:lstStyle>
          <a:p>
            <a:pPr marL="0" indent="0">
              <a:lnSpc>
                <a:spcPct val="120000"/>
              </a:lnSpc>
              <a:buNone/>
            </a:pPr>
            <a:r>
              <a:rPr lang="ja-JP" altLang="en-US" dirty="0"/>
              <a:t>　</a:t>
            </a:r>
            <a:r>
              <a:rPr lang="ja-JP" altLang="en-US" sz="2300" dirty="0" smtClean="0"/>
              <a:t>京都大学における初年次教育の取り組みの一環として学術研究に必須の科学的思考の習得と国際的な場で活躍する人材の育成を目指したシンポジウムを本年度も開催します。優秀な論文投稿者には１１月祭期間中に時計台で研究内容を口頭発表する機会が与えられ、発表内容に応じて総長およびスポンサーから表彰されます。論文執筆と発表は英語でなされ、いずれにおいても大学院生の</a:t>
            </a:r>
            <a:r>
              <a:rPr lang="ja-JP" altLang="en-US" sz="2300" smtClean="0"/>
              <a:t>サポートを無料で受けられます</a:t>
            </a:r>
            <a:r>
              <a:rPr lang="ja-JP" altLang="en-US" sz="2300" dirty="0" smtClean="0"/>
              <a:t>。</a:t>
            </a:r>
            <a:endParaRPr lang="ja-JP" altLang="en-US" sz="2300" dirty="0"/>
          </a:p>
        </p:txBody>
      </p:sp>
      <p:pic>
        <p:nvPicPr>
          <p:cNvPr id="11" name="図 10" descr="mark0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5698579"/>
            <a:ext cx="1866900" cy="933450"/>
          </a:xfrm>
          <a:prstGeom prst="rect">
            <a:avLst/>
          </a:prstGeom>
          <a:noFill/>
          <a:ln>
            <a:noFill/>
          </a:ln>
        </p:spPr>
      </p:pic>
    </p:spTree>
    <p:extLst>
      <p:ext uri="{BB962C8B-B14F-4D97-AF65-F5344CB8AC3E}">
        <p14:creationId xmlns:p14="http://schemas.microsoft.com/office/powerpoint/2010/main" val="13951653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280</TotalTime>
  <Words>24</Words>
  <Application>Microsoft Office PowerPoint</Application>
  <PresentationFormat>画面に合わせる (4:3)</PresentationFormat>
  <Paragraphs>15</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ウェーブ</vt:lpstr>
      <vt:lpstr>第２回全学共通教育国際学生シンポジウム 投稿論文募集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投稿論文募集</dc:title>
  <dc:creator>Kyoumu</dc:creator>
  <cp:lastModifiedBy>カクカテイ</cp:lastModifiedBy>
  <cp:revision>26</cp:revision>
  <cp:lastPrinted>2011-06-30T04:58:12Z</cp:lastPrinted>
  <dcterms:created xsi:type="dcterms:W3CDTF">2011-05-31T04:17:13Z</dcterms:created>
  <dcterms:modified xsi:type="dcterms:W3CDTF">2011-07-01T09:50:05Z</dcterms:modified>
</cp:coreProperties>
</file>