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ira Sans"/>
      <p:regular r:id="rId24"/>
      <p:bold r:id="rId25"/>
      <p:italic r:id="rId26"/>
      <p:boldItalic r:id="rId27"/>
    </p:embeddedFont>
    <p:embeddedFont>
      <p:font typeface="Fira Sans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ira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-italic.fntdata"/><Relationship Id="rId25" Type="http://schemas.openxmlformats.org/officeDocument/2006/relationships/font" Target="fonts/FiraSans-bold.fntdata"/><Relationship Id="rId28" Type="http://schemas.openxmlformats.org/officeDocument/2006/relationships/font" Target="fonts/FiraSansLight-regular.fntdata"/><Relationship Id="rId27" Type="http://schemas.openxmlformats.org/officeDocument/2006/relationships/font" Target="fonts/Fira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Light-boldItalic.fntdata"/><Relationship Id="rId30" Type="http://schemas.openxmlformats.org/officeDocument/2006/relationships/font" Target="fonts/FiraSans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Shape 138"/>
            <p:cNvSpPr/>
            <p:nvPr/>
          </p:nvSpPr>
          <p:spPr>
            <a:xfrm>
              <a:off x="0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622975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 UML textual 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00" y="314700"/>
            <a:ext cx="4193001" cy="41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Cursos</a:t>
            </a:r>
            <a:endParaRPr/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Gratuitos y de pago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3631500" y="661800"/>
            <a:ext cx="1881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Gratuitos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50" y="1719750"/>
            <a:ext cx="2866350" cy="12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050" y="1737163"/>
            <a:ext cx="3511425" cy="11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2647200" y="3158100"/>
            <a:ext cx="420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Guías en </a:t>
            </a: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páginas</a:t>
            </a: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 oficiales.</a:t>
            </a:r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024950" y="685025"/>
            <a:ext cx="1094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Pago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0" y="1871047"/>
            <a:ext cx="3671150" cy="1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050" y="2212847"/>
            <a:ext cx="3187900" cy="5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713650" y="1037975"/>
            <a:ext cx="81789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Existen diversas ayudas </a:t>
            </a:r>
            <a:r>
              <a:rPr lang="en"/>
              <a:t>económicas</a:t>
            </a:r>
            <a:r>
              <a:rPr lang="en"/>
              <a:t> para estas </a:t>
            </a:r>
            <a:r>
              <a:rPr lang="en"/>
              <a:t>tecnologías</a:t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0" y="1942475"/>
            <a:ext cx="2072900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250" y="3576600"/>
            <a:ext cx="2471106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200" y="3837375"/>
            <a:ext cx="3098000" cy="8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5050" y="1942475"/>
            <a:ext cx="2471099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1675" y="1942475"/>
            <a:ext cx="2211201" cy="1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</a:t>
            </a:r>
            <a:endParaRPr/>
          </a:p>
        </p:txBody>
      </p:sp>
      <p:sp>
        <p:nvSpPr>
          <p:cNvPr id="402" name="Shape 402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</a:t>
            </a:r>
            <a:endParaRPr/>
          </a:p>
        </p:txBody>
      </p:sp>
      <p:sp>
        <p:nvSpPr>
          <p:cNvPr id="408" name="Shape 408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GrantPRO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4294967295" type="ctrTitle"/>
          </p:nvPr>
        </p:nvSpPr>
        <p:spPr>
          <a:xfrm>
            <a:off x="1534800" y="167075"/>
            <a:ext cx="607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GanttPro</a:t>
            </a:r>
            <a:endParaRPr sz="3000"/>
          </a:p>
        </p:txBody>
      </p:sp>
      <p:sp>
        <p:nvSpPr>
          <p:cNvPr id="414" name="Shape 414"/>
          <p:cNvSpPr/>
          <p:nvPr/>
        </p:nvSpPr>
        <p:spPr>
          <a:xfrm>
            <a:off x="4890385" y="2502562"/>
            <a:ext cx="268730" cy="25659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Shape 415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416" name="Shape 41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419" name="Shape 41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Shape 423"/>
          <p:cNvSpPr/>
          <p:nvPr/>
        </p:nvSpPr>
        <p:spPr>
          <a:xfrm rot="2466893">
            <a:off x="3532597" y="1284781"/>
            <a:ext cx="373377" cy="3565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 rot="-1609499">
            <a:off x="4078673" y="1509092"/>
            <a:ext cx="268723" cy="2565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 rot="2926106">
            <a:off x="5707906" y="1712356"/>
            <a:ext cx="201218" cy="1921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 rot="-1609636">
            <a:off x="4753339" y="782531"/>
            <a:ext cx="181288" cy="17309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75" y="1061725"/>
            <a:ext cx="7733640" cy="3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Shape 434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435" name="Shape 435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4294967295" type="ctrTitle"/>
          </p:nvPr>
        </p:nvSpPr>
        <p:spPr>
          <a:xfrm>
            <a:off x="1182250" y="14001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02" name="Shape 302"/>
          <p:cNvSpPr txBox="1"/>
          <p:nvPr>
            <p:ph idx="4294967295" type="subTitle"/>
          </p:nvPr>
        </p:nvSpPr>
        <p:spPr>
          <a:xfrm>
            <a:off x="1275150" y="2446777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Víctor Izquierdo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Coral Manzanedo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Tatiana Alonso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Kai Ye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1743150" y="1345025"/>
            <a:ext cx="5657700" cy="22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Lenguaje de Modelado Unificado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una </a:t>
            </a:r>
            <a:r>
              <a:rPr lang="en" sz="1800"/>
              <a:t>especificación de notación orientada a objetos, que se compone de distintos diagramas, representando las diferentes etapas del desarrollo del proyecto. </a:t>
            </a:r>
            <a:endParaRPr sz="1800"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Modelado UML textual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Herramientas que permiten la </a:t>
            </a:r>
            <a:r>
              <a:rPr lang="en" sz="1800"/>
              <a:t>creación y edición</a:t>
            </a:r>
            <a:r>
              <a:rPr lang="en" sz="1800"/>
              <a:t> de modelos UML mediante texto</a:t>
            </a:r>
            <a:endParaRPr sz="1800"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escogidas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849000" y="153362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PlantUML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yUML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r>
              <a:rPr lang="en" sz="1800"/>
              <a:t>erramientas que permite la creación de diagramas UML y más tipos de diagramas.</a:t>
            </a:r>
            <a:endParaRPr sz="1800"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49000" y="11272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 un proyecto Open Source (código abierto) que permite escribir rápidamente: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Secuencia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Casos de uso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Clases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Actividades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Componentes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Estados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131900" y="2229225"/>
            <a:ext cx="34083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Los diagramas son definidos usando un lenguaje simple e intuitivo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yUML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849000" y="1243375"/>
            <a:ext cx="7446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Herramienta de modelado UML online para bloggers y business analysts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2474425"/>
            <a:ext cx="2371526" cy="8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875" y="2474425"/>
            <a:ext cx="2371525" cy="47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775" y="1904750"/>
            <a:ext cx="2371523" cy="133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