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81" r:id="rId17"/>
    <p:sldId id="282" r:id="rId18"/>
    <p:sldId id="269" r:id="rId19"/>
    <p:sldId id="270" r:id="rId20"/>
    <p:sldId id="283" r:id="rId21"/>
    <p:sldId id="271" r:id="rId22"/>
    <p:sldId id="273" r:id="rId23"/>
    <p:sldId id="284" r:id="rId24"/>
    <p:sldId id="277" r:id="rId25"/>
    <p:sldId id="274" r:id="rId26"/>
    <p:sldId id="278" r:id="rId27"/>
    <p:sldId id="272" r:id="rId28"/>
    <p:sldId id="275" r:id="rId29"/>
    <p:sldId id="276" r:id="rId30"/>
  </p:sldIdLst>
  <p:sldSz cx="9144000" cy="5143500" type="screen16x9"/>
  <p:notesSz cx="6858000" cy="9144000"/>
  <p:embeddedFontLst>
    <p:embeddedFont>
      <p:font typeface="Fira Sans Light"/>
      <p:regular r:id="rId32"/>
      <p:bold r:id="rId33"/>
      <p:italic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Modelado UML textual</a:t>
            </a:r>
            <a:br>
              <a:rPr lang="en" dirty="0"/>
            </a:br>
            <a:r>
              <a:rPr lang="en" dirty="0"/>
              <a:t>parte 2 </a:t>
            </a: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00" y="314700"/>
            <a:ext cx="4193001" cy="41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</a:t>
            </a:r>
            <a:endParaRPr dirty="0"/>
          </a:p>
        </p:txBody>
      </p:sp>
      <p:sp>
        <p:nvSpPr>
          <p:cNvPr id="363" name="Shape 36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356BC0-B641-48A2-AE09-19C29F5C1FB9}"/>
              </a:ext>
            </a:extLst>
          </p:cNvPr>
          <p:cNvSpPr txBox="1"/>
          <p:nvPr/>
        </p:nvSpPr>
        <p:spPr>
          <a:xfrm>
            <a:off x="2424224" y="344848"/>
            <a:ext cx="4178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General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DC2BF-A82F-487B-9575-59C42F49D39F}"/>
              </a:ext>
            </a:extLst>
          </p:cNvPr>
          <p:cNvSpPr txBox="1"/>
          <p:nvPr/>
        </p:nvSpPr>
        <p:spPr>
          <a:xfrm>
            <a:off x="1392866" y="1467293"/>
            <a:ext cx="2062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Autor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Apariencia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Disponibilidad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Documentación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Coste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ED6E3-9AF9-47D7-8062-FA77673A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82" y="1530495"/>
            <a:ext cx="2621616" cy="1968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DF7FC2-FD4F-44C7-B75C-0F7354112279}"/>
              </a:ext>
            </a:extLst>
          </p:cNvPr>
          <p:cNvSpPr txBox="1"/>
          <p:nvPr/>
        </p:nvSpPr>
        <p:spPr>
          <a:xfrm>
            <a:off x="2514600" y="393601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B3CA7-648A-4335-8230-81F7E23C41E5}"/>
              </a:ext>
            </a:extLst>
          </p:cNvPr>
          <p:cNvSpPr txBox="1"/>
          <p:nvPr/>
        </p:nvSpPr>
        <p:spPr>
          <a:xfrm>
            <a:off x="1233377" y="1531088"/>
            <a:ext cx="310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Secuencia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Casos de Uso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Clases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Actividades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Componentes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Estados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Diagramas de Objetos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Almacenamiento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Almacenamiento online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6A0E93-08B5-416C-804C-C6E0218A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46" y="1531088"/>
            <a:ext cx="2646829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7530DA-876A-452A-AF9E-4BF1C1EE5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9CCFF5-6BB4-41FA-8234-A069DA75A168}"/>
              </a:ext>
            </a:extLst>
          </p:cNvPr>
          <p:cNvSpPr txBox="1"/>
          <p:nvPr/>
        </p:nvSpPr>
        <p:spPr>
          <a:xfrm>
            <a:off x="2203597" y="404430"/>
            <a:ext cx="4736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Rendimiento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7F421A-60AE-40E3-9B54-D37F2307EFB3}"/>
              </a:ext>
            </a:extLst>
          </p:cNvPr>
          <p:cNvSpPr txBox="1"/>
          <p:nvPr/>
        </p:nvSpPr>
        <p:spPr>
          <a:xfrm>
            <a:off x="1095153" y="1786271"/>
            <a:ext cx="3859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Eficacia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Soporte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latin typeface="Fira Sans Light"/>
              </a:rPr>
              <a:t>Tiempo de respuesta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A8F550-EB8C-4378-ABDF-B79AB4D6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23" y="157094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2037FA-FA67-4A7E-8A18-90ECFCDF9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9296EA-CE05-4D54-ABDC-CC419BAD4D23}"/>
              </a:ext>
            </a:extLst>
          </p:cNvPr>
          <p:cNvSpPr txBox="1"/>
          <p:nvPr/>
        </p:nvSpPr>
        <p:spPr>
          <a:xfrm>
            <a:off x="2262076" y="393797"/>
            <a:ext cx="461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Características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A4F02-919E-414A-9045-0938B7F214FA}"/>
              </a:ext>
            </a:extLst>
          </p:cNvPr>
          <p:cNvSpPr txBox="1"/>
          <p:nvPr/>
        </p:nvSpPr>
        <p:spPr>
          <a:xfrm>
            <a:off x="1451657" y="1839432"/>
            <a:ext cx="3604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Escalabilidad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Compatibilidad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Seguridad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A92F52-71EA-4A3B-B55C-43B8648F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19" y="1424223"/>
            <a:ext cx="3291379" cy="19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4B8379-532C-421A-BDDD-A931B4C46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9B37CD-A2C5-4FD7-9E05-CD13B6463349}"/>
              </a:ext>
            </a:extLst>
          </p:cNvPr>
          <p:cNvSpPr txBox="1"/>
          <p:nvPr/>
        </p:nvSpPr>
        <p:spPr>
          <a:xfrm>
            <a:off x="2365743" y="425695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Uso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DB366D-98A9-4555-BACE-4A38767D40AB}"/>
              </a:ext>
            </a:extLst>
          </p:cNvPr>
          <p:cNvSpPr txBox="1"/>
          <p:nvPr/>
        </p:nvSpPr>
        <p:spPr>
          <a:xfrm>
            <a:off x="1318437" y="1854052"/>
            <a:ext cx="325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Reusabilidad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Usabilidad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Proyectos simultáneos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9D718C-C905-4852-B9BC-7AACEEC3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40" y="1459952"/>
            <a:ext cx="3618558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A6F0DA6-F7C2-44D8-9D8B-83E4D507C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9AD0B4-2C09-4F79-A366-03BB241B1A78}"/>
              </a:ext>
            </a:extLst>
          </p:cNvPr>
          <p:cNvSpPr txBox="1"/>
          <p:nvPr/>
        </p:nvSpPr>
        <p:spPr>
          <a:xfrm>
            <a:off x="1398181" y="415062"/>
            <a:ext cx="634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FFFFFF"/>
                </a:solidFill>
                <a:latin typeface="Fira Sans"/>
                <a:sym typeface="Fira Sans"/>
              </a:rPr>
              <a:t>Formatos a exportar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5CDD9F-ABA3-4681-B82D-5E7AD72D7336}"/>
              </a:ext>
            </a:extLst>
          </p:cNvPr>
          <p:cNvSpPr txBox="1"/>
          <p:nvPr/>
        </p:nvSpPr>
        <p:spPr>
          <a:xfrm>
            <a:off x="2144091" y="1445454"/>
            <a:ext cx="3349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PNG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SVG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TXT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JPEG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1"/>
              </a:solidFill>
              <a:latin typeface="Fira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Fira Sans Light"/>
              </a:rPr>
              <a:t>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6C2792-8C47-4D38-8247-39AABA50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01" y="1499347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</a:t>
            </a:r>
            <a:endParaRPr dirty="0"/>
          </a:p>
        </p:txBody>
      </p:sp>
      <p:sp>
        <p:nvSpPr>
          <p:cNvPr id="3" name="Shape 363">
            <a:extLst>
              <a:ext uri="{FF2B5EF4-FFF2-40B4-BE49-F238E27FC236}">
                <a16:creationId xmlns:a16="http://schemas.microsoft.com/office/drawing/2014/main" id="{FC7F1BBF-223C-4A13-A48D-95857EFDD5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por tecnología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E48676-7D80-4CD1-9E69-F44CE6B50594}"/>
              </a:ext>
            </a:extLst>
          </p:cNvPr>
          <p:cNvSpPr txBox="1"/>
          <p:nvPr/>
        </p:nvSpPr>
        <p:spPr>
          <a:xfrm>
            <a:off x="1398181" y="415062"/>
            <a:ext cx="634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err="1">
                <a:solidFill>
                  <a:srgbClr val="FFFFFF"/>
                </a:solidFill>
                <a:latin typeface="Fira Sans"/>
                <a:sym typeface="Fira Sans"/>
              </a:rPr>
              <a:t>yUML</a:t>
            </a:r>
            <a:endParaRPr lang="es-ES" sz="3000" b="1" dirty="0">
              <a:solidFill>
                <a:srgbClr val="FFFFFF"/>
              </a:solidFill>
              <a:latin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6913AD-A2E2-4D4C-9C9E-CDE7B386CDB3}"/>
              </a:ext>
            </a:extLst>
          </p:cNvPr>
          <p:cNvSpPr txBox="1"/>
          <p:nvPr/>
        </p:nvSpPr>
        <p:spPr>
          <a:xfrm>
            <a:off x="1169582" y="1432975"/>
            <a:ext cx="2445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Autor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Apariencia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Disponibilidad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Documentación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Coste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Distintos Diagramas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Almacenamiento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B1CB8A-A157-4F68-936E-3F3F5208E4EA}"/>
              </a:ext>
            </a:extLst>
          </p:cNvPr>
          <p:cNvSpPr txBox="1"/>
          <p:nvPr/>
        </p:nvSpPr>
        <p:spPr>
          <a:xfrm>
            <a:off x="5224132" y="1432975"/>
            <a:ext cx="2445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Eficacia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Soporte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Tiempo de respuesta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Escalabilidad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Seguridad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Usabilidad</a:t>
            </a:r>
          </a:p>
          <a:p>
            <a:pPr marL="374650" indent="-285750">
              <a:spcBef>
                <a:spcPts val="600"/>
              </a:spcBef>
              <a:buClr>
                <a:srgbClr val="B1E1F5"/>
              </a:buClr>
              <a:buSzPts val="22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FFFFFF"/>
                </a:solidFill>
                <a:latin typeface="Fira Sans Light"/>
                <a:sym typeface="Fira Sans Light"/>
              </a:rPr>
              <a:t>Entre otros….</a:t>
            </a:r>
            <a:endParaRPr lang="es-ES" sz="2200" dirty="0">
              <a:solidFill>
                <a:srgbClr val="FFFFFF"/>
              </a:solidFill>
              <a:latin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3137-3193-4429-A85A-5283607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 dirty="0"/>
              <a:t>PlantUML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371E1-EDF3-4CD3-ADAE-449C8301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019" y="1243372"/>
            <a:ext cx="2723540" cy="24248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Autor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Apariencia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Disponibilidad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Documentación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Coste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Diagramas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Almacenamiento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78C27-418F-4CEB-84F4-DC58C34B9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3DF70A1E-8BBB-4C29-BC9D-F68F49AD6940}"/>
              </a:ext>
            </a:extLst>
          </p:cNvPr>
          <p:cNvSpPr txBox="1">
            <a:spLocks/>
          </p:cNvSpPr>
          <p:nvPr/>
        </p:nvSpPr>
        <p:spPr>
          <a:xfrm>
            <a:off x="5137465" y="1243373"/>
            <a:ext cx="2723540" cy="2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Proyectos simultáneos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PNG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SVG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TXT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Escalabilidad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Tiempo de Respuesta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600" dirty="0"/>
              <a:t>Entre otros…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7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tecnologías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Shape 425">
            <a:extLst>
              <a:ext uri="{FF2B5EF4-FFF2-40B4-BE49-F238E27FC236}">
                <a16:creationId xmlns:a16="http://schemas.microsoft.com/office/drawing/2014/main" id="{E5DD31F0-E629-47A2-97EB-0ADED32EB9B1}"/>
              </a:ext>
            </a:extLst>
          </p:cNvPr>
          <p:cNvSpPr txBox="1">
            <a:spLocks/>
          </p:cNvSpPr>
          <p:nvPr/>
        </p:nvSpPr>
        <p:spPr>
          <a:xfrm>
            <a:off x="1399500" y="196801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Comparación Yuml &amp; PlantUML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09C347-0D18-4FEC-8446-FA38D232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6" y="1203929"/>
            <a:ext cx="5954404" cy="39395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E0F56C-1636-4454-BD54-4E82A234A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F545B3-EB13-478B-BE34-BD7B5974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" r="4624"/>
          <a:stretch/>
        </p:blipFill>
        <p:spPr>
          <a:xfrm>
            <a:off x="1300161" y="1732149"/>
            <a:ext cx="6543675" cy="2790825"/>
          </a:xfrm>
          <a:prstGeom prst="rect">
            <a:avLst/>
          </a:prstGeom>
        </p:spPr>
      </p:pic>
      <p:sp>
        <p:nvSpPr>
          <p:cNvPr id="4" name="Shape 425">
            <a:extLst>
              <a:ext uri="{FF2B5EF4-FFF2-40B4-BE49-F238E27FC236}">
                <a16:creationId xmlns:a16="http://schemas.microsoft.com/office/drawing/2014/main" id="{218070BA-821E-4996-B965-870B20F096E2}"/>
              </a:ext>
            </a:extLst>
          </p:cNvPr>
          <p:cNvSpPr txBox="1">
            <a:spLocks/>
          </p:cNvSpPr>
          <p:nvPr/>
        </p:nvSpPr>
        <p:spPr>
          <a:xfrm>
            <a:off x="1399500" y="196801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Comparación Yuml &amp; PlantUML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147A59-33D7-4461-A14E-FC058CC5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1" y="1692088"/>
            <a:ext cx="65436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2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91188-40C3-4763-A0D2-AE1C964FA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6.</a:t>
            </a:r>
            <a:br>
              <a:rPr lang="es-ES" dirty="0"/>
            </a:br>
            <a:r>
              <a:rPr lang="es-ES" dirty="0"/>
              <a:t>Recomendaciones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53504-10D3-4706-AADC-563F08EC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Descripción de las situaciones</a:t>
            </a:r>
          </a:p>
        </p:txBody>
      </p:sp>
    </p:spTree>
    <p:extLst>
      <p:ext uri="{BB962C8B-B14F-4D97-AF65-F5344CB8AC3E}">
        <p14:creationId xmlns:p14="http://schemas.microsoft.com/office/powerpoint/2010/main" val="337136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Shape 425">
            <a:extLst>
              <a:ext uri="{FF2B5EF4-FFF2-40B4-BE49-F238E27FC236}">
                <a16:creationId xmlns:a16="http://schemas.microsoft.com/office/drawing/2014/main" id="{FD015DDD-3455-4B04-9611-01371EFE316D}"/>
              </a:ext>
            </a:extLst>
          </p:cNvPr>
          <p:cNvSpPr txBox="1">
            <a:spLocks/>
          </p:cNvSpPr>
          <p:nvPr/>
        </p:nvSpPr>
        <p:spPr>
          <a:xfrm>
            <a:off x="1183925" y="196801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Situación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5C1484-46CF-4FE5-918C-DFC0C903E4B3}"/>
              </a:ext>
            </a:extLst>
          </p:cNvPr>
          <p:cNvSpPr txBox="1"/>
          <p:nvPr/>
        </p:nvSpPr>
        <p:spPr>
          <a:xfrm>
            <a:off x="350041" y="1888979"/>
            <a:ext cx="2895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Fira Sans Light"/>
              </a:rPr>
              <a:t>Un grupo de estudiante de informática de la Universidad de Córdoba intenta llevar a cabo un proyecto de desarrollo software, para diseñar los diagramas que necesitan decide utilizar la tecnología de modelado textual.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125D8F-B9B7-40E2-B2B1-B1F399F8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38" y="1494531"/>
            <a:ext cx="5008810" cy="29878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E134203-6165-4822-BC85-3485F9EBB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3" name="Shape 425">
            <a:extLst>
              <a:ext uri="{FF2B5EF4-FFF2-40B4-BE49-F238E27FC236}">
                <a16:creationId xmlns:a16="http://schemas.microsoft.com/office/drawing/2014/main" id="{9D86E6B6-A52B-4229-9E49-B0B970C7E0EE}"/>
              </a:ext>
            </a:extLst>
          </p:cNvPr>
          <p:cNvSpPr txBox="1">
            <a:spLocks/>
          </p:cNvSpPr>
          <p:nvPr/>
        </p:nvSpPr>
        <p:spPr>
          <a:xfrm>
            <a:off x="1534800" y="169315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ES" sz="3000" dirty="0"/>
              <a:t>Situación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14128-5F71-46B9-8F9A-BD2E96330D8C}"/>
              </a:ext>
            </a:extLst>
          </p:cNvPr>
          <p:cNvSpPr txBox="1"/>
          <p:nvPr/>
        </p:nvSpPr>
        <p:spPr>
          <a:xfrm>
            <a:off x="335030" y="1718763"/>
            <a:ext cx="3690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Fira Sans Light"/>
              </a:rPr>
              <a:t>Se ofrece una situación de uso de la utilización de modelado textual aplicado a la gestión de un videoclub, en el cual se definirán como gestionar cintas y películas, gestionar los socios, gestionar alquileres, información sobre las películas, gestionar proveedores, gestionar precios, empleados, etc.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812FC5-17E9-4F8A-A8A3-D8E92D9B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1556086"/>
            <a:ext cx="4111464" cy="32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Planificación</a:t>
            </a:r>
            <a:endParaRPr dirty="0"/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GrantPRO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 idx="4294967295"/>
          </p:nvPr>
        </p:nvSpPr>
        <p:spPr>
          <a:xfrm>
            <a:off x="1534800" y="167075"/>
            <a:ext cx="607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GanttPro</a:t>
            </a:r>
            <a:endParaRPr sz="3000" dirty="0"/>
          </a:p>
        </p:txBody>
      </p:sp>
      <p:sp>
        <p:nvSpPr>
          <p:cNvPr id="426" name="Shape 426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428" name="Shape 42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31" name="Shape 4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6FEBBD-3B14-4935-AFB1-782BF6D6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00" y="1205979"/>
            <a:ext cx="62484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ctrTitle" idx="4294967295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47" name="Shape 447"/>
          <p:cNvSpPr txBox="1">
            <a:spLocks noGrp="1"/>
          </p:cNvSpPr>
          <p:nvPr>
            <p:ph type="subTitle" idx="4294967295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743150" y="1345025"/>
            <a:ext cx="5657700" cy="2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Lenguaje de Modelado Unificado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una especificación de notación orientada a objetos, que se compone de distintos diagramas, representando las diferentes etapas del desarrollo del proyecto. </a:t>
            </a:r>
            <a:endParaRPr sz="18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Modelado UML textual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permiten la creación y edición de modelos UML mediante texto</a:t>
            </a:r>
            <a:endParaRPr sz="180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Descripción de las </a:t>
            </a:r>
            <a:r>
              <a:rPr lang="en" dirty="0"/>
              <a:t>Herramientas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PlantUML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yUML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Herramientas que permite la creación de diagramas UML y más tipos de diagramas.</a:t>
            </a:r>
            <a:endParaRPr sz="180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9000" y="11272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un proyecto Open Source (código abierto) que permite escribir rápidamente: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Secuencia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Casos de uso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Clases 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Actividades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Componentes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>
                <a:latin typeface="Fira Sans"/>
                <a:ea typeface="Fira Sans"/>
                <a:cs typeface="Fira Sans"/>
                <a:sym typeface="Fira Sans"/>
              </a:rPr>
              <a:t>Diagramas de Estados</a:t>
            </a:r>
            <a:endParaRPr sz="1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131900" y="2229225"/>
            <a:ext cx="34083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Los diagramas son definidos usando un lenguaje simple e intuitivo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yUML</a:t>
            </a: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849000" y="1243375"/>
            <a:ext cx="7446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Herramienta de modelado UML online para bloggers y business analysts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2474425"/>
            <a:ext cx="2371526" cy="8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75" y="2474425"/>
            <a:ext cx="2371525" cy="47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904750"/>
            <a:ext cx="2371523" cy="13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394</Words>
  <Application>Microsoft Office PowerPoint</Application>
  <PresentationFormat>Presentación en pantalla (16:9)</PresentationFormat>
  <Paragraphs>154</Paragraphs>
  <Slides>29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Fira Sans Light</vt:lpstr>
      <vt:lpstr>Fira Sans</vt:lpstr>
      <vt:lpstr>Wingdings</vt:lpstr>
      <vt:lpstr>Arial</vt:lpstr>
      <vt:lpstr>Verges template</vt:lpstr>
      <vt:lpstr>Modelado UML textual parte 2  </vt:lpstr>
      <vt:lpstr>Hello!</vt:lpstr>
      <vt:lpstr>1. Descripción</vt:lpstr>
      <vt:lpstr>Presentación de PowerPoint</vt:lpstr>
      <vt:lpstr>Presentación de PowerPoint</vt:lpstr>
      <vt:lpstr>2. Descripción de las Herramientas</vt:lpstr>
      <vt:lpstr>Herramientas</vt:lpstr>
      <vt:lpstr>PlantUML</vt:lpstr>
      <vt:lpstr>yUML</vt:lpstr>
      <vt:lpstr>Presentación de PowerPoint</vt:lpstr>
      <vt:lpstr>3. Criterio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Evaluación de los criterios</vt:lpstr>
      <vt:lpstr>Presentación de PowerPoint</vt:lpstr>
      <vt:lpstr>PlantUML</vt:lpstr>
      <vt:lpstr>5. Comparación de las tecnologías</vt:lpstr>
      <vt:lpstr>Presentación de PowerPoint</vt:lpstr>
      <vt:lpstr>Presentación de PowerPoint</vt:lpstr>
      <vt:lpstr>6. Recomendaciones</vt:lpstr>
      <vt:lpstr>Presentación de PowerPoint</vt:lpstr>
      <vt:lpstr>Presentación de PowerPoint</vt:lpstr>
      <vt:lpstr>7. Planificación</vt:lpstr>
      <vt:lpstr>GanttPro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UML textual  </dc:title>
  <dc:creator>Tatiana</dc:creator>
  <cp:lastModifiedBy>Tatiana Alonso Vegas</cp:lastModifiedBy>
  <cp:revision>9</cp:revision>
  <dcterms:modified xsi:type="dcterms:W3CDTF">2018-04-09T16:09:57Z</dcterms:modified>
</cp:coreProperties>
</file>