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Fira Sans"/>
      <p:regular r:id="rId32"/>
      <p:bold r:id="rId33"/>
      <p:italic r:id="rId34"/>
      <p:boldItalic r:id="rId35"/>
    </p:embeddedFont>
    <p:embeddedFont>
      <p:font typeface="Fira Sa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FiraSans-bold.fntdata"/><Relationship Id="rId10" Type="http://schemas.openxmlformats.org/officeDocument/2006/relationships/slide" Target="slides/slide6.xml"/><Relationship Id="rId32" Type="http://schemas.openxmlformats.org/officeDocument/2006/relationships/font" Target="fonts/FiraSans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Light-bold.fntdata"/><Relationship Id="rId14" Type="http://schemas.openxmlformats.org/officeDocument/2006/relationships/slide" Target="slides/slide10.xml"/><Relationship Id="rId36" Type="http://schemas.openxmlformats.org/officeDocument/2006/relationships/font" Target="fonts/FiraSansLight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  <a:defRPr b="1" i="0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53" name="Shape 153"/>
            <p:cNvSpPr/>
            <p:nvPr/>
          </p:nvSpPr>
          <p:spPr>
            <a:xfrm>
              <a:off x="0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622975" y="4278697"/>
              <a:ext cx="6622971" cy="853743"/>
            </a:xfrm>
            <a:custGeom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E1F5"/>
              </a:buClr>
              <a:buSzPts val="1400"/>
              <a:buFont typeface="Fira Sans Light"/>
              <a:buNone/>
              <a:defRPr b="0" i="0" sz="14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73" name="Shape 173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Shape 215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  <a:defRPr b="1" i="0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  <a:defRPr b="0" i="0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Shape 6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70" name="Shape 7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Shape 112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▫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▫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Light"/>
              <a:buChar char="▪"/>
              <a:defRPr b="0" i="0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32100" y="441174"/>
            <a:ext cx="1452007" cy="572718"/>
          </a:xfrm>
          <a:custGeom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 flipH="1">
            <a:off x="8211627" y="884250"/>
            <a:ext cx="1008573" cy="393594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261900" y="364975"/>
            <a:ext cx="1693944" cy="607166"/>
          </a:xfrm>
          <a:custGeom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7675" y="205976"/>
            <a:ext cx="802982" cy="313325"/>
          </a:xfrm>
          <a:custGeom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</a:srgbClr>
              </a:gs>
              <a:gs pos="100000">
                <a:srgbClr val="FFFFFF">
                  <a:alpha val="5254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0" y="3953694"/>
            <a:ext cx="9144000" cy="1178720"/>
          </a:xfrm>
          <a:custGeom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5712" y="4025118"/>
            <a:ext cx="9072576" cy="1107296"/>
          </a:xfrm>
          <a:custGeom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0" y="3886185"/>
            <a:ext cx="9144000" cy="1257312"/>
          </a:xfrm>
          <a:custGeom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▫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▫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▫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Light"/>
              <a:buChar char="▪"/>
              <a:defRPr b="0" i="0" sz="16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i="0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b="0" i="0" sz="2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Modelado UML textual</a:t>
            </a:r>
            <a:br>
              <a:rPr b="1" i="0" lang="en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i="0" lang="en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parte 3 </a:t>
            </a:r>
            <a:endParaRPr b="1" i="0" sz="4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Proyectos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</a:pPr>
            <a:r>
              <a:rPr b="0" i="0" lang="en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Proyectos de implementación de ambas tecnologías</a:t>
            </a:r>
            <a:endParaRPr b="0" i="0" sz="1800" u="none" cap="none" strike="noStrike">
              <a:solidFill>
                <a:srgbClr val="FFF2C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1321983" y="196801"/>
            <a:ext cx="63476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Proyecto de implementación de un prototipo con yUML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321983" y="1796902"/>
            <a:ext cx="377455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Clases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128648" y="-518294"/>
            <a:ext cx="2373882" cy="556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Casos de uso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25" y="852463"/>
            <a:ext cx="4303750" cy="35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Actividades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5675"/>
            <a:ext cx="8839201" cy="99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Proyecto de implementación de un prototipo con PlantUML</a:t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382233" y="1807535"/>
            <a:ext cx="377455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Clases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918" y="967367"/>
            <a:ext cx="3062533" cy="378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Casos de uso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1319212"/>
            <a:ext cx="66865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Diagrama de Actividades</a:t>
            </a:r>
            <a:b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4085" y="935664"/>
            <a:ext cx="1975829" cy="389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ctrTitle"/>
          </p:nvPr>
        </p:nvSpPr>
        <p:spPr>
          <a:xfrm>
            <a:off x="167685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Comparación de las implementaciones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4294967295" type="ctrTitle"/>
          </p:nvPr>
        </p:nvSpPr>
        <p:spPr>
          <a:xfrm>
            <a:off x="1182250" y="1400120"/>
            <a:ext cx="6593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Hello!</a:t>
            </a:r>
            <a:endParaRPr b="1" i="0" sz="4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" name="Shape 244"/>
          <p:cNvSpPr txBox="1"/>
          <p:nvPr>
            <p:ph idx="4294967295" type="subTitle"/>
          </p:nvPr>
        </p:nvSpPr>
        <p:spPr>
          <a:xfrm>
            <a:off x="1275150" y="2446777"/>
            <a:ext cx="65937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Víctor Izquierdo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Coral Manzanedo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Tatiana Alonso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Kai Ye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399500" y="196801"/>
            <a:ext cx="6074400" cy="675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Evaluación Yuml</a:t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633" y="906091"/>
            <a:ext cx="4260733" cy="404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399500" y="196801"/>
            <a:ext cx="6074400" cy="675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Evaluación PlantUML</a:t>
            </a:r>
            <a:endParaRPr/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143" y="871870"/>
            <a:ext cx="4482284" cy="396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399500" y="196801"/>
            <a:ext cx="6074400" cy="675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Comparación de Yuml &amp; PlantUML</a:t>
            </a:r>
            <a:endParaRPr/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325" y="983727"/>
            <a:ext cx="5153079" cy="300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8325" y="3985105"/>
            <a:ext cx="5153079" cy="81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6.</a:t>
            </a:r>
            <a:b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Conclusiones</a:t>
            </a:r>
            <a:endParaRPr/>
          </a:p>
        </p:txBody>
      </p:sp>
      <p:sp>
        <p:nvSpPr>
          <p:cNvPr id="387" name="Shape 387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</a:pPr>
            <a:r>
              <a:rPr b="0" i="0" lang="en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Conclusiones de ambas tecnologías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1385944" y="196801"/>
            <a:ext cx="6074400" cy="59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Conclusión</a:t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00" y="1478052"/>
            <a:ext cx="2366325" cy="23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100" y="1863988"/>
            <a:ext cx="3582200" cy="15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7.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Planificación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Shape 40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</a:pPr>
            <a:r>
              <a:rPr b="0" i="0" lang="en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GrantPRO</a:t>
            </a:r>
            <a:endParaRPr b="0" i="0" sz="1800" u="none" cap="none" strike="noStrike">
              <a:solidFill>
                <a:srgbClr val="FFF2C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4294967295" type="ctrTitle"/>
          </p:nvPr>
        </p:nvSpPr>
        <p:spPr>
          <a:xfrm>
            <a:off x="1534800" y="167075"/>
            <a:ext cx="6074400" cy="744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GanttPro</a:t>
            </a:r>
            <a:endParaRPr b="1" i="0" sz="3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890385" y="2502562"/>
            <a:ext cx="268730" cy="25659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Shape 408"/>
          <p:cNvGrpSpPr/>
          <p:nvPr/>
        </p:nvGrpSpPr>
        <p:grpSpPr>
          <a:xfrm>
            <a:off x="4556818" y="1061718"/>
            <a:ext cx="1151330" cy="1151646"/>
            <a:chOff x="6654650" y="3665275"/>
            <a:chExt cx="409100" cy="409125"/>
          </a:xfrm>
        </p:grpSpPr>
        <p:sp>
          <p:nvSpPr>
            <p:cNvPr id="409" name="Shape 40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Shape 411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412" name="Shape 41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Shape 416"/>
          <p:cNvSpPr/>
          <p:nvPr/>
        </p:nvSpPr>
        <p:spPr>
          <a:xfrm rot="2466893">
            <a:off x="3532597" y="1284781"/>
            <a:ext cx="373377" cy="3565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 rot="-1609499">
            <a:off x="4078673" y="1509092"/>
            <a:ext cx="268723" cy="2565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 rot="2926106">
            <a:off x="5707906" y="1712356"/>
            <a:ext cx="201218" cy="1921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 rot="-1609636">
            <a:off x="4753339" y="782531"/>
            <a:ext cx="181288" cy="1730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25" y="1061725"/>
            <a:ext cx="8288550" cy="3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7" name="Shape 427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Thanks!</a:t>
            </a:r>
            <a:endParaRPr b="1" i="0" sz="4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Shape 428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Any questions?</a:t>
            </a:r>
            <a:endParaRPr b="0" i="0" sz="18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Herramientas 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Herramientas</a:t>
            </a:r>
            <a:endParaRPr b="1" i="0" sz="2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49000" y="153362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</a:pPr>
            <a:r>
              <a:rPr b="0" i="0" lang="en" sz="3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PlantUML</a:t>
            </a:r>
            <a:endParaRPr b="0" i="0" sz="3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</a:pPr>
            <a:r>
              <a:rPr b="0" i="0" lang="en" sz="3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yUML</a:t>
            </a:r>
            <a:endParaRPr b="0" i="0" sz="3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Herramientas que permite la creación de diagramas UML y más tipos de diagramas.</a:t>
            </a:r>
            <a:endParaRPr b="0" i="0" sz="18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Requisitos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82702" y="196801"/>
            <a:ext cx="41785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Requisitos Funcionales 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648587" y="1190846"/>
            <a:ext cx="5497032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RF01 - Identificación de la herramienta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RF02 – Permitir elegir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RF03 – Enviar diagramas a otras aplicaciones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RF04 – Eliminar partes de un diagrama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RF05 – Permitir anotar escribir código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RF06 – Confirmación de guardado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RF07 – Permitir añadir anotaciones en el diagrama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RF08 – Compartir diagrama con otros usuarios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RF09 – Modificar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RF10 – Eliminar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5618" y="1487103"/>
            <a:ext cx="2672297" cy="193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089298" y="196801"/>
            <a:ext cx="496540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Requisitos No Funcionales 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542261" y="2016264"/>
            <a:ext cx="5497032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R01 – Seguridad al guardar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R02 – Seguridad al hacer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R03 – Identificación y Registro a la plataforma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409" y="1504884"/>
            <a:ext cx="2616939" cy="261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3.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ira Sans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Criterios</a:t>
            </a:r>
            <a:endParaRPr b="1" i="0" sz="3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Fira Sans Light"/>
              <a:buNone/>
            </a:pPr>
            <a:r>
              <a:rPr b="0" i="0" lang="en" sz="1800" u="none" cap="none" strike="noStrike">
                <a:solidFill>
                  <a:srgbClr val="FFF2C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Criterios de comparación en la implementación</a:t>
            </a:r>
            <a:endParaRPr b="0" i="0" sz="1800" u="none" cap="none" strike="noStrike">
              <a:solidFill>
                <a:srgbClr val="FFF2C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243471" y="196801"/>
            <a:ext cx="5061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Criterios de comparación en la implementación 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383423" y="1417588"/>
            <a:ext cx="5683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Tiempo del desarrollo del diagrama de clases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Tiempo del desarrollo del diagrama de actividades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Tiempo del desarrollo del diagrama de casos de uso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Aprendizaje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Velocidad del sistema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Recursos Necesarios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y Libertad para Explorar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✓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Errores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682" y="1530495"/>
            <a:ext cx="2621616" cy="196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