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1"/>
  </p:notesMasterIdLst>
  <p:sldIdLst>
    <p:sldId id="306" r:id="rId5"/>
    <p:sldId id="307" r:id="rId6"/>
    <p:sldId id="308" r:id="rId7"/>
    <p:sldId id="309" r:id="rId8"/>
    <p:sldId id="310" r:id="rId9"/>
    <p:sldId id="316" r:id="rId10"/>
    <p:sldId id="311" r:id="rId11"/>
    <p:sldId id="312" r:id="rId12"/>
    <p:sldId id="313" r:id="rId13"/>
    <p:sldId id="314" r:id="rId14"/>
    <p:sldId id="315"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31" r:id="rId28"/>
    <p:sldId id="329" r:id="rId29"/>
    <p:sldId id="33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2CBC43-0A1D-4138-BEF5-3137CF61C1A3}" v="80" dt="2023-03-13T10:39:56.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67" d="100"/>
          <a:sy n="67" d="100"/>
        </p:scale>
        <p:origin x="644" y="44"/>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ddamani, Vishwanath D SBOBNG-PTIY/FHB" userId="02392ea3-3bde-4b57-8383-7e275996560a" providerId="ADAL" clId="{9C2CBC43-0A1D-4138-BEF5-3137CF61C1A3}"/>
    <pc:docChg chg="undo custSel addSld modSld">
      <pc:chgData name="Doddamani, Vishwanath D SBOBNG-PTIY/FHB" userId="02392ea3-3bde-4b57-8383-7e275996560a" providerId="ADAL" clId="{9C2CBC43-0A1D-4138-BEF5-3137CF61C1A3}" dt="2023-03-13T10:40:19.730" v="3779" actId="14100"/>
      <pc:docMkLst>
        <pc:docMk/>
      </pc:docMkLst>
      <pc:sldChg chg="modSp mod">
        <pc:chgData name="Doddamani, Vishwanath D SBOBNG-PTIY/FHB" userId="02392ea3-3bde-4b57-8383-7e275996560a" providerId="ADAL" clId="{9C2CBC43-0A1D-4138-BEF5-3137CF61C1A3}" dt="2023-03-12T01:26:51.599" v="558" actId="27636"/>
        <pc:sldMkLst>
          <pc:docMk/>
          <pc:sldMk cId="3349060223" sldId="322"/>
        </pc:sldMkLst>
        <pc:spChg chg="mod">
          <ac:chgData name="Doddamani, Vishwanath D SBOBNG-PTIY/FHB" userId="02392ea3-3bde-4b57-8383-7e275996560a" providerId="ADAL" clId="{9C2CBC43-0A1D-4138-BEF5-3137CF61C1A3}" dt="2023-03-05T16:19:15.071" v="26" actId="20577"/>
          <ac:spMkLst>
            <pc:docMk/>
            <pc:sldMk cId="3349060223" sldId="322"/>
            <ac:spMk id="2" creationId="{A8F5155C-67C3-92EA-1FC4-A4DAA58B38BE}"/>
          </ac:spMkLst>
        </pc:spChg>
        <pc:spChg chg="mod">
          <ac:chgData name="Doddamani, Vishwanath D SBOBNG-PTIY/FHB" userId="02392ea3-3bde-4b57-8383-7e275996560a" providerId="ADAL" clId="{9C2CBC43-0A1D-4138-BEF5-3137CF61C1A3}" dt="2023-03-12T01:26:51.599" v="558" actId="27636"/>
          <ac:spMkLst>
            <pc:docMk/>
            <pc:sldMk cId="3349060223" sldId="322"/>
            <ac:spMk id="3" creationId="{4E1030A3-CB17-841D-253A-6E7272498F1B}"/>
          </ac:spMkLst>
        </pc:spChg>
      </pc:sldChg>
      <pc:sldChg chg="modSp new mod">
        <pc:chgData name="Doddamani, Vishwanath D SBOBNG-PTIY/FHB" userId="02392ea3-3bde-4b57-8383-7e275996560a" providerId="ADAL" clId="{9C2CBC43-0A1D-4138-BEF5-3137CF61C1A3}" dt="2023-03-12T13:20:47.366" v="1385" actId="20577"/>
        <pc:sldMkLst>
          <pc:docMk/>
          <pc:sldMk cId="1799348717" sldId="323"/>
        </pc:sldMkLst>
        <pc:spChg chg="mod">
          <ac:chgData name="Doddamani, Vishwanath D SBOBNG-PTIY/FHB" userId="02392ea3-3bde-4b57-8383-7e275996560a" providerId="ADAL" clId="{9C2CBC43-0A1D-4138-BEF5-3137CF61C1A3}" dt="2023-03-12T01:27:41.526" v="580" actId="20577"/>
          <ac:spMkLst>
            <pc:docMk/>
            <pc:sldMk cId="1799348717" sldId="323"/>
            <ac:spMk id="2" creationId="{8C670830-F51C-7558-1A6D-D0FCD10102D6}"/>
          </ac:spMkLst>
        </pc:spChg>
        <pc:spChg chg="mod">
          <ac:chgData name="Doddamani, Vishwanath D SBOBNG-PTIY/FHB" userId="02392ea3-3bde-4b57-8383-7e275996560a" providerId="ADAL" clId="{9C2CBC43-0A1D-4138-BEF5-3137CF61C1A3}" dt="2023-03-12T13:20:47.366" v="1385" actId="20577"/>
          <ac:spMkLst>
            <pc:docMk/>
            <pc:sldMk cId="1799348717" sldId="323"/>
            <ac:spMk id="3" creationId="{60BCD8AD-27F1-C929-9408-E849C561E8AF}"/>
          </ac:spMkLst>
        </pc:spChg>
      </pc:sldChg>
      <pc:sldChg chg="modSp new mod">
        <pc:chgData name="Doddamani, Vishwanath D SBOBNG-PTIY/FHB" userId="02392ea3-3bde-4b57-8383-7e275996560a" providerId="ADAL" clId="{9C2CBC43-0A1D-4138-BEF5-3137CF61C1A3}" dt="2023-03-12T13:22:42.858" v="1648" actId="5793"/>
        <pc:sldMkLst>
          <pc:docMk/>
          <pc:sldMk cId="1869090287" sldId="324"/>
        </pc:sldMkLst>
        <pc:spChg chg="mod">
          <ac:chgData name="Doddamani, Vishwanath D SBOBNG-PTIY/FHB" userId="02392ea3-3bde-4b57-8383-7e275996560a" providerId="ADAL" clId="{9C2CBC43-0A1D-4138-BEF5-3137CF61C1A3}" dt="2023-03-12T13:21:05.281" v="1421" actId="20577"/>
          <ac:spMkLst>
            <pc:docMk/>
            <pc:sldMk cId="1869090287" sldId="324"/>
            <ac:spMk id="2" creationId="{72B49AD7-A14A-CD3D-2FB3-AF9FBD692E5A}"/>
          </ac:spMkLst>
        </pc:spChg>
        <pc:spChg chg="mod">
          <ac:chgData name="Doddamani, Vishwanath D SBOBNG-PTIY/FHB" userId="02392ea3-3bde-4b57-8383-7e275996560a" providerId="ADAL" clId="{9C2CBC43-0A1D-4138-BEF5-3137CF61C1A3}" dt="2023-03-12T13:22:42.858" v="1648" actId="5793"/>
          <ac:spMkLst>
            <pc:docMk/>
            <pc:sldMk cId="1869090287" sldId="324"/>
            <ac:spMk id="3" creationId="{F259602B-1207-932A-D649-0585F57BAE7C}"/>
          </ac:spMkLst>
        </pc:spChg>
      </pc:sldChg>
      <pc:sldChg chg="addSp delSp modSp new mod">
        <pc:chgData name="Doddamani, Vishwanath D SBOBNG-PTIY/FHB" userId="02392ea3-3bde-4b57-8383-7e275996560a" providerId="ADAL" clId="{9C2CBC43-0A1D-4138-BEF5-3137CF61C1A3}" dt="2023-03-12T13:41:05.876" v="1693" actId="1076"/>
        <pc:sldMkLst>
          <pc:docMk/>
          <pc:sldMk cId="2963222685" sldId="325"/>
        </pc:sldMkLst>
        <pc:spChg chg="mod">
          <ac:chgData name="Doddamani, Vishwanath D SBOBNG-PTIY/FHB" userId="02392ea3-3bde-4b57-8383-7e275996560a" providerId="ADAL" clId="{9C2CBC43-0A1D-4138-BEF5-3137CF61C1A3}" dt="2023-03-12T13:26:11.358" v="1688" actId="27636"/>
          <ac:spMkLst>
            <pc:docMk/>
            <pc:sldMk cId="2963222685" sldId="325"/>
            <ac:spMk id="2" creationId="{5D5F5513-41FE-D8BE-EB29-8FF0EAE82690}"/>
          </ac:spMkLst>
        </pc:spChg>
        <pc:spChg chg="del">
          <ac:chgData name="Doddamani, Vishwanath D SBOBNG-PTIY/FHB" userId="02392ea3-3bde-4b57-8383-7e275996560a" providerId="ADAL" clId="{9C2CBC43-0A1D-4138-BEF5-3137CF61C1A3}" dt="2023-03-12T13:40:37.039" v="1689"/>
          <ac:spMkLst>
            <pc:docMk/>
            <pc:sldMk cId="2963222685" sldId="325"/>
            <ac:spMk id="3" creationId="{A6F3409F-DE99-7992-F663-E4CAE7EFAF15}"/>
          </ac:spMkLst>
        </pc:spChg>
        <pc:picChg chg="add mod">
          <ac:chgData name="Doddamani, Vishwanath D SBOBNG-PTIY/FHB" userId="02392ea3-3bde-4b57-8383-7e275996560a" providerId="ADAL" clId="{9C2CBC43-0A1D-4138-BEF5-3137CF61C1A3}" dt="2023-03-12T13:41:05.876" v="1693" actId="1076"/>
          <ac:picMkLst>
            <pc:docMk/>
            <pc:sldMk cId="2963222685" sldId="325"/>
            <ac:picMk id="1026" creationId="{5791D8F0-5878-0289-3AC1-E5CC57608995}"/>
          </ac:picMkLst>
        </pc:picChg>
      </pc:sldChg>
      <pc:sldChg chg="modSp new mod">
        <pc:chgData name="Doddamani, Vishwanath D SBOBNG-PTIY/FHB" userId="02392ea3-3bde-4b57-8383-7e275996560a" providerId="ADAL" clId="{9C2CBC43-0A1D-4138-BEF5-3137CF61C1A3}" dt="2023-03-12T14:06:48.048" v="1953" actId="20577"/>
        <pc:sldMkLst>
          <pc:docMk/>
          <pc:sldMk cId="567841623" sldId="326"/>
        </pc:sldMkLst>
        <pc:spChg chg="mod">
          <ac:chgData name="Doddamani, Vishwanath D SBOBNG-PTIY/FHB" userId="02392ea3-3bde-4b57-8383-7e275996560a" providerId="ADAL" clId="{9C2CBC43-0A1D-4138-BEF5-3137CF61C1A3}" dt="2023-03-12T14:06:48.048" v="1953" actId="20577"/>
          <ac:spMkLst>
            <pc:docMk/>
            <pc:sldMk cId="567841623" sldId="326"/>
            <ac:spMk id="2" creationId="{A1F68092-2261-6B56-80BD-347D26865177}"/>
          </ac:spMkLst>
        </pc:spChg>
        <pc:spChg chg="mod">
          <ac:chgData name="Doddamani, Vishwanath D SBOBNG-PTIY/FHB" userId="02392ea3-3bde-4b57-8383-7e275996560a" providerId="ADAL" clId="{9C2CBC43-0A1D-4138-BEF5-3137CF61C1A3}" dt="2023-03-12T14:05:12.390" v="1950"/>
          <ac:spMkLst>
            <pc:docMk/>
            <pc:sldMk cId="567841623" sldId="326"/>
            <ac:spMk id="3" creationId="{1A61EBF3-2B1E-5175-21A7-039F0318E3F9}"/>
          </ac:spMkLst>
        </pc:spChg>
      </pc:sldChg>
      <pc:sldChg chg="modSp new mod">
        <pc:chgData name="Doddamani, Vishwanath D SBOBNG-PTIY/FHB" userId="02392ea3-3bde-4b57-8383-7e275996560a" providerId="ADAL" clId="{9C2CBC43-0A1D-4138-BEF5-3137CF61C1A3}" dt="2023-03-12T14:27:53.570" v="2456" actId="5793"/>
        <pc:sldMkLst>
          <pc:docMk/>
          <pc:sldMk cId="1709675875" sldId="327"/>
        </pc:sldMkLst>
        <pc:spChg chg="mod">
          <ac:chgData name="Doddamani, Vishwanath D SBOBNG-PTIY/FHB" userId="02392ea3-3bde-4b57-8383-7e275996560a" providerId="ADAL" clId="{9C2CBC43-0A1D-4138-BEF5-3137CF61C1A3}" dt="2023-03-12T14:07:09.597" v="1976" actId="20577"/>
          <ac:spMkLst>
            <pc:docMk/>
            <pc:sldMk cId="1709675875" sldId="327"/>
            <ac:spMk id="2" creationId="{7A30CB4E-D9AC-A593-E087-3FD0D65C7ED3}"/>
          </ac:spMkLst>
        </pc:spChg>
        <pc:spChg chg="mod">
          <ac:chgData name="Doddamani, Vishwanath D SBOBNG-PTIY/FHB" userId="02392ea3-3bde-4b57-8383-7e275996560a" providerId="ADAL" clId="{9C2CBC43-0A1D-4138-BEF5-3137CF61C1A3}" dt="2023-03-12T14:27:53.570" v="2456" actId="5793"/>
          <ac:spMkLst>
            <pc:docMk/>
            <pc:sldMk cId="1709675875" sldId="327"/>
            <ac:spMk id="3" creationId="{06A3EECC-82D8-8E63-71E7-9FEC278CAC3C}"/>
          </ac:spMkLst>
        </pc:spChg>
      </pc:sldChg>
      <pc:sldChg chg="modSp new mod">
        <pc:chgData name="Doddamani, Vishwanath D SBOBNG-PTIY/FHB" userId="02392ea3-3bde-4b57-8383-7e275996560a" providerId="ADAL" clId="{9C2CBC43-0A1D-4138-BEF5-3137CF61C1A3}" dt="2023-03-12T15:47:40.933" v="2995" actId="27636"/>
        <pc:sldMkLst>
          <pc:docMk/>
          <pc:sldMk cId="2445682387" sldId="328"/>
        </pc:sldMkLst>
        <pc:spChg chg="mod">
          <ac:chgData name="Doddamani, Vishwanath D SBOBNG-PTIY/FHB" userId="02392ea3-3bde-4b57-8383-7e275996560a" providerId="ADAL" clId="{9C2CBC43-0A1D-4138-BEF5-3137CF61C1A3}" dt="2023-03-12T14:28:13.062" v="2483" actId="20577"/>
          <ac:spMkLst>
            <pc:docMk/>
            <pc:sldMk cId="2445682387" sldId="328"/>
            <ac:spMk id="2" creationId="{AACDD3F9-4769-B45F-4F80-2C516E36456A}"/>
          </ac:spMkLst>
        </pc:spChg>
        <pc:spChg chg="mod">
          <ac:chgData name="Doddamani, Vishwanath D SBOBNG-PTIY/FHB" userId="02392ea3-3bde-4b57-8383-7e275996560a" providerId="ADAL" clId="{9C2CBC43-0A1D-4138-BEF5-3137CF61C1A3}" dt="2023-03-12T15:47:40.933" v="2995" actId="27636"/>
          <ac:spMkLst>
            <pc:docMk/>
            <pc:sldMk cId="2445682387" sldId="328"/>
            <ac:spMk id="3" creationId="{7B9DD58B-C4E1-52BA-F749-347592BD04D0}"/>
          </ac:spMkLst>
        </pc:spChg>
      </pc:sldChg>
      <pc:sldChg chg="modSp new mod">
        <pc:chgData name="Doddamani, Vishwanath D SBOBNG-PTIY/FHB" userId="02392ea3-3bde-4b57-8383-7e275996560a" providerId="ADAL" clId="{9C2CBC43-0A1D-4138-BEF5-3137CF61C1A3}" dt="2023-03-12T15:56:00.863" v="3426" actId="5793"/>
        <pc:sldMkLst>
          <pc:docMk/>
          <pc:sldMk cId="3296489272" sldId="329"/>
        </pc:sldMkLst>
        <pc:spChg chg="mod">
          <ac:chgData name="Doddamani, Vishwanath D SBOBNG-PTIY/FHB" userId="02392ea3-3bde-4b57-8383-7e275996560a" providerId="ADAL" clId="{9C2CBC43-0A1D-4138-BEF5-3137CF61C1A3}" dt="2023-03-12T15:48:39.803" v="3024" actId="20577"/>
          <ac:spMkLst>
            <pc:docMk/>
            <pc:sldMk cId="3296489272" sldId="329"/>
            <ac:spMk id="2" creationId="{9BCB403B-CB1C-7442-F5D8-22FC31681840}"/>
          </ac:spMkLst>
        </pc:spChg>
        <pc:spChg chg="mod">
          <ac:chgData name="Doddamani, Vishwanath D SBOBNG-PTIY/FHB" userId="02392ea3-3bde-4b57-8383-7e275996560a" providerId="ADAL" clId="{9C2CBC43-0A1D-4138-BEF5-3137CF61C1A3}" dt="2023-03-12T15:56:00.863" v="3426" actId="5793"/>
          <ac:spMkLst>
            <pc:docMk/>
            <pc:sldMk cId="3296489272" sldId="329"/>
            <ac:spMk id="3" creationId="{2A6ED16D-B198-AB79-A750-E421F725D74C}"/>
          </ac:spMkLst>
        </pc:spChg>
      </pc:sldChg>
      <pc:sldChg chg="modSp new mod">
        <pc:chgData name="Doddamani, Vishwanath D SBOBNG-PTIY/FHB" userId="02392ea3-3bde-4b57-8383-7e275996560a" providerId="ADAL" clId="{9C2CBC43-0A1D-4138-BEF5-3137CF61C1A3}" dt="2023-03-13T08:21:29.032" v="3708" actId="20577"/>
        <pc:sldMkLst>
          <pc:docMk/>
          <pc:sldMk cId="2135431105" sldId="330"/>
        </pc:sldMkLst>
        <pc:spChg chg="mod">
          <ac:chgData name="Doddamani, Vishwanath D SBOBNG-PTIY/FHB" userId="02392ea3-3bde-4b57-8383-7e275996560a" providerId="ADAL" clId="{9C2CBC43-0A1D-4138-BEF5-3137CF61C1A3}" dt="2023-03-12T15:58:51.966" v="3506" actId="20577"/>
          <ac:spMkLst>
            <pc:docMk/>
            <pc:sldMk cId="2135431105" sldId="330"/>
            <ac:spMk id="2" creationId="{A86E10C8-B87C-7628-A0D8-9A91F9CAD4D8}"/>
          </ac:spMkLst>
        </pc:spChg>
        <pc:spChg chg="mod">
          <ac:chgData name="Doddamani, Vishwanath D SBOBNG-PTIY/FHB" userId="02392ea3-3bde-4b57-8383-7e275996560a" providerId="ADAL" clId="{9C2CBC43-0A1D-4138-BEF5-3137CF61C1A3}" dt="2023-03-13T08:21:29.032" v="3708" actId="20577"/>
          <ac:spMkLst>
            <pc:docMk/>
            <pc:sldMk cId="2135431105" sldId="330"/>
            <ac:spMk id="3" creationId="{4A02BDCA-5DE5-FBC6-10A5-053C58B26009}"/>
          </ac:spMkLst>
        </pc:spChg>
      </pc:sldChg>
      <pc:sldChg chg="addSp delSp modSp new mod modClrScheme chgLayout">
        <pc:chgData name="Doddamani, Vishwanath D SBOBNG-PTIY/FHB" userId="02392ea3-3bde-4b57-8383-7e275996560a" providerId="ADAL" clId="{9C2CBC43-0A1D-4138-BEF5-3137CF61C1A3}" dt="2023-03-13T10:40:19.730" v="3779" actId="14100"/>
        <pc:sldMkLst>
          <pc:docMk/>
          <pc:sldMk cId="366265741" sldId="331"/>
        </pc:sldMkLst>
        <pc:spChg chg="del">
          <ac:chgData name="Doddamani, Vishwanath D SBOBNG-PTIY/FHB" userId="02392ea3-3bde-4b57-8383-7e275996560a" providerId="ADAL" clId="{9C2CBC43-0A1D-4138-BEF5-3137CF61C1A3}" dt="2023-03-13T10:28:37.802" v="3710" actId="700"/>
          <ac:spMkLst>
            <pc:docMk/>
            <pc:sldMk cId="366265741" sldId="331"/>
            <ac:spMk id="2" creationId="{E4034088-817E-DE62-D316-57A66F574C34}"/>
          </ac:spMkLst>
        </pc:spChg>
        <pc:spChg chg="del">
          <ac:chgData name="Doddamani, Vishwanath D SBOBNG-PTIY/FHB" userId="02392ea3-3bde-4b57-8383-7e275996560a" providerId="ADAL" clId="{9C2CBC43-0A1D-4138-BEF5-3137CF61C1A3}" dt="2023-03-13T10:28:37.802" v="3710" actId="700"/>
          <ac:spMkLst>
            <pc:docMk/>
            <pc:sldMk cId="366265741" sldId="331"/>
            <ac:spMk id="3" creationId="{C81B67A6-EBE2-ACBE-FB84-844C18881CE7}"/>
          </ac:spMkLst>
        </pc:spChg>
        <pc:spChg chg="mod ord">
          <ac:chgData name="Doddamani, Vishwanath D SBOBNG-PTIY/FHB" userId="02392ea3-3bde-4b57-8383-7e275996560a" providerId="ADAL" clId="{9C2CBC43-0A1D-4138-BEF5-3137CF61C1A3}" dt="2023-03-13T10:28:37.802" v="3710" actId="700"/>
          <ac:spMkLst>
            <pc:docMk/>
            <pc:sldMk cId="366265741" sldId="331"/>
            <ac:spMk id="4" creationId="{75E81B29-23FE-5652-EFA4-8D15AD2AC58D}"/>
          </ac:spMkLst>
        </pc:spChg>
        <pc:spChg chg="add mod">
          <ac:chgData name="Doddamani, Vishwanath D SBOBNG-PTIY/FHB" userId="02392ea3-3bde-4b57-8383-7e275996560a" providerId="ADAL" clId="{9C2CBC43-0A1D-4138-BEF5-3137CF61C1A3}" dt="2023-03-13T10:38:06.304" v="3765" actId="1076"/>
          <ac:spMkLst>
            <pc:docMk/>
            <pc:sldMk cId="366265741" sldId="331"/>
            <ac:spMk id="11" creationId="{3987445F-FB6C-4635-A465-CB91F4B0C4F5}"/>
          </ac:spMkLst>
        </pc:spChg>
        <pc:spChg chg="add mod">
          <ac:chgData name="Doddamani, Vishwanath D SBOBNG-PTIY/FHB" userId="02392ea3-3bde-4b57-8383-7e275996560a" providerId="ADAL" clId="{9C2CBC43-0A1D-4138-BEF5-3137CF61C1A3}" dt="2023-03-13T10:38:06.304" v="3765" actId="1076"/>
          <ac:spMkLst>
            <pc:docMk/>
            <pc:sldMk cId="366265741" sldId="331"/>
            <ac:spMk id="31" creationId="{F91C1714-C13B-4DB2-6DC9-F219802F3EFF}"/>
          </ac:spMkLst>
        </pc:spChg>
        <pc:spChg chg="add mod">
          <ac:chgData name="Doddamani, Vishwanath D SBOBNG-PTIY/FHB" userId="02392ea3-3bde-4b57-8383-7e275996560a" providerId="ADAL" clId="{9C2CBC43-0A1D-4138-BEF5-3137CF61C1A3}" dt="2023-03-13T10:38:06.304" v="3765" actId="1076"/>
          <ac:spMkLst>
            <pc:docMk/>
            <pc:sldMk cId="366265741" sldId="331"/>
            <ac:spMk id="38" creationId="{03CC7BEE-D6AA-518E-F8B3-21B60F123970}"/>
          </ac:spMkLst>
        </pc:spChg>
        <pc:spChg chg="add mod">
          <ac:chgData name="Doddamani, Vishwanath D SBOBNG-PTIY/FHB" userId="02392ea3-3bde-4b57-8383-7e275996560a" providerId="ADAL" clId="{9C2CBC43-0A1D-4138-BEF5-3137CF61C1A3}" dt="2023-03-13T10:38:06.304" v="3765" actId="1076"/>
          <ac:spMkLst>
            <pc:docMk/>
            <pc:sldMk cId="366265741" sldId="331"/>
            <ac:spMk id="43" creationId="{A76A3A5A-1872-951D-299A-F1E3AB449DC5}"/>
          </ac:spMkLst>
        </pc:spChg>
        <pc:spChg chg="add mod">
          <ac:chgData name="Doddamani, Vishwanath D SBOBNG-PTIY/FHB" userId="02392ea3-3bde-4b57-8383-7e275996560a" providerId="ADAL" clId="{9C2CBC43-0A1D-4138-BEF5-3137CF61C1A3}" dt="2023-03-13T10:38:06.304" v="3765" actId="1076"/>
          <ac:spMkLst>
            <pc:docMk/>
            <pc:sldMk cId="366265741" sldId="331"/>
            <ac:spMk id="44" creationId="{464E8AFB-100B-2247-0E23-2A38BC39AC22}"/>
          </ac:spMkLst>
        </pc:spChg>
        <pc:spChg chg="add del mod">
          <ac:chgData name="Doddamani, Vishwanath D SBOBNG-PTIY/FHB" userId="02392ea3-3bde-4b57-8383-7e275996560a" providerId="ADAL" clId="{9C2CBC43-0A1D-4138-BEF5-3137CF61C1A3}" dt="2023-03-13T10:38:47.580" v="3769" actId="478"/>
          <ac:spMkLst>
            <pc:docMk/>
            <pc:sldMk cId="366265741" sldId="331"/>
            <ac:spMk id="60" creationId="{4E4772AE-2059-1917-18B4-5D207A53A8E3}"/>
          </ac:spMkLst>
        </pc:spChg>
        <pc:spChg chg="add del mod">
          <ac:chgData name="Doddamani, Vishwanath D SBOBNG-PTIY/FHB" userId="02392ea3-3bde-4b57-8383-7e275996560a" providerId="ADAL" clId="{9C2CBC43-0A1D-4138-BEF5-3137CF61C1A3}" dt="2023-03-13T10:39:18.680" v="3772" actId="478"/>
          <ac:spMkLst>
            <pc:docMk/>
            <pc:sldMk cId="366265741" sldId="331"/>
            <ac:spMk id="61" creationId="{9C4B362D-8AB5-DB08-80F3-642725C9E3E3}"/>
          </ac:spMkLst>
        </pc:spChg>
        <pc:spChg chg="add mod">
          <ac:chgData name="Doddamani, Vishwanath D SBOBNG-PTIY/FHB" userId="02392ea3-3bde-4b57-8383-7e275996560a" providerId="ADAL" clId="{9C2CBC43-0A1D-4138-BEF5-3137CF61C1A3}" dt="2023-03-13T10:40:19.730" v="3779" actId="14100"/>
          <ac:spMkLst>
            <pc:docMk/>
            <pc:sldMk cId="366265741" sldId="331"/>
            <ac:spMk id="62" creationId="{B61369C4-CE80-5637-CF7C-86723248750D}"/>
          </ac:spMkLst>
        </pc:spChg>
        <pc:spChg chg="add mod">
          <ac:chgData name="Doddamani, Vishwanath D SBOBNG-PTIY/FHB" userId="02392ea3-3bde-4b57-8383-7e275996560a" providerId="ADAL" clId="{9C2CBC43-0A1D-4138-BEF5-3137CF61C1A3}" dt="2023-03-13T10:40:01.780" v="3776" actId="1076"/>
          <ac:spMkLst>
            <pc:docMk/>
            <pc:sldMk cId="366265741" sldId="331"/>
            <ac:spMk id="65" creationId="{B95C4DAF-DC8A-5E27-F95C-8D903879D04A}"/>
          </ac:spMkLst>
        </pc:spChg>
        <pc:spChg chg="add mod">
          <ac:chgData name="Doddamani, Vishwanath D SBOBNG-PTIY/FHB" userId="02392ea3-3bde-4b57-8383-7e275996560a" providerId="ADAL" clId="{9C2CBC43-0A1D-4138-BEF5-3137CF61C1A3}" dt="2023-03-13T10:40:01.780" v="3776" actId="1076"/>
          <ac:spMkLst>
            <pc:docMk/>
            <pc:sldMk cId="366265741" sldId="331"/>
            <ac:spMk id="70" creationId="{CE4B8077-90D1-4AC1-3923-D6C2799211C1}"/>
          </ac:spMkLst>
        </pc:spChg>
        <pc:graphicFrameChg chg="add mod modGraphic">
          <ac:chgData name="Doddamani, Vishwanath D SBOBNG-PTIY/FHB" userId="02392ea3-3bde-4b57-8383-7e275996560a" providerId="ADAL" clId="{9C2CBC43-0A1D-4138-BEF5-3137CF61C1A3}" dt="2023-03-13T10:38:06.304" v="3765" actId="1076"/>
          <ac:graphicFrameMkLst>
            <pc:docMk/>
            <pc:sldMk cId="366265741" sldId="331"/>
            <ac:graphicFrameMk id="5" creationId="{38567FC7-0906-9586-CE85-5D00EDAFF458}"/>
          </ac:graphicFrameMkLst>
        </pc:graphicFrameChg>
        <pc:graphicFrameChg chg="add del mod modGraphic">
          <ac:chgData name="Doddamani, Vishwanath D SBOBNG-PTIY/FHB" userId="02392ea3-3bde-4b57-8383-7e275996560a" providerId="ADAL" clId="{9C2CBC43-0A1D-4138-BEF5-3137CF61C1A3}" dt="2023-03-13T10:29:33.589" v="3718" actId="478"/>
          <ac:graphicFrameMkLst>
            <pc:docMk/>
            <pc:sldMk cId="366265741" sldId="331"/>
            <ac:graphicFrameMk id="6" creationId="{78734C11-7754-0B42-A3DE-395D56698DED}"/>
          </ac:graphicFrameMkLst>
        </pc:graphicFrameChg>
        <pc:graphicFrameChg chg="add mod modGraphic">
          <ac:chgData name="Doddamani, Vishwanath D SBOBNG-PTIY/FHB" userId="02392ea3-3bde-4b57-8383-7e275996560a" providerId="ADAL" clId="{9C2CBC43-0A1D-4138-BEF5-3137CF61C1A3}" dt="2023-03-13T10:38:06.304" v="3765" actId="1076"/>
          <ac:graphicFrameMkLst>
            <pc:docMk/>
            <pc:sldMk cId="366265741" sldId="331"/>
            <ac:graphicFrameMk id="29" creationId="{1F2D09F9-9BA7-9E23-978B-39673CC09DFD}"/>
          </ac:graphicFrameMkLst>
        </pc:graphicFrameChg>
        <pc:graphicFrameChg chg="add mod modGraphic">
          <ac:chgData name="Doddamani, Vishwanath D SBOBNG-PTIY/FHB" userId="02392ea3-3bde-4b57-8383-7e275996560a" providerId="ADAL" clId="{9C2CBC43-0A1D-4138-BEF5-3137CF61C1A3}" dt="2023-03-13T10:38:06.304" v="3765" actId="1076"/>
          <ac:graphicFrameMkLst>
            <pc:docMk/>
            <pc:sldMk cId="366265741" sldId="331"/>
            <ac:graphicFrameMk id="36" creationId="{B5699E0B-E734-8926-047D-01DBDF09ADB3}"/>
          </ac:graphicFrameMkLst>
        </pc:graphicFrameChg>
        <pc:graphicFrameChg chg="add mod">
          <ac:chgData name="Doddamani, Vishwanath D SBOBNG-PTIY/FHB" userId="02392ea3-3bde-4b57-8383-7e275996560a" providerId="ADAL" clId="{9C2CBC43-0A1D-4138-BEF5-3137CF61C1A3}" dt="2023-03-13T10:40:01.780" v="3776" actId="1076"/>
          <ac:graphicFrameMkLst>
            <pc:docMk/>
            <pc:sldMk cId="366265741" sldId="331"/>
            <ac:graphicFrameMk id="63" creationId="{CE2D9832-1222-9A65-D62B-391CAB2C6B05}"/>
          </ac:graphicFrameMkLst>
        </pc:graphicFrameChg>
        <pc:inkChg chg="add del">
          <ac:chgData name="Doddamani, Vishwanath D SBOBNG-PTIY/FHB" userId="02392ea3-3bde-4b57-8383-7e275996560a" providerId="ADAL" clId="{9C2CBC43-0A1D-4138-BEF5-3137CF61C1A3}" dt="2023-03-13T10:32:25.175" v="3722" actId="34122"/>
          <ac:inkMkLst>
            <pc:docMk/>
            <pc:sldMk cId="366265741" sldId="331"/>
            <ac:inkMk id="7" creationId="{62AE1E24-D9E3-8C74-A823-16853E8A92F0}"/>
          </ac:inkMkLst>
        </pc:inkChg>
        <pc:inkChg chg="add del">
          <ac:chgData name="Doddamani, Vishwanath D SBOBNG-PTIY/FHB" userId="02392ea3-3bde-4b57-8383-7e275996560a" providerId="ADAL" clId="{9C2CBC43-0A1D-4138-BEF5-3137CF61C1A3}" dt="2023-03-13T10:32:25.175" v="3722" actId="34122"/>
          <ac:inkMkLst>
            <pc:docMk/>
            <pc:sldMk cId="366265741" sldId="331"/>
            <ac:inkMk id="8" creationId="{C6674C60-0792-8428-3DD4-C63700206087}"/>
          </ac:inkMkLst>
        </pc:inkChg>
        <pc:inkChg chg="add mod">
          <ac:chgData name="Doddamani, Vishwanath D SBOBNG-PTIY/FHB" userId="02392ea3-3bde-4b57-8383-7e275996560a" providerId="ADAL" clId="{9C2CBC43-0A1D-4138-BEF5-3137CF61C1A3}" dt="2023-03-13T10:38:06.304" v="3765" actId="1076"/>
          <ac:inkMkLst>
            <pc:docMk/>
            <pc:sldMk cId="366265741" sldId="331"/>
            <ac:inkMk id="9" creationId="{31E5C8E1-8329-0C59-0E56-FD563A25EAE8}"/>
          </ac:inkMkLst>
        </pc:inkChg>
        <pc:cxnChg chg="add mod">
          <ac:chgData name="Doddamani, Vishwanath D SBOBNG-PTIY/FHB" userId="02392ea3-3bde-4b57-8383-7e275996560a" providerId="ADAL" clId="{9C2CBC43-0A1D-4138-BEF5-3137CF61C1A3}" dt="2023-03-13T10:38:06.304" v="3765" actId="1076"/>
          <ac:cxnSpMkLst>
            <pc:docMk/>
            <pc:sldMk cId="366265741" sldId="331"/>
            <ac:cxnSpMk id="13" creationId="{3AE16AB1-6D06-EF8F-0026-6A9A56360751}"/>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14" creationId="{6BAE83AD-EFED-B5D2-768E-7AB440A6E6A1}"/>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17" creationId="{C892B9BA-1EC5-48DD-9825-3DFD8DE2B6B3}"/>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20" creationId="{A6D72FA5-ABAF-69A4-701A-678CDEF3B2E3}"/>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24" creationId="{2F7D1BE1-0531-6965-87C1-A8EF78A2D530}"/>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28" creationId="{DFB77663-6C28-7D76-1FDB-252C4125DF1C}"/>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30" creationId="{C35C9C06-93F2-C8F2-7034-DBA0987D7EEC}"/>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32" creationId="{891B5F04-900F-2836-D372-D609AB6CACF2}"/>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33" creationId="{EFB024FD-6670-AA32-0C56-C6421D2ECADA}"/>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34" creationId="{AE5AD4ED-406C-8E4A-5CCA-52454C097551}"/>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35" creationId="{5FF2C155-4B0B-AC03-AA0C-866696C70E6E}"/>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37" creationId="{4DE67346-A222-5A43-9EB3-701F6140A49A}"/>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39" creationId="{0C9D1D44-E796-4876-FDA7-84EB6B568C0F}"/>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40" creationId="{A770679D-22AD-0A3C-77BB-AD582115CCF1}"/>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41" creationId="{6FAC00E6-B3AF-B198-FBF1-B46C6BDA3FF6}"/>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42" creationId="{C13C3B32-B5E8-C47D-9966-CEB942228BF7}"/>
          </ac:cxnSpMkLst>
        </pc:cxnChg>
        <pc:cxnChg chg="add mod">
          <ac:chgData name="Doddamani, Vishwanath D SBOBNG-PTIY/FHB" userId="02392ea3-3bde-4b57-8383-7e275996560a" providerId="ADAL" clId="{9C2CBC43-0A1D-4138-BEF5-3137CF61C1A3}" dt="2023-03-13T10:38:06.304" v="3765" actId="1076"/>
          <ac:cxnSpMkLst>
            <pc:docMk/>
            <pc:sldMk cId="366265741" sldId="331"/>
            <ac:cxnSpMk id="45" creationId="{6F516B45-07D2-86E0-A962-60BF8FCB868B}"/>
          </ac:cxnSpMkLst>
        </pc:cxnChg>
        <pc:cxnChg chg="add mod">
          <ac:chgData name="Doddamani, Vishwanath D SBOBNG-PTIY/FHB" userId="02392ea3-3bde-4b57-8383-7e275996560a" providerId="ADAL" clId="{9C2CBC43-0A1D-4138-BEF5-3137CF61C1A3}" dt="2023-03-13T10:40:06.274" v="3777" actId="14100"/>
          <ac:cxnSpMkLst>
            <pc:docMk/>
            <pc:sldMk cId="366265741" sldId="331"/>
            <ac:cxnSpMk id="59" creationId="{ACDE1856-8BCD-78EE-B01E-CF9AC4B22794}"/>
          </ac:cxnSpMkLst>
        </pc:cxnChg>
        <pc:cxnChg chg="add mod">
          <ac:chgData name="Doddamani, Vishwanath D SBOBNG-PTIY/FHB" userId="02392ea3-3bde-4b57-8383-7e275996560a" providerId="ADAL" clId="{9C2CBC43-0A1D-4138-BEF5-3137CF61C1A3}" dt="2023-03-13T10:40:01.780" v="3776" actId="1076"/>
          <ac:cxnSpMkLst>
            <pc:docMk/>
            <pc:sldMk cId="366265741" sldId="331"/>
            <ac:cxnSpMk id="64" creationId="{A4EF2D20-8A80-6FF8-78ED-938F4DC9C594}"/>
          </ac:cxnSpMkLst>
        </pc:cxnChg>
        <pc:cxnChg chg="add mod">
          <ac:chgData name="Doddamani, Vishwanath D SBOBNG-PTIY/FHB" userId="02392ea3-3bde-4b57-8383-7e275996560a" providerId="ADAL" clId="{9C2CBC43-0A1D-4138-BEF5-3137CF61C1A3}" dt="2023-03-13T10:40:01.780" v="3776" actId="1076"/>
          <ac:cxnSpMkLst>
            <pc:docMk/>
            <pc:sldMk cId="366265741" sldId="331"/>
            <ac:cxnSpMk id="66" creationId="{6FDC9A9F-3CD7-3485-0642-3B1A68CC26B5}"/>
          </ac:cxnSpMkLst>
        </pc:cxnChg>
        <pc:cxnChg chg="add mod">
          <ac:chgData name="Doddamani, Vishwanath D SBOBNG-PTIY/FHB" userId="02392ea3-3bde-4b57-8383-7e275996560a" providerId="ADAL" clId="{9C2CBC43-0A1D-4138-BEF5-3137CF61C1A3}" dt="2023-03-13T10:40:01.780" v="3776" actId="1076"/>
          <ac:cxnSpMkLst>
            <pc:docMk/>
            <pc:sldMk cId="366265741" sldId="331"/>
            <ac:cxnSpMk id="67" creationId="{A36E320C-EB48-B9C8-897F-FD565517A43C}"/>
          </ac:cxnSpMkLst>
        </pc:cxnChg>
        <pc:cxnChg chg="add mod">
          <ac:chgData name="Doddamani, Vishwanath D SBOBNG-PTIY/FHB" userId="02392ea3-3bde-4b57-8383-7e275996560a" providerId="ADAL" clId="{9C2CBC43-0A1D-4138-BEF5-3137CF61C1A3}" dt="2023-03-13T10:40:01.780" v="3776" actId="1076"/>
          <ac:cxnSpMkLst>
            <pc:docMk/>
            <pc:sldMk cId="366265741" sldId="331"/>
            <ac:cxnSpMk id="68" creationId="{92D37DF3-4364-FDE5-7A7F-EB2C516F164D}"/>
          </ac:cxnSpMkLst>
        </pc:cxnChg>
        <pc:cxnChg chg="add mod">
          <ac:chgData name="Doddamani, Vishwanath D SBOBNG-PTIY/FHB" userId="02392ea3-3bde-4b57-8383-7e275996560a" providerId="ADAL" clId="{9C2CBC43-0A1D-4138-BEF5-3137CF61C1A3}" dt="2023-03-13T10:40:01.780" v="3776" actId="1076"/>
          <ac:cxnSpMkLst>
            <pc:docMk/>
            <pc:sldMk cId="366265741" sldId="331"/>
            <ac:cxnSpMk id="69" creationId="{7798CE58-934D-F51D-5838-DC4CB33AFC1E}"/>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13T10:32:16.153"/>
    </inkml:context>
    <inkml:brush xml:id="br0">
      <inkml:brushProperty name="width" value="0.05" units="cm"/>
      <inkml:brushProperty name="height" value="0.05" units="cm"/>
    </inkml:brush>
  </inkml:definitions>
  <inkml:trace contextRef="#ctx0" brushRef="#br0">94 142 24575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98448" y="594360"/>
            <a:ext cx="7655052" cy="2843784"/>
          </a:xfrm>
        </p:spPr>
        <p:txBody>
          <a:bodyPr/>
          <a:lstStyle/>
          <a:p>
            <a:r>
              <a:rPr lang="en-US" sz="4800" b="0" cap="none" dirty="0">
                <a:ln w="0"/>
                <a:solidFill>
                  <a:schemeClr val="tx1"/>
                </a:solidFill>
                <a:effectLst>
                  <a:outerShdw blurRad="38100" dist="19050" dir="2700000" algn="tl" rotWithShape="0">
                    <a:schemeClr val="dk1">
                      <a:alpha val="40000"/>
                    </a:schemeClr>
                  </a:outerShdw>
                </a:effectLst>
              </a:rPr>
              <a:t>AI by Lavika Goel</a:t>
            </a:r>
            <a:br>
              <a:rPr lang="en-US" spc="400" dirty="0"/>
            </a:br>
            <a:r>
              <a:rPr lang="en-US" sz="1800" spc="400" dirty="0"/>
              <a:t>Chapter 3</a:t>
            </a:r>
            <a:endParaRPr lang="en-US" dirty="0"/>
          </a:p>
        </p:txBody>
      </p:sp>
      <p:sp>
        <p:nvSpPr>
          <p:cNvPr id="5" name="Subtitle 4">
            <a:extLst>
              <a:ext uri="{FF2B5EF4-FFF2-40B4-BE49-F238E27FC236}">
                <a16:creationId xmlns:a16="http://schemas.microsoft.com/office/drawing/2014/main" id="{BD8500BF-12B1-F289-07BD-C3D08619FC31}"/>
              </a:ext>
            </a:extLst>
          </p:cNvPr>
          <p:cNvSpPr>
            <a:spLocks noGrp="1"/>
          </p:cNvSpPr>
          <p:nvPr>
            <p:ph type="subTitle" idx="1"/>
          </p:nvPr>
        </p:nvSpPr>
        <p:spPr>
          <a:xfrm>
            <a:off x="1298448" y="3438144"/>
            <a:ext cx="1683258" cy="400431"/>
          </a:xfrm>
        </p:spPr>
        <p:txBody>
          <a:bodyPr>
            <a:normAutofit/>
          </a:bodyPr>
          <a:lstStyle/>
          <a:p>
            <a:r>
              <a:rPr lang="en-GB" sz="1600" dirty="0">
                <a:solidFill>
                  <a:schemeClr val="tx1"/>
                </a:solidFill>
              </a:rPr>
              <a:t>9</a:t>
            </a:r>
            <a:r>
              <a:rPr lang="en-GB" sz="1600" baseline="30000" dirty="0">
                <a:solidFill>
                  <a:schemeClr val="tx1"/>
                </a:solidFill>
              </a:rPr>
              <a:t>th</a:t>
            </a:r>
            <a:r>
              <a:rPr lang="en-GB" sz="1600" dirty="0">
                <a:solidFill>
                  <a:schemeClr val="tx1"/>
                </a:solidFill>
              </a:rPr>
              <a:t> Feb 2023</a:t>
            </a:r>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ACA7-D7B9-AFB0-3842-8F8CC86F200A}"/>
              </a:ext>
            </a:extLst>
          </p:cNvPr>
          <p:cNvSpPr>
            <a:spLocks noGrp="1"/>
          </p:cNvSpPr>
          <p:nvPr>
            <p:ph type="title"/>
          </p:nvPr>
        </p:nvSpPr>
        <p:spPr/>
        <p:txBody>
          <a:bodyPr>
            <a:normAutofit/>
          </a:bodyPr>
          <a:lstStyle/>
          <a:p>
            <a:r>
              <a:rPr lang="en-GB" sz="4800" dirty="0"/>
              <a:t>3.4 Best First Search and A* Search</a:t>
            </a:r>
          </a:p>
        </p:txBody>
      </p:sp>
      <p:sp>
        <p:nvSpPr>
          <p:cNvPr id="3" name="Content Placeholder 2">
            <a:extLst>
              <a:ext uri="{FF2B5EF4-FFF2-40B4-BE49-F238E27FC236}">
                <a16:creationId xmlns:a16="http://schemas.microsoft.com/office/drawing/2014/main" id="{EE0F105B-6107-5C16-0A85-E1243EAE95D7}"/>
              </a:ext>
            </a:extLst>
          </p:cNvPr>
          <p:cNvSpPr>
            <a:spLocks noGrp="1"/>
          </p:cNvSpPr>
          <p:nvPr>
            <p:ph idx="1"/>
          </p:nvPr>
        </p:nvSpPr>
        <p:spPr/>
        <p:txBody>
          <a:bodyPr>
            <a:normAutofit fontScale="62500" lnSpcReduction="20000"/>
          </a:bodyPr>
          <a:lstStyle/>
          <a:p>
            <a:r>
              <a:rPr lang="en-GB" dirty="0"/>
              <a:t>It is important to search graphs so that duplicate paths will not be searched.</a:t>
            </a:r>
          </a:p>
          <a:p>
            <a:r>
              <a:rPr lang="en-GB" dirty="0"/>
              <a:t>To accomplish this, algorithm makes use of directed graph where each node represents a point in problem space and contains:</a:t>
            </a:r>
          </a:p>
          <a:p>
            <a:pPr lvl="1"/>
            <a:r>
              <a:rPr lang="en-GB" dirty="0"/>
              <a:t>Problem state description</a:t>
            </a:r>
          </a:p>
          <a:p>
            <a:pPr lvl="1"/>
            <a:r>
              <a:rPr lang="en-GB" dirty="0"/>
              <a:t>Indication of how promising it is</a:t>
            </a:r>
          </a:p>
          <a:p>
            <a:pPr lvl="1"/>
            <a:r>
              <a:rPr lang="en-GB" dirty="0"/>
              <a:t>Parent link</a:t>
            </a:r>
          </a:p>
          <a:p>
            <a:pPr lvl="1"/>
            <a:r>
              <a:rPr lang="en-GB" dirty="0"/>
              <a:t>Child nodes</a:t>
            </a:r>
          </a:p>
          <a:p>
            <a:r>
              <a:rPr lang="en-GB" dirty="0"/>
              <a:t>Parent link ensures the path recovery once goal is found.</a:t>
            </a:r>
          </a:p>
          <a:p>
            <a:r>
              <a:rPr lang="en-GB" dirty="0"/>
              <a:t>The list of successor nodes make it possible to propagate the improvement down to its successors, if a better path is found and this is called </a:t>
            </a:r>
            <a:r>
              <a:rPr lang="en-GB" b="1" i="1" dirty="0"/>
              <a:t>OR</a:t>
            </a:r>
            <a:r>
              <a:rPr lang="en-GB" dirty="0"/>
              <a:t> graph.</a:t>
            </a:r>
          </a:p>
          <a:p>
            <a:r>
              <a:rPr lang="en-GB" dirty="0"/>
              <a:t>Best first search selects the best possible path based on heuristic function.</a:t>
            </a:r>
          </a:p>
          <a:p>
            <a:r>
              <a:rPr lang="en-GB" dirty="0"/>
              <a:t>Best first search differs from hill climbing in the following ways:</a:t>
            </a:r>
          </a:p>
          <a:p>
            <a:pPr lvl="1"/>
            <a:r>
              <a:rPr lang="en-GB" dirty="0"/>
              <a:t>In hill climbing, one path is selected and remaining are ignored. Here we keep track of all possible paths.</a:t>
            </a:r>
          </a:p>
          <a:p>
            <a:pPr lvl="1"/>
            <a:r>
              <a:rPr lang="en-GB" dirty="0"/>
              <a:t>In best first search, we move to the best possible state even if its value is not lower than the current state.</a:t>
            </a:r>
          </a:p>
          <a:p>
            <a:r>
              <a:rPr lang="en-GB" dirty="0"/>
              <a:t>Best first search is BFS with priority queue.</a:t>
            </a:r>
          </a:p>
          <a:p>
            <a:endParaRPr lang="en-GB" dirty="0"/>
          </a:p>
        </p:txBody>
      </p:sp>
      <p:sp>
        <p:nvSpPr>
          <p:cNvPr id="4" name="Slide Number Placeholder 3">
            <a:extLst>
              <a:ext uri="{FF2B5EF4-FFF2-40B4-BE49-F238E27FC236}">
                <a16:creationId xmlns:a16="http://schemas.microsoft.com/office/drawing/2014/main" id="{32597998-0D98-57C2-E1BC-1294CF628448}"/>
              </a:ext>
            </a:extLst>
          </p:cNvPr>
          <p:cNvSpPr>
            <a:spLocks noGrp="1"/>
          </p:cNvSpPr>
          <p:nvPr>
            <p:ph type="sldNum" sz="quarter" idx="12"/>
          </p:nvPr>
        </p:nvSpPr>
        <p:spPr/>
        <p:txBody>
          <a:bodyPr/>
          <a:lstStyle/>
          <a:p>
            <a:fld id="{D8DA9DAA-006C-4F4B-980E-E3DF019B24E2}" type="slidenum">
              <a:rPr lang="en-US" smtClean="0"/>
              <a:t>10</a:t>
            </a:fld>
            <a:endParaRPr lang="en-US" dirty="0"/>
          </a:p>
        </p:txBody>
      </p:sp>
    </p:spTree>
    <p:extLst>
      <p:ext uri="{BB962C8B-B14F-4D97-AF65-F5344CB8AC3E}">
        <p14:creationId xmlns:p14="http://schemas.microsoft.com/office/powerpoint/2010/main" val="741308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4B1B-92D2-7EFF-73DD-47DC456DD729}"/>
              </a:ext>
            </a:extLst>
          </p:cNvPr>
          <p:cNvSpPr>
            <a:spLocks noGrp="1"/>
          </p:cNvSpPr>
          <p:nvPr>
            <p:ph type="title"/>
          </p:nvPr>
        </p:nvSpPr>
        <p:spPr/>
        <p:txBody>
          <a:bodyPr/>
          <a:lstStyle/>
          <a:p>
            <a:r>
              <a:rPr lang="en-GB" dirty="0"/>
              <a:t>3.4.1 A* Search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F2213A-1CAE-79DE-507E-1F92169CDA04}"/>
                  </a:ext>
                </a:extLst>
              </p:cNvPr>
              <p:cNvSpPr>
                <a:spLocks noGrp="1"/>
              </p:cNvSpPr>
              <p:nvPr>
                <p:ph idx="1"/>
              </p:nvPr>
            </p:nvSpPr>
            <p:spPr/>
            <p:txBody>
              <a:bodyPr numCol="3">
                <a:normAutofit/>
              </a:bodyPr>
              <a:lstStyle/>
              <a:p>
                <a:r>
                  <a:rPr lang="en-GB" dirty="0"/>
                  <a:t>A* search is a best first search technique that employs a heuristic function to find the path from initial state to final state by traversing the graph based on the heuristic function used.</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𝐶𝑜𝑠𝑡</m:t>
                      </m:r>
                      <m:r>
                        <a:rPr lang="en-GB" i="1" dirty="0" smtClean="0">
                          <a:latin typeface="Cambria Math" panose="02040503050406030204" pitchFamily="18" charset="0"/>
                        </a:rPr>
                        <m:t>(</m:t>
                      </m:r>
                      <m:r>
                        <a:rPr lang="en-GB" i="1" dirty="0" smtClean="0">
                          <a:latin typeface="Cambria Math" panose="02040503050406030204" pitchFamily="18" charset="0"/>
                        </a:rPr>
                        <m:t>𝑛</m:t>
                      </m:r>
                      <m:r>
                        <a:rPr lang="en-GB" i="1" dirty="0" smtClean="0">
                          <a:latin typeface="Cambria Math" panose="02040503050406030204" pitchFamily="18" charset="0"/>
                        </a:rPr>
                        <m:t>) = </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𝑛</m:t>
                      </m:r>
                      <m:r>
                        <a:rPr lang="en-GB" i="1" dirty="0" smtClean="0">
                          <a:latin typeface="Cambria Math" panose="02040503050406030204" pitchFamily="18" charset="0"/>
                        </a:rPr>
                        <m:t>) = </m:t>
                      </m:r>
                      <m:r>
                        <a:rPr lang="en-GB" i="1" dirty="0" smtClean="0">
                          <a:latin typeface="Cambria Math" panose="02040503050406030204" pitchFamily="18" charset="0"/>
                        </a:rPr>
                        <m:t>𝑎</m:t>
                      </m:r>
                      <m:r>
                        <a:rPr lang="en-GB" i="1" dirty="0" smtClean="0">
                          <a:latin typeface="Cambria Math" panose="02040503050406030204" pitchFamily="18" charset="0"/>
                        </a:rPr>
                        <m:t>(</m:t>
                      </m:r>
                      <m:r>
                        <a:rPr lang="en-GB" i="1" dirty="0" smtClean="0">
                          <a:latin typeface="Cambria Math" panose="02040503050406030204" pitchFamily="18" charset="0"/>
                        </a:rPr>
                        <m:t>𝑛</m:t>
                      </m:r>
                      <m:r>
                        <a:rPr lang="en-GB" i="1" dirty="0" smtClean="0">
                          <a:latin typeface="Cambria Math" panose="02040503050406030204" pitchFamily="18" charset="0"/>
                        </a:rPr>
                        <m:t>) + </m:t>
                      </m:r>
                      <m:r>
                        <a:rPr lang="en-GB" i="1" dirty="0" smtClean="0">
                          <a:latin typeface="Cambria Math" panose="02040503050406030204" pitchFamily="18" charset="0"/>
                        </a:rPr>
                        <m:t>𝑏</m:t>
                      </m:r>
                      <m:r>
                        <a:rPr lang="en-GB" i="1" dirty="0" smtClean="0">
                          <a:latin typeface="Cambria Math" panose="02040503050406030204" pitchFamily="18" charset="0"/>
                        </a:rPr>
                        <m:t>(</m:t>
                      </m:r>
                      <m:r>
                        <a:rPr lang="en-GB" i="1" dirty="0" smtClean="0">
                          <a:latin typeface="Cambria Math" panose="02040503050406030204" pitchFamily="18" charset="0"/>
                        </a:rPr>
                        <m:t>𝑛</m:t>
                      </m:r>
                      <m:r>
                        <a:rPr lang="en-GB" i="1" dirty="0">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sz="1600" i="1" dirty="0" smtClean="0">
                          <a:latin typeface="Cambria Math" panose="02040503050406030204" pitchFamily="18" charset="0"/>
                        </a:rPr>
                        <m:t>𝑊h𝑒𝑟𝑒</m:t>
                      </m:r>
                      <m:r>
                        <a:rPr lang="en-GB" sz="1600" i="1" dirty="0" smtClean="0">
                          <a:latin typeface="Cambria Math" panose="02040503050406030204" pitchFamily="18" charset="0"/>
                        </a:rPr>
                        <m:t> </m:t>
                      </m:r>
                      <m:r>
                        <a:rPr lang="en-GB" sz="1600" i="1" dirty="0" smtClean="0">
                          <a:latin typeface="Cambria Math" panose="02040503050406030204" pitchFamily="18" charset="0"/>
                        </a:rPr>
                        <m:t>𝑛</m:t>
                      </m:r>
                      <m:r>
                        <a:rPr lang="en-GB" sz="1600" i="1" dirty="0" smtClean="0">
                          <a:latin typeface="Cambria Math" panose="02040503050406030204" pitchFamily="18" charset="0"/>
                        </a:rPr>
                        <m:t> </m:t>
                      </m:r>
                      <m:r>
                        <a:rPr lang="en-GB" sz="1600" i="1" dirty="0" smtClean="0">
                          <a:latin typeface="Cambria Math" panose="02040503050406030204" pitchFamily="18" charset="0"/>
                        </a:rPr>
                        <m:t>𝑖𝑠</m:t>
                      </m:r>
                      <m:r>
                        <a:rPr lang="en-GB" sz="1600" i="1" dirty="0" smtClean="0">
                          <a:latin typeface="Cambria Math" panose="02040503050406030204" pitchFamily="18" charset="0"/>
                        </a:rPr>
                        <m:t> </m:t>
                      </m:r>
                      <m:r>
                        <a:rPr lang="en-GB" sz="1600" i="1" dirty="0" smtClean="0">
                          <a:latin typeface="Cambria Math" panose="02040503050406030204" pitchFamily="18" charset="0"/>
                        </a:rPr>
                        <m:t>𝑡h𝑒</m:t>
                      </m:r>
                      <m:r>
                        <a:rPr lang="en-GB" sz="1600" i="1" dirty="0" smtClean="0">
                          <a:latin typeface="Cambria Math" panose="02040503050406030204" pitchFamily="18" charset="0"/>
                        </a:rPr>
                        <m:t> </m:t>
                      </m:r>
                      <m:r>
                        <a:rPr lang="en-GB" sz="1600" i="1" dirty="0" smtClean="0">
                          <a:latin typeface="Cambria Math" panose="02040503050406030204" pitchFamily="18" charset="0"/>
                        </a:rPr>
                        <m:t>𝑐𝑢𝑟𝑟𝑒𝑛𝑡</m:t>
                      </m:r>
                      <m:r>
                        <a:rPr lang="en-GB" sz="1600" i="1" dirty="0" smtClean="0">
                          <a:latin typeface="Cambria Math" panose="02040503050406030204" pitchFamily="18" charset="0"/>
                        </a:rPr>
                        <m:t> </m:t>
                      </m:r>
                      <m:r>
                        <a:rPr lang="en-GB" sz="1600" i="1" dirty="0" smtClean="0">
                          <a:latin typeface="Cambria Math" panose="02040503050406030204" pitchFamily="18" charset="0"/>
                        </a:rPr>
                        <m:t>𝑝𝑜𝑠𝑖𝑡𝑖𝑜𝑛</m:t>
                      </m:r>
                      <m:r>
                        <a:rPr lang="en-GB" sz="1600" i="1" dirty="0" smtClean="0">
                          <a:latin typeface="Cambria Math" panose="02040503050406030204" pitchFamily="18" charset="0"/>
                        </a:rPr>
                        <m:t> </m:t>
                      </m:r>
                      <m:r>
                        <a:rPr lang="en-GB" sz="1600" i="1" dirty="0" smtClean="0">
                          <a:latin typeface="Cambria Math" panose="02040503050406030204" pitchFamily="18" charset="0"/>
                        </a:rPr>
                        <m:t>𝑜𝑛</m:t>
                      </m:r>
                      <m:r>
                        <a:rPr lang="en-GB" sz="1600" i="1" dirty="0" smtClean="0">
                          <a:latin typeface="Cambria Math" panose="02040503050406030204" pitchFamily="18" charset="0"/>
                        </a:rPr>
                        <m:t> </m:t>
                      </m:r>
                      <m:r>
                        <a:rPr lang="en-GB" sz="1600" i="1" dirty="0" smtClean="0">
                          <a:latin typeface="Cambria Math" panose="02040503050406030204" pitchFamily="18" charset="0"/>
                        </a:rPr>
                        <m:t>𝑡h𝑒</m:t>
                      </m:r>
                      <m:r>
                        <a:rPr lang="en-GB" sz="1600" i="1" dirty="0" smtClean="0">
                          <a:latin typeface="Cambria Math" panose="02040503050406030204" pitchFamily="18" charset="0"/>
                        </a:rPr>
                        <m:t> </m:t>
                      </m:r>
                      <m:r>
                        <a:rPr lang="en-GB" sz="1600" i="1" dirty="0" smtClean="0">
                          <a:latin typeface="Cambria Math" panose="02040503050406030204" pitchFamily="18" charset="0"/>
                        </a:rPr>
                        <m:t>𝑝𝑎𝑡h</m:t>
                      </m:r>
                      <m:r>
                        <a:rPr lang="en-GB" sz="1600" i="1" dirty="0" smtClean="0">
                          <a:latin typeface="Cambria Math" panose="02040503050406030204" pitchFamily="18" charset="0"/>
                        </a:rPr>
                        <m:t>, </m:t>
                      </m:r>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1600" i="1" dirty="0" smtClean="0">
                          <a:latin typeface="Cambria Math" panose="02040503050406030204" pitchFamily="18" charset="0"/>
                        </a:rPr>
                        <m:t>𝑎</m:t>
                      </m:r>
                      <m:d>
                        <m:dPr>
                          <m:ctrlPr>
                            <a:rPr lang="en-GB" sz="1600" i="1" dirty="0" smtClean="0">
                              <a:latin typeface="Cambria Math" panose="02040503050406030204" pitchFamily="18" charset="0"/>
                            </a:rPr>
                          </m:ctrlPr>
                        </m:dPr>
                        <m:e>
                          <m:r>
                            <a:rPr lang="en-GB" sz="1600" i="1" dirty="0" smtClean="0">
                              <a:latin typeface="Cambria Math" panose="02040503050406030204" pitchFamily="18" charset="0"/>
                            </a:rPr>
                            <m:t>𝑛</m:t>
                          </m:r>
                        </m:e>
                      </m:d>
                      <m:r>
                        <a:rPr lang="en-GB" sz="1600" i="1" dirty="0" smtClean="0">
                          <a:latin typeface="Cambria Math" panose="02040503050406030204" pitchFamily="18" charset="0"/>
                        </a:rPr>
                        <m:t>𝑖𝑠</m:t>
                      </m:r>
                      <m:r>
                        <a:rPr lang="en-GB" sz="1600" i="1" dirty="0" smtClean="0">
                          <a:latin typeface="Cambria Math" panose="02040503050406030204" pitchFamily="18" charset="0"/>
                        </a:rPr>
                        <m:t> </m:t>
                      </m:r>
                      <m:r>
                        <a:rPr lang="en-GB" sz="1600" i="1" dirty="0" smtClean="0">
                          <a:latin typeface="Cambria Math" panose="02040503050406030204" pitchFamily="18" charset="0"/>
                        </a:rPr>
                        <m:t>𝑡h𝑒</m:t>
                      </m:r>
                      <m:r>
                        <a:rPr lang="en-GB" sz="1600" i="1" dirty="0" smtClean="0">
                          <a:latin typeface="Cambria Math" panose="02040503050406030204" pitchFamily="18" charset="0"/>
                        </a:rPr>
                        <m:t> </m:t>
                      </m:r>
                      <m:r>
                        <a:rPr lang="en-GB" sz="1600" i="1" dirty="0" smtClean="0">
                          <a:latin typeface="Cambria Math" panose="02040503050406030204" pitchFamily="18" charset="0"/>
                        </a:rPr>
                        <m:t>𝑐𝑜𝑠𝑡</m:t>
                      </m:r>
                      <m:r>
                        <a:rPr lang="en-GB" sz="1600" i="1" dirty="0" smtClean="0">
                          <a:latin typeface="Cambria Math" panose="02040503050406030204" pitchFamily="18" charset="0"/>
                        </a:rPr>
                        <m:t> </m:t>
                      </m:r>
                      <m:r>
                        <a:rPr lang="en-GB" sz="1600" i="1" dirty="0" smtClean="0">
                          <a:latin typeface="Cambria Math" panose="02040503050406030204" pitchFamily="18" charset="0"/>
                        </a:rPr>
                        <m:t>𝑡𝑜</m:t>
                      </m:r>
                      <m:r>
                        <a:rPr lang="en-GB" sz="1600" i="1" dirty="0" smtClean="0">
                          <a:latin typeface="Cambria Math" panose="02040503050406030204" pitchFamily="18" charset="0"/>
                        </a:rPr>
                        <m:t> </m:t>
                      </m:r>
                      <m:r>
                        <a:rPr lang="en-GB" sz="1600" i="1" dirty="0" smtClean="0">
                          <a:latin typeface="Cambria Math" panose="02040503050406030204" pitchFamily="18" charset="0"/>
                        </a:rPr>
                        <m:t>𝑟𝑒𝑎𝑐h</m:t>
                      </m:r>
                      <m:r>
                        <a:rPr lang="en-GB" sz="1600" i="1" dirty="0" smtClean="0">
                          <a:latin typeface="Cambria Math" panose="02040503050406030204" pitchFamily="18" charset="0"/>
                        </a:rPr>
                        <m:t> </m:t>
                      </m:r>
                      <m:r>
                        <a:rPr lang="en-GB" sz="1600" i="1" dirty="0" smtClean="0">
                          <a:latin typeface="Cambria Math" panose="02040503050406030204" pitchFamily="18" charset="0"/>
                        </a:rPr>
                        <m:t>𝑡h𝑒</m:t>
                      </m:r>
                      <m:r>
                        <a:rPr lang="en-GB" sz="1600" i="1" dirty="0" smtClean="0">
                          <a:latin typeface="Cambria Math" panose="02040503050406030204" pitchFamily="18" charset="0"/>
                        </a:rPr>
                        <m:t> </m:t>
                      </m:r>
                      <m:r>
                        <a:rPr lang="en-GB" sz="1600" i="1" dirty="0" smtClean="0">
                          <a:latin typeface="Cambria Math" panose="02040503050406030204" pitchFamily="18" charset="0"/>
                        </a:rPr>
                        <m:t>𝑐𝑢𝑟𝑟𝑒𝑛𝑡</m:t>
                      </m:r>
                      <m:r>
                        <a:rPr lang="en-GB" sz="1600" i="1" dirty="0" smtClean="0">
                          <a:latin typeface="Cambria Math" panose="02040503050406030204" pitchFamily="18" charset="0"/>
                        </a:rPr>
                        <m:t> </m:t>
                      </m:r>
                      <m:r>
                        <a:rPr lang="en-GB" sz="1600" i="1" dirty="0" smtClean="0">
                          <a:latin typeface="Cambria Math" panose="02040503050406030204" pitchFamily="18" charset="0"/>
                        </a:rPr>
                        <m:t>𝑛𝑜𝑑𝑒</m:t>
                      </m:r>
                      <m:r>
                        <a:rPr lang="en-GB" sz="1600" i="1" dirty="0" smtClean="0">
                          <a:latin typeface="Cambria Math" panose="02040503050406030204" pitchFamily="18" charset="0"/>
                        </a:rPr>
                        <m:t> </m:t>
                      </m:r>
                      <m:r>
                        <a:rPr lang="en-GB" sz="1600" i="1" dirty="0" smtClean="0">
                          <a:latin typeface="Cambria Math" panose="02040503050406030204" pitchFamily="18" charset="0"/>
                        </a:rPr>
                        <m:t>𝑓𝑟𝑜𝑚</m:t>
                      </m:r>
                      <m:r>
                        <a:rPr lang="en-GB" sz="1600" i="1" dirty="0" smtClean="0">
                          <a:latin typeface="Cambria Math" panose="02040503050406030204" pitchFamily="18" charset="0"/>
                        </a:rPr>
                        <m:t> </m:t>
                      </m:r>
                      <m:r>
                        <a:rPr lang="en-GB" sz="1600" i="1" dirty="0" smtClean="0">
                          <a:latin typeface="Cambria Math" panose="02040503050406030204" pitchFamily="18" charset="0"/>
                        </a:rPr>
                        <m:t>𝑖𝑛𝑖𝑡𝑖𝑎𝑙</m:t>
                      </m:r>
                      <m:r>
                        <a:rPr lang="en-GB" sz="1600" i="1" dirty="0" smtClean="0">
                          <a:latin typeface="Cambria Math" panose="02040503050406030204" pitchFamily="18" charset="0"/>
                        </a:rPr>
                        <m:t> </m:t>
                      </m:r>
                      <m:r>
                        <a:rPr lang="en-GB" sz="1600" i="1" dirty="0" smtClean="0">
                          <a:latin typeface="Cambria Math" panose="02040503050406030204" pitchFamily="18" charset="0"/>
                        </a:rPr>
                        <m:t>𝑛𝑜𝑑𝑒</m:t>
                      </m:r>
                      <m:r>
                        <a:rPr lang="en-GB" sz="1600" i="1" dirty="0" smtClean="0">
                          <a:latin typeface="Cambria Math" panose="02040503050406030204" pitchFamily="18" charset="0"/>
                        </a:rPr>
                        <m:t>, </m:t>
                      </m:r>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1600" i="1" dirty="0" smtClean="0">
                          <a:latin typeface="Cambria Math" panose="02040503050406030204" pitchFamily="18" charset="0"/>
                        </a:rPr>
                        <m:t>𝑏</m:t>
                      </m:r>
                      <m:r>
                        <a:rPr lang="en-GB" sz="1600" i="1" dirty="0" smtClean="0">
                          <a:latin typeface="Cambria Math" panose="02040503050406030204" pitchFamily="18" charset="0"/>
                        </a:rPr>
                        <m:t>(</m:t>
                      </m:r>
                      <m:r>
                        <a:rPr lang="en-GB" sz="1600" i="1" dirty="0" smtClean="0">
                          <a:latin typeface="Cambria Math" panose="02040503050406030204" pitchFamily="18" charset="0"/>
                        </a:rPr>
                        <m:t>𝑛</m:t>
                      </m:r>
                      <m:r>
                        <a:rPr lang="en-GB" sz="1600" i="1" dirty="0" smtClean="0">
                          <a:latin typeface="Cambria Math" panose="02040503050406030204" pitchFamily="18" charset="0"/>
                        </a:rPr>
                        <m:t>) </m:t>
                      </m:r>
                      <m:r>
                        <a:rPr lang="en-GB" sz="1600" i="1" dirty="0" smtClean="0">
                          <a:latin typeface="Cambria Math" panose="02040503050406030204" pitchFamily="18" charset="0"/>
                        </a:rPr>
                        <m:t>𝑖𝑠</m:t>
                      </m:r>
                      <m:r>
                        <a:rPr lang="en-GB" sz="1600" i="1" dirty="0" smtClean="0">
                          <a:latin typeface="Cambria Math" panose="02040503050406030204" pitchFamily="18" charset="0"/>
                        </a:rPr>
                        <m:t> </m:t>
                      </m:r>
                      <m:r>
                        <a:rPr lang="en-GB" sz="1600" i="1" dirty="0" smtClean="0">
                          <a:latin typeface="Cambria Math" panose="02040503050406030204" pitchFamily="18" charset="0"/>
                        </a:rPr>
                        <m:t>𝑡h𝑒</m:t>
                      </m:r>
                      <m:r>
                        <a:rPr lang="en-GB" sz="1600" i="1" dirty="0" smtClean="0">
                          <a:latin typeface="Cambria Math" panose="02040503050406030204" pitchFamily="18" charset="0"/>
                        </a:rPr>
                        <m:t> </m:t>
                      </m:r>
                      <m:r>
                        <a:rPr lang="en-GB" sz="1600" i="1" dirty="0" smtClean="0">
                          <a:latin typeface="Cambria Math" panose="02040503050406030204" pitchFamily="18" charset="0"/>
                        </a:rPr>
                        <m:t>𝑐𝑜𝑠𝑡</m:t>
                      </m:r>
                      <m:r>
                        <a:rPr lang="en-GB" sz="1600" i="1" dirty="0" smtClean="0">
                          <a:latin typeface="Cambria Math" panose="02040503050406030204" pitchFamily="18" charset="0"/>
                        </a:rPr>
                        <m:t> </m:t>
                      </m:r>
                      <m:r>
                        <a:rPr lang="en-GB" sz="1600" i="1" dirty="0" smtClean="0">
                          <a:latin typeface="Cambria Math" panose="02040503050406030204" pitchFamily="18" charset="0"/>
                        </a:rPr>
                        <m:t>𝑡𝑜</m:t>
                      </m:r>
                      <m:r>
                        <a:rPr lang="en-GB" sz="1600" i="1" dirty="0" smtClean="0">
                          <a:latin typeface="Cambria Math" panose="02040503050406030204" pitchFamily="18" charset="0"/>
                        </a:rPr>
                        <m:t> </m:t>
                      </m:r>
                      <m:r>
                        <a:rPr lang="en-GB" sz="1600" i="1" dirty="0" smtClean="0">
                          <a:latin typeface="Cambria Math" panose="02040503050406030204" pitchFamily="18" charset="0"/>
                        </a:rPr>
                        <m:t>𝑟𝑒𝑎𝑐h</m:t>
                      </m:r>
                      <m:r>
                        <a:rPr lang="en-GB" sz="1600" i="1" dirty="0" smtClean="0">
                          <a:latin typeface="Cambria Math" panose="02040503050406030204" pitchFamily="18" charset="0"/>
                        </a:rPr>
                        <m:t> </m:t>
                      </m:r>
                      <m:r>
                        <a:rPr lang="en-GB" sz="1600" i="1" dirty="0" smtClean="0">
                          <a:latin typeface="Cambria Math" panose="02040503050406030204" pitchFamily="18" charset="0"/>
                        </a:rPr>
                        <m:t>𝑑𝑒𝑠𝑡𝑖𝑛𝑎𝑡𝑖𝑜𝑛</m:t>
                      </m:r>
                      <m:r>
                        <a:rPr lang="en-GB" sz="1600" i="1" dirty="0" smtClean="0">
                          <a:latin typeface="Cambria Math" panose="02040503050406030204" pitchFamily="18" charset="0"/>
                        </a:rPr>
                        <m:t> </m:t>
                      </m:r>
                      <m:r>
                        <a:rPr lang="en-GB" sz="1600" i="1" dirty="0" smtClean="0">
                          <a:latin typeface="Cambria Math" panose="02040503050406030204" pitchFamily="18" charset="0"/>
                        </a:rPr>
                        <m:t>𝑛𝑜𝑑𝑒</m:t>
                      </m:r>
                      <m:r>
                        <a:rPr lang="en-GB" sz="1600" i="1" dirty="0" smtClean="0">
                          <a:latin typeface="Cambria Math" panose="02040503050406030204" pitchFamily="18" charset="0"/>
                        </a:rPr>
                        <m:t> </m:t>
                      </m:r>
                      <m:r>
                        <a:rPr lang="en-GB" sz="1600" i="1" dirty="0" smtClean="0">
                          <a:latin typeface="Cambria Math" panose="02040503050406030204" pitchFamily="18" charset="0"/>
                        </a:rPr>
                        <m:t>𝑓𝑟𝑜𝑚</m:t>
                      </m:r>
                      <m:r>
                        <a:rPr lang="en-GB" sz="1600" i="1" dirty="0" smtClean="0">
                          <a:latin typeface="Cambria Math" panose="02040503050406030204" pitchFamily="18" charset="0"/>
                        </a:rPr>
                        <m:t> </m:t>
                      </m:r>
                      <m:r>
                        <a:rPr lang="en-GB" sz="1600" i="1" dirty="0" smtClean="0">
                          <a:latin typeface="Cambria Math" panose="02040503050406030204" pitchFamily="18" charset="0"/>
                        </a:rPr>
                        <m:t>𝑐𝑢𝑟𝑟𝑒𝑛𝑡</m:t>
                      </m:r>
                      <m:r>
                        <a:rPr lang="en-GB" sz="1600" i="1" dirty="0" smtClean="0">
                          <a:latin typeface="Cambria Math" panose="02040503050406030204" pitchFamily="18" charset="0"/>
                        </a:rPr>
                        <m:t> </m:t>
                      </m:r>
                      <m:r>
                        <a:rPr lang="en-GB" sz="1600" i="1" dirty="0" smtClean="0">
                          <a:latin typeface="Cambria Math" panose="02040503050406030204" pitchFamily="18" charset="0"/>
                        </a:rPr>
                        <m:t>𝑛𝑜𝑑𝑒</m:t>
                      </m:r>
                      <m:r>
                        <a:rPr lang="en-GB" sz="1600" i="1" dirty="0" smtClean="0">
                          <a:latin typeface="Cambria Math" panose="02040503050406030204" pitchFamily="18" charset="0"/>
                        </a:rPr>
                        <m:t>.</m:t>
                      </m:r>
                    </m:oMath>
                  </m:oMathPara>
                </a14:m>
                <a:endParaRPr lang="en-GB" sz="1600" dirty="0"/>
              </a:p>
              <a:p>
                <a:r>
                  <a:rPr lang="en-GB" dirty="0"/>
                  <a:t>The termination condition includes obtaining the path from the initial position to the destination or when no more paths can be extended.</a:t>
                </a:r>
              </a:p>
            </p:txBody>
          </p:sp>
        </mc:Choice>
        <mc:Fallback xmlns="">
          <p:sp>
            <p:nvSpPr>
              <p:cNvPr id="3" name="Content Placeholder 2">
                <a:extLst>
                  <a:ext uri="{FF2B5EF4-FFF2-40B4-BE49-F238E27FC236}">
                    <a16:creationId xmlns:a16="http://schemas.microsoft.com/office/drawing/2014/main" id="{07F2213A-1CAE-79DE-507E-1F92169CDA04}"/>
                  </a:ext>
                </a:extLst>
              </p:cNvPr>
              <p:cNvSpPr>
                <a:spLocks noGrp="1" noRot="1" noChangeAspect="1" noMove="1" noResize="1" noEditPoints="1" noAdjustHandles="1" noChangeArrowheads="1" noChangeShapeType="1" noTextEdit="1"/>
              </p:cNvSpPr>
              <p:nvPr>
                <p:ph idx="1"/>
              </p:nvPr>
            </p:nvSpPr>
            <p:spPr>
              <a:blipFill>
                <a:blip r:embed="rId2"/>
                <a:stretch>
                  <a:fillRect l="-1043" t="-2241" r="-208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1BCB4246-8BAB-DDDD-DF9A-232AC5D0ED03}"/>
              </a:ext>
            </a:extLst>
          </p:cNvPr>
          <p:cNvSpPr>
            <a:spLocks noGrp="1"/>
          </p:cNvSpPr>
          <p:nvPr>
            <p:ph type="sldNum" sz="quarter" idx="12"/>
          </p:nvPr>
        </p:nvSpPr>
        <p:spPr/>
        <p:txBody>
          <a:bodyPr/>
          <a:lstStyle/>
          <a:p>
            <a:fld id="{D8DA9DAA-006C-4F4B-980E-E3DF019B24E2}" type="slidenum">
              <a:rPr lang="en-US" smtClean="0"/>
              <a:t>11</a:t>
            </a:fld>
            <a:endParaRPr lang="en-US" dirty="0"/>
          </a:p>
        </p:txBody>
      </p:sp>
    </p:spTree>
    <p:extLst>
      <p:ext uri="{BB962C8B-B14F-4D97-AF65-F5344CB8AC3E}">
        <p14:creationId xmlns:p14="http://schemas.microsoft.com/office/powerpoint/2010/main" val="322623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638B-8EE7-13F6-B4A2-AEE3F0409FE0}"/>
              </a:ext>
            </a:extLst>
          </p:cNvPr>
          <p:cNvSpPr>
            <a:spLocks noGrp="1"/>
          </p:cNvSpPr>
          <p:nvPr>
            <p:ph type="title"/>
          </p:nvPr>
        </p:nvSpPr>
        <p:spPr/>
        <p:txBody>
          <a:bodyPr>
            <a:normAutofit fontScale="90000"/>
          </a:bodyPr>
          <a:lstStyle/>
          <a:p>
            <a:r>
              <a:rPr lang="en-GB" dirty="0"/>
              <a:t>3.4.1 Methods to determine b(n)</a:t>
            </a:r>
          </a:p>
        </p:txBody>
      </p:sp>
      <p:sp>
        <p:nvSpPr>
          <p:cNvPr id="3" name="Content Placeholder 2">
            <a:extLst>
              <a:ext uri="{FF2B5EF4-FFF2-40B4-BE49-F238E27FC236}">
                <a16:creationId xmlns:a16="http://schemas.microsoft.com/office/drawing/2014/main" id="{B4563DE5-541C-CD57-2A6A-8486DF72926C}"/>
              </a:ext>
            </a:extLst>
          </p:cNvPr>
          <p:cNvSpPr>
            <a:spLocks noGrp="1"/>
          </p:cNvSpPr>
          <p:nvPr>
            <p:ph idx="1"/>
          </p:nvPr>
        </p:nvSpPr>
        <p:spPr/>
        <p:txBody>
          <a:bodyPr/>
          <a:lstStyle/>
          <a:p>
            <a:pPr marL="514350" indent="-514350">
              <a:buAutoNum type="arabicPeriod"/>
            </a:pPr>
            <a:r>
              <a:rPr lang="en-GB" dirty="0"/>
              <a:t>Exact value of b(n):  to calculate the exact value of heuristic function b(n), these steps have to be followed:</a:t>
            </a:r>
          </a:p>
          <a:p>
            <a:pPr marL="971550" lvl="1" indent="-514350">
              <a:buFont typeface="+mj-lt"/>
              <a:buAutoNum type="alphaLcPeriod"/>
            </a:pPr>
            <a:r>
              <a:rPr lang="en-GB" dirty="0"/>
              <a:t>Exact value distances of all pairs have to computed beforehand.</a:t>
            </a:r>
          </a:p>
          <a:p>
            <a:pPr marL="971550" lvl="1" indent="-514350">
              <a:buFont typeface="+mj-lt"/>
              <a:buAutoNum type="alphaLcPeriod"/>
            </a:pPr>
            <a:r>
              <a:rPr lang="en-GB" dirty="0"/>
              <a:t>If there are no blocking entities in the path between current and final node, the distance can be computed using Euclidean or Manhattan distances.</a:t>
            </a:r>
          </a:p>
          <a:p>
            <a:pPr marL="514350" indent="-514350">
              <a:buAutoNum type="arabicPeriod"/>
            </a:pPr>
            <a:r>
              <a:rPr lang="en-GB" dirty="0"/>
              <a:t>Approximated value of b(n): it can be computed using:</a:t>
            </a:r>
          </a:p>
          <a:p>
            <a:pPr marL="971550" lvl="1" indent="-514350">
              <a:buFont typeface="+mj-lt"/>
              <a:buAutoNum type="alphaLcPeriod"/>
            </a:pPr>
            <a:r>
              <a:rPr lang="en-GB" dirty="0"/>
              <a:t>Manhattan distance</a:t>
            </a:r>
          </a:p>
          <a:p>
            <a:pPr marL="971550" lvl="1" indent="-514350">
              <a:buFont typeface="+mj-lt"/>
              <a:buAutoNum type="alphaLcPeriod"/>
            </a:pPr>
            <a:r>
              <a:rPr lang="en-GB" dirty="0"/>
              <a:t>Diagonal distance</a:t>
            </a:r>
          </a:p>
          <a:p>
            <a:pPr marL="971550" lvl="1" indent="-514350">
              <a:buFont typeface="+mj-lt"/>
              <a:buAutoNum type="alphaLcPeriod"/>
            </a:pPr>
            <a:r>
              <a:rPr lang="en-GB" dirty="0"/>
              <a:t>Euclidean distance</a:t>
            </a:r>
          </a:p>
        </p:txBody>
      </p:sp>
      <p:sp>
        <p:nvSpPr>
          <p:cNvPr id="4" name="Slide Number Placeholder 3">
            <a:extLst>
              <a:ext uri="{FF2B5EF4-FFF2-40B4-BE49-F238E27FC236}">
                <a16:creationId xmlns:a16="http://schemas.microsoft.com/office/drawing/2014/main" id="{F661ACD7-9836-D334-1CA3-B9AB3C192D65}"/>
              </a:ext>
            </a:extLst>
          </p:cNvPr>
          <p:cNvSpPr>
            <a:spLocks noGrp="1"/>
          </p:cNvSpPr>
          <p:nvPr>
            <p:ph type="sldNum" sz="quarter" idx="12"/>
          </p:nvPr>
        </p:nvSpPr>
        <p:spPr/>
        <p:txBody>
          <a:bodyPr/>
          <a:lstStyle/>
          <a:p>
            <a:fld id="{D8DA9DAA-006C-4F4B-980E-E3DF019B24E2}" type="slidenum">
              <a:rPr lang="en-US" smtClean="0"/>
              <a:t>12</a:t>
            </a:fld>
            <a:endParaRPr lang="en-US" dirty="0"/>
          </a:p>
        </p:txBody>
      </p:sp>
    </p:spTree>
    <p:extLst>
      <p:ext uri="{BB962C8B-B14F-4D97-AF65-F5344CB8AC3E}">
        <p14:creationId xmlns:p14="http://schemas.microsoft.com/office/powerpoint/2010/main" val="2248308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D1B7-9619-0FB0-0C31-3378DF8D052B}"/>
              </a:ext>
            </a:extLst>
          </p:cNvPr>
          <p:cNvSpPr>
            <a:spLocks noGrp="1"/>
          </p:cNvSpPr>
          <p:nvPr>
            <p:ph type="title"/>
          </p:nvPr>
        </p:nvSpPr>
        <p:spPr/>
        <p:txBody>
          <a:bodyPr>
            <a:normAutofit/>
          </a:bodyPr>
          <a:lstStyle/>
          <a:p>
            <a:r>
              <a:rPr lang="en-GB" sz="4000" dirty="0"/>
              <a:t>3.4.1 Over and under estimation of b(n)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AA0585-8AAE-2ABB-7724-8AFF26AA8293}"/>
                  </a:ext>
                </a:extLst>
              </p:cNvPr>
              <p:cNvSpPr>
                <a:spLocks noGrp="1"/>
              </p:cNvSpPr>
              <p:nvPr>
                <p:ph idx="1"/>
              </p:nvPr>
            </p:nvSpPr>
            <p:spPr/>
            <p:txBody>
              <a:bodyPr>
                <a:normAutofit fontScale="92500"/>
              </a:bodyPr>
              <a:lstStyle/>
              <a:p>
                <a:r>
                  <a:rPr lang="en-GB" dirty="0"/>
                  <a:t>Underestimating b(n) uses moves but makes no progress towards the goal and leads to wastage of computation in a direction which gives no progress.</a:t>
                </a:r>
              </a:p>
              <a:p>
                <a:r>
                  <a:rPr lang="en-GB" dirty="0"/>
                  <a:t>Overestimating b(n) obstructs A* search from finding the best possible path and may yield a solution which is not optimal.</a:t>
                </a:r>
              </a:p>
              <a:p>
                <a:r>
                  <a:rPr lang="en-GB" dirty="0"/>
                  <a:t>Underestimating might lead us to optimal solution eventually but overestimating might lead us to worse solution.</a:t>
                </a:r>
              </a:p>
              <a:p>
                <a:r>
                  <a:rPr lang="en-GB" dirty="0"/>
                  <a:t>The heuristic is called monotone or consistent if it satisfies the condition </a:t>
                </a:r>
                <a14:m>
                  <m:oMath xmlns:m="http://schemas.openxmlformats.org/officeDocument/2006/math">
                    <m:r>
                      <a:rPr lang="en-GB" i="1" dirty="0" smtClean="0">
                        <a:latin typeface="Cambria Math" panose="02040503050406030204" pitchFamily="18" charset="0"/>
                      </a:rPr>
                      <m:t>𝑐𝑜𝑠𝑡</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r>
                      <a:rPr lang="en-GB" i="1" dirty="0" smtClean="0">
                        <a:latin typeface="Cambria Math" panose="02040503050406030204" pitchFamily="18" charset="0"/>
                      </a:rPr>
                      <m:t>𝑐𝑜𝑠𝑡</m:t>
                    </m:r>
                    <m:r>
                      <a:rPr lang="en-GB" i="1" dirty="0" smtClean="0">
                        <a:latin typeface="Cambria Math" panose="02040503050406030204" pitchFamily="18" charset="0"/>
                      </a:rPr>
                      <m:t>(</m:t>
                    </m:r>
                    <m:r>
                      <a:rPr lang="en-GB" i="1" dirty="0" smtClean="0">
                        <a:latin typeface="Cambria Math" panose="02040503050406030204" pitchFamily="18" charset="0"/>
                      </a:rPr>
                      <m:t>𝑦</m:t>
                    </m:r>
                    <m:r>
                      <a:rPr lang="en-GB" i="1" dirty="0" smtClean="0">
                        <a:latin typeface="Cambria Math" panose="02040503050406030204" pitchFamily="18" charset="0"/>
                      </a:rPr>
                      <m:t>) + </m:t>
                    </m:r>
                    <m:r>
                      <a:rPr lang="en-GB" i="1" dirty="0" smtClean="0">
                        <a:latin typeface="Cambria Math" panose="02040503050406030204" pitchFamily="18" charset="0"/>
                      </a:rPr>
                      <m:t>𝑒</m:t>
                    </m:r>
                    <m:r>
                      <a:rPr lang="en-GB" i="1" dirty="0" smtClean="0">
                        <a:latin typeface="Cambria Math" panose="02040503050406030204" pitchFamily="18" charset="0"/>
                      </a:rPr>
                      <m:t>(</m:t>
                    </m:r>
                    <m:r>
                      <a:rPr lang="en-GB" i="1" dirty="0" err="1" smtClean="0">
                        <a:latin typeface="Cambria Math" panose="02040503050406030204" pitchFamily="18" charset="0"/>
                      </a:rPr>
                      <m:t>𝑥</m:t>
                    </m:r>
                    <m:r>
                      <a:rPr lang="en-GB" i="1" dirty="0" err="1" smtClean="0">
                        <a:latin typeface="Cambria Math" panose="02040503050406030204" pitchFamily="18" charset="0"/>
                      </a:rPr>
                      <m:t>, </m:t>
                    </m:r>
                    <m:r>
                      <a:rPr lang="en-GB" i="1" dirty="0" err="1" smtClean="0">
                        <a:latin typeface="Cambria Math" panose="02040503050406030204" pitchFamily="18" charset="0"/>
                      </a:rPr>
                      <m:t>𝑦</m:t>
                    </m:r>
                    <m:r>
                      <a:rPr lang="en-GB" i="1" dirty="0" smtClean="0">
                        <a:latin typeface="Cambria Math" panose="02040503050406030204" pitchFamily="18" charset="0"/>
                      </a:rPr>
                      <m:t>)</m:t>
                    </m:r>
                  </m:oMath>
                </a14:m>
                <a:r>
                  <a:rPr lang="en-GB" dirty="0"/>
                  <a:t> where </a:t>
                </a:r>
                <a14:m>
                  <m:oMath xmlns:m="http://schemas.openxmlformats.org/officeDocument/2006/math">
                    <m:r>
                      <a:rPr lang="en-GB" i="1" dirty="0" smtClean="0">
                        <a:latin typeface="Cambria Math" panose="02040503050406030204" pitchFamily="18" charset="0"/>
                      </a:rPr>
                      <m:t>𝑒</m:t>
                    </m:r>
                    <m:r>
                      <a:rPr lang="en-GB" i="1" dirty="0" smtClean="0">
                        <a:latin typeface="Cambria Math" panose="02040503050406030204" pitchFamily="18" charset="0"/>
                      </a:rPr>
                      <m:t>(</m:t>
                    </m:r>
                    <m:r>
                      <a:rPr lang="en-GB" i="1" dirty="0" err="1" smtClean="0">
                        <a:latin typeface="Cambria Math" panose="02040503050406030204" pitchFamily="18" charset="0"/>
                      </a:rPr>
                      <m:t>𝑥</m:t>
                    </m:r>
                    <m:r>
                      <a:rPr lang="en-GB" i="1" dirty="0" err="1" smtClean="0">
                        <a:latin typeface="Cambria Math" panose="02040503050406030204" pitchFamily="18" charset="0"/>
                      </a:rPr>
                      <m:t>, </m:t>
                    </m:r>
                    <m:r>
                      <a:rPr lang="en-GB" i="1" dirty="0" err="1" smtClean="0">
                        <a:latin typeface="Cambria Math" panose="02040503050406030204" pitchFamily="18" charset="0"/>
                      </a:rPr>
                      <m:t>𝑦</m:t>
                    </m:r>
                    <m:r>
                      <a:rPr lang="en-GB" i="1" dirty="0" smtClean="0">
                        <a:latin typeface="Cambria Math" panose="02040503050406030204" pitchFamily="18" charset="0"/>
                      </a:rPr>
                      <m:t>)</m:t>
                    </m:r>
                  </m:oMath>
                </a14:m>
                <a:r>
                  <a:rPr lang="en-GB" dirty="0"/>
                  <a:t> is the cost of the edge from node x to node y.</a:t>
                </a:r>
              </a:p>
            </p:txBody>
          </p:sp>
        </mc:Choice>
        <mc:Fallback xmlns="">
          <p:sp>
            <p:nvSpPr>
              <p:cNvPr id="3" name="Content Placeholder 2">
                <a:extLst>
                  <a:ext uri="{FF2B5EF4-FFF2-40B4-BE49-F238E27FC236}">
                    <a16:creationId xmlns:a16="http://schemas.microsoft.com/office/drawing/2014/main" id="{65AA0585-8AAE-2ABB-7724-8AFF26AA8293}"/>
                  </a:ext>
                </a:extLst>
              </p:cNvPr>
              <p:cNvSpPr>
                <a:spLocks noGrp="1" noRot="1" noChangeAspect="1" noMove="1" noResize="1" noEditPoints="1" noAdjustHandles="1" noChangeArrowheads="1" noChangeShapeType="1" noTextEdit="1"/>
              </p:cNvSpPr>
              <p:nvPr>
                <p:ph idx="1"/>
              </p:nvPr>
            </p:nvSpPr>
            <p:spPr>
              <a:blipFill>
                <a:blip r:embed="rId2"/>
                <a:stretch>
                  <a:fillRect l="-928" t="-2101" r="-46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2454D7CB-C626-499E-D2AE-E207C4AF2BD5}"/>
              </a:ext>
            </a:extLst>
          </p:cNvPr>
          <p:cNvSpPr>
            <a:spLocks noGrp="1"/>
          </p:cNvSpPr>
          <p:nvPr>
            <p:ph type="sldNum" sz="quarter" idx="12"/>
          </p:nvPr>
        </p:nvSpPr>
        <p:spPr/>
        <p:txBody>
          <a:bodyPr/>
          <a:lstStyle/>
          <a:p>
            <a:fld id="{D8DA9DAA-006C-4F4B-980E-E3DF019B24E2}" type="slidenum">
              <a:rPr lang="en-US" smtClean="0"/>
              <a:t>13</a:t>
            </a:fld>
            <a:endParaRPr lang="en-US" dirty="0"/>
          </a:p>
        </p:txBody>
      </p:sp>
    </p:spTree>
    <p:extLst>
      <p:ext uri="{BB962C8B-B14F-4D97-AF65-F5344CB8AC3E}">
        <p14:creationId xmlns:p14="http://schemas.microsoft.com/office/powerpoint/2010/main" val="140523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E4B6-B268-DD8A-747F-3320CC8869B8}"/>
              </a:ext>
            </a:extLst>
          </p:cNvPr>
          <p:cNvSpPr>
            <a:spLocks noGrp="1"/>
          </p:cNvSpPr>
          <p:nvPr>
            <p:ph type="title"/>
          </p:nvPr>
        </p:nvSpPr>
        <p:spPr/>
        <p:txBody>
          <a:bodyPr/>
          <a:lstStyle/>
          <a:p>
            <a:r>
              <a:rPr lang="en-GB" dirty="0"/>
              <a:t>3.5 Means end analysis</a:t>
            </a:r>
          </a:p>
        </p:txBody>
      </p:sp>
      <p:sp>
        <p:nvSpPr>
          <p:cNvPr id="3" name="Content Placeholder 2">
            <a:extLst>
              <a:ext uri="{FF2B5EF4-FFF2-40B4-BE49-F238E27FC236}">
                <a16:creationId xmlns:a16="http://schemas.microsoft.com/office/drawing/2014/main" id="{9A78BD8E-97EB-B841-99FD-83E4AEAF7577}"/>
              </a:ext>
            </a:extLst>
          </p:cNvPr>
          <p:cNvSpPr>
            <a:spLocks noGrp="1"/>
          </p:cNvSpPr>
          <p:nvPr>
            <p:ph idx="1"/>
          </p:nvPr>
        </p:nvSpPr>
        <p:spPr/>
        <p:txBody>
          <a:bodyPr>
            <a:normAutofit fontScale="77500" lnSpcReduction="20000"/>
          </a:bodyPr>
          <a:lstStyle/>
          <a:p>
            <a:r>
              <a:rPr lang="en-GB" dirty="0"/>
              <a:t>It is a technique used in AI to reduce the search space, thus improving the effectiveness of the algorithm in finding a solution.</a:t>
            </a:r>
          </a:p>
          <a:p>
            <a:r>
              <a:rPr lang="en-GB" dirty="0"/>
              <a:t>This technique tries to look for solution that tends to minimize the difference between the current and goal state through different operators.</a:t>
            </a:r>
          </a:p>
          <a:p>
            <a:r>
              <a:rPr lang="en-GB" dirty="0"/>
              <a:t>It allows for both forward and backward searching.</a:t>
            </a:r>
          </a:p>
          <a:p>
            <a:r>
              <a:rPr lang="en-GB" dirty="0"/>
              <a:t>Means end analysis algorithm is recursive algorithm:</a:t>
            </a:r>
          </a:p>
          <a:p>
            <a:pPr lvl="1"/>
            <a:r>
              <a:rPr lang="en-GB" dirty="0"/>
              <a:t>Step 1 – Compare current to goal, if there are no differences between them, then return.</a:t>
            </a:r>
          </a:p>
          <a:p>
            <a:pPr lvl="1"/>
            <a:r>
              <a:rPr lang="en-GB" dirty="0"/>
              <a:t>Step 2 – Select the most important difference and reduce it by doing the following unless success or failure is signalled.</a:t>
            </a:r>
          </a:p>
          <a:p>
            <a:pPr lvl="2"/>
            <a:r>
              <a:rPr lang="en-GB" dirty="0"/>
              <a:t>Select an untried operator O to current state, signal failure if there is no such operator.</a:t>
            </a:r>
          </a:p>
          <a:p>
            <a:pPr lvl="2"/>
            <a:r>
              <a:rPr lang="en-GB" dirty="0"/>
              <a:t>Generate O-start and O-result for current state before applying operator O.</a:t>
            </a:r>
          </a:p>
          <a:p>
            <a:pPr lvl="2"/>
            <a:r>
              <a:rPr lang="en-GB" dirty="0"/>
              <a:t>If</a:t>
            </a:r>
          </a:p>
          <a:p>
            <a:pPr marL="1371600" lvl="3" indent="0">
              <a:buNone/>
            </a:pPr>
            <a:r>
              <a:rPr lang="en-GB" dirty="0"/>
              <a:t>First-Part = MEA(current, O-start)</a:t>
            </a:r>
          </a:p>
          <a:p>
            <a:pPr marL="1371600" lvl="3" indent="0">
              <a:buNone/>
            </a:pPr>
            <a:r>
              <a:rPr lang="en-GB" dirty="0"/>
              <a:t>Second-Part = MEA(O-result, goal) are successful, then signal success and </a:t>
            </a:r>
            <a:r>
              <a:rPr lang="en-GB" dirty="0" err="1"/>
              <a:t>concat</a:t>
            </a:r>
            <a:r>
              <a:rPr lang="en-GB" dirty="0"/>
              <a:t>(First-Part, O, Second-Part) gives the result. </a:t>
            </a:r>
          </a:p>
          <a:p>
            <a:endParaRPr lang="en-GB" dirty="0"/>
          </a:p>
        </p:txBody>
      </p:sp>
      <p:sp>
        <p:nvSpPr>
          <p:cNvPr id="4" name="Slide Number Placeholder 3">
            <a:extLst>
              <a:ext uri="{FF2B5EF4-FFF2-40B4-BE49-F238E27FC236}">
                <a16:creationId xmlns:a16="http://schemas.microsoft.com/office/drawing/2014/main" id="{6D327898-8778-8B79-9992-073AC5B3DCE0}"/>
              </a:ext>
            </a:extLst>
          </p:cNvPr>
          <p:cNvSpPr>
            <a:spLocks noGrp="1"/>
          </p:cNvSpPr>
          <p:nvPr>
            <p:ph type="sldNum" sz="quarter" idx="12"/>
          </p:nvPr>
        </p:nvSpPr>
        <p:spPr/>
        <p:txBody>
          <a:bodyPr/>
          <a:lstStyle/>
          <a:p>
            <a:fld id="{D8DA9DAA-006C-4F4B-980E-E3DF019B24E2}" type="slidenum">
              <a:rPr lang="en-US" smtClean="0"/>
              <a:t>14</a:t>
            </a:fld>
            <a:endParaRPr lang="en-US" dirty="0"/>
          </a:p>
        </p:txBody>
      </p:sp>
    </p:spTree>
    <p:extLst>
      <p:ext uri="{BB962C8B-B14F-4D97-AF65-F5344CB8AC3E}">
        <p14:creationId xmlns:p14="http://schemas.microsoft.com/office/powerpoint/2010/main" val="10508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D0D9-C650-E232-2D55-4F978C6E5F44}"/>
              </a:ext>
            </a:extLst>
          </p:cNvPr>
          <p:cNvSpPr>
            <a:spLocks noGrp="1"/>
          </p:cNvSpPr>
          <p:nvPr>
            <p:ph type="title"/>
          </p:nvPr>
        </p:nvSpPr>
        <p:spPr/>
        <p:txBody>
          <a:bodyPr/>
          <a:lstStyle/>
          <a:p>
            <a:r>
              <a:rPr lang="en-GB" dirty="0"/>
              <a:t>3.5 Means End Analysis</a:t>
            </a:r>
          </a:p>
        </p:txBody>
      </p:sp>
      <p:sp>
        <p:nvSpPr>
          <p:cNvPr id="4" name="Slide Number Placeholder 3">
            <a:extLst>
              <a:ext uri="{FF2B5EF4-FFF2-40B4-BE49-F238E27FC236}">
                <a16:creationId xmlns:a16="http://schemas.microsoft.com/office/drawing/2014/main" id="{153B31D5-6E93-AA03-5447-33CFEF20655D}"/>
              </a:ext>
            </a:extLst>
          </p:cNvPr>
          <p:cNvSpPr>
            <a:spLocks noGrp="1"/>
          </p:cNvSpPr>
          <p:nvPr>
            <p:ph type="sldNum" sz="quarter" idx="12"/>
          </p:nvPr>
        </p:nvSpPr>
        <p:spPr/>
        <p:txBody>
          <a:bodyPr/>
          <a:lstStyle/>
          <a:p>
            <a:fld id="{D8DA9DAA-006C-4F4B-980E-E3DF019B24E2}" type="slidenum">
              <a:rPr lang="en-US" smtClean="0"/>
              <a:t>15</a:t>
            </a:fld>
            <a:endParaRPr lang="en-US" dirty="0"/>
          </a:p>
        </p:txBody>
      </p:sp>
      <p:sp>
        <p:nvSpPr>
          <p:cNvPr id="6" name="Rectangle 5">
            <a:extLst>
              <a:ext uri="{FF2B5EF4-FFF2-40B4-BE49-F238E27FC236}">
                <a16:creationId xmlns:a16="http://schemas.microsoft.com/office/drawing/2014/main" id="{FAB58BEA-EAF6-3578-E5AC-4304DD4B207A}"/>
              </a:ext>
            </a:extLst>
          </p:cNvPr>
          <p:cNvSpPr/>
          <p:nvPr/>
        </p:nvSpPr>
        <p:spPr>
          <a:xfrm>
            <a:off x="1981200" y="2038350"/>
            <a:ext cx="1123950" cy="93345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84FE4AFE-B91B-7F1B-BAB0-739718182D9F}"/>
              </a:ext>
            </a:extLst>
          </p:cNvPr>
          <p:cNvSpPr/>
          <p:nvPr/>
        </p:nvSpPr>
        <p:spPr>
          <a:xfrm>
            <a:off x="2133600" y="2247900"/>
            <a:ext cx="809625" cy="55245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745CE5D9-22B3-2A85-0E44-71BCF51606F0}"/>
              </a:ext>
            </a:extLst>
          </p:cNvPr>
          <p:cNvSpPr/>
          <p:nvPr/>
        </p:nvSpPr>
        <p:spPr>
          <a:xfrm>
            <a:off x="2381250" y="2405062"/>
            <a:ext cx="304800" cy="23812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D8A72E4-C2FA-2C5E-D5DE-427292D40AED}"/>
              </a:ext>
            </a:extLst>
          </p:cNvPr>
          <p:cNvSpPr txBox="1"/>
          <p:nvPr/>
        </p:nvSpPr>
        <p:spPr>
          <a:xfrm>
            <a:off x="695325" y="2247900"/>
            <a:ext cx="1400175" cy="369332"/>
          </a:xfrm>
          <a:prstGeom prst="rect">
            <a:avLst/>
          </a:prstGeom>
          <a:noFill/>
        </p:spPr>
        <p:txBody>
          <a:bodyPr wrap="square" rtlCol="0">
            <a:spAutoFit/>
          </a:bodyPr>
          <a:lstStyle/>
          <a:p>
            <a:r>
              <a:rPr lang="en-GB" dirty="0"/>
              <a:t>Initial state</a:t>
            </a:r>
          </a:p>
        </p:txBody>
      </p:sp>
      <p:sp>
        <p:nvSpPr>
          <p:cNvPr id="10" name="Rectangle 9">
            <a:extLst>
              <a:ext uri="{FF2B5EF4-FFF2-40B4-BE49-F238E27FC236}">
                <a16:creationId xmlns:a16="http://schemas.microsoft.com/office/drawing/2014/main" id="{7B48A4C6-0D4B-F527-98D9-98DAB12CCF1C}"/>
              </a:ext>
            </a:extLst>
          </p:cNvPr>
          <p:cNvSpPr/>
          <p:nvPr/>
        </p:nvSpPr>
        <p:spPr>
          <a:xfrm>
            <a:off x="4276725" y="1903411"/>
            <a:ext cx="1524000" cy="120967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353C6B78-717B-4BC7-F40E-7D3100335C1E}"/>
              </a:ext>
            </a:extLst>
          </p:cNvPr>
          <p:cNvSpPr/>
          <p:nvPr/>
        </p:nvSpPr>
        <p:spPr>
          <a:xfrm>
            <a:off x="4724400" y="2247900"/>
            <a:ext cx="314325" cy="395287"/>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1855ED0-1153-179F-F227-E2A15B50BE8A}"/>
              </a:ext>
            </a:extLst>
          </p:cNvPr>
          <p:cNvSpPr/>
          <p:nvPr/>
        </p:nvSpPr>
        <p:spPr>
          <a:xfrm>
            <a:off x="5214937" y="2305050"/>
            <a:ext cx="304800" cy="23812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B766D166-9679-5842-6A09-624167474AD7}"/>
              </a:ext>
            </a:extLst>
          </p:cNvPr>
          <p:cNvSpPr txBox="1"/>
          <p:nvPr/>
        </p:nvSpPr>
        <p:spPr>
          <a:xfrm>
            <a:off x="5800727" y="2247900"/>
            <a:ext cx="1352550" cy="369332"/>
          </a:xfrm>
          <a:prstGeom prst="rect">
            <a:avLst/>
          </a:prstGeom>
          <a:noFill/>
        </p:spPr>
        <p:txBody>
          <a:bodyPr wrap="square" rtlCol="0">
            <a:spAutoFit/>
          </a:bodyPr>
          <a:lstStyle/>
          <a:p>
            <a:r>
              <a:rPr lang="en-GB" dirty="0"/>
              <a:t>Final state</a:t>
            </a:r>
          </a:p>
        </p:txBody>
      </p:sp>
      <p:sp>
        <p:nvSpPr>
          <p:cNvPr id="14" name="TextBox 13">
            <a:extLst>
              <a:ext uri="{FF2B5EF4-FFF2-40B4-BE49-F238E27FC236}">
                <a16:creationId xmlns:a16="http://schemas.microsoft.com/office/drawing/2014/main" id="{3571132B-3B7D-C8CC-8B06-97211CACB287}"/>
              </a:ext>
            </a:extLst>
          </p:cNvPr>
          <p:cNvSpPr txBox="1"/>
          <p:nvPr/>
        </p:nvSpPr>
        <p:spPr>
          <a:xfrm>
            <a:off x="8777288" y="1494472"/>
            <a:ext cx="3162300" cy="2954655"/>
          </a:xfrm>
          <a:prstGeom prst="rect">
            <a:avLst/>
          </a:prstGeom>
          <a:noFill/>
        </p:spPr>
        <p:txBody>
          <a:bodyPr wrap="square" rtlCol="0">
            <a:spAutoFit/>
          </a:bodyPr>
          <a:lstStyle/>
          <a:p>
            <a:r>
              <a:rPr lang="en-GB" sz="2400" b="1" i="1" dirty="0"/>
              <a:t>Operators</a:t>
            </a:r>
            <a:r>
              <a:rPr lang="en-GB" dirty="0"/>
              <a:t>:</a:t>
            </a:r>
          </a:p>
          <a:p>
            <a:endParaRPr lang="en-GB" dirty="0"/>
          </a:p>
          <a:p>
            <a:pPr marL="342900" indent="-342900">
              <a:buAutoNum type="arabicPeriod"/>
            </a:pPr>
            <a:r>
              <a:rPr lang="en-GB" dirty="0"/>
              <a:t>Move (M): Moves the object outside of the enclosing object.</a:t>
            </a:r>
          </a:p>
          <a:p>
            <a:pPr marL="342900" indent="-342900">
              <a:buAutoNum type="arabicPeriod"/>
            </a:pPr>
            <a:r>
              <a:rPr lang="en-GB" dirty="0"/>
              <a:t>Shrink (S): Decreases the size of the object.</a:t>
            </a:r>
          </a:p>
          <a:p>
            <a:pPr marL="342900" indent="-342900">
              <a:buAutoNum type="arabicPeriod"/>
            </a:pPr>
            <a:r>
              <a:rPr lang="en-GB" dirty="0"/>
              <a:t>Expand (E): Increases the size of the object</a:t>
            </a:r>
          </a:p>
          <a:p>
            <a:endParaRPr lang="en-GB" dirty="0"/>
          </a:p>
        </p:txBody>
      </p:sp>
      <p:sp>
        <p:nvSpPr>
          <p:cNvPr id="16" name="Rectangle 15">
            <a:extLst>
              <a:ext uri="{FF2B5EF4-FFF2-40B4-BE49-F238E27FC236}">
                <a16:creationId xmlns:a16="http://schemas.microsoft.com/office/drawing/2014/main" id="{D70F3276-A268-1584-6F1A-6495E89B6ABB}"/>
              </a:ext>
            </a:extLst>
          </p:cNvPr>
          <p:cNvSpPr/>
          <p:nvPr/>
        </p:nvSpPr>
        <p:spPr>
          <a:xfrm>
            <a:off x="1981200" y="4352925"/>
            <a:ext cx="1123950" cy="93345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3C549EAE-5D6A-6D96-CA8F-002D24968D85}"/>
              </a:ext>
            </a:extLst>
          </p:cNvPr>
          <p:cNvSpPr/>
          <p:nvPr/>
        </p:nvSpPr>
        <p:spPr>
          <a:xfrm>
            <a:off x="2133600" y="4562475"/>
            <a:ext cx="809625" cy="55245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6135BE2-1B0C-1E66-F888-93E5BA7B5B6C}"/>
              </a:ext>
            </a:extLst>
          </p:cNvPr>
          <p:cNvSpPr/>
          <p:nvPr/>
        </p:nvSpPr>
        <p:spPr>
          <a:xfrm>
            <a:off x="2381250" y="4719637"/>
            <a:ext cx="304800" cy="23812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0C2A0576-86AC-DB69-DC9A-12138165B322}"/>
              </a:ext>
            </a:extLst>
          </p:cNvPr>
          <p:cNvCxnSpPr>
            <a:cxnSpLocks/>
            <a:stCxn id="16" idx="3"/>
          </p:cNvCxnSpPr>
          <p:nvPr/>
        </p:nvCxnSpPr>
        <p:spPr>
          <a:xfrm>
            <a:off x="3105150" y="4819650"/>
            <a:ext cx="666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2F1F3DA-8DD0-A652-93C7-FECDD802141A}"/>
              </a:ext>
            </a:extLst>
          </p:cNvPr>
          <p:cNvSpPr txBox="1"/>
          <p:nvPr/>
        </p:nvSpPr>
        <p:spPr>
          <a:xfrm>
            <a:off x="3257550" y="4469367"/>
            <a:ext cx="304800" cy="369332"/>
          </a:xfrm>
          <a:prstGeom prst="rect">
            <a:avLst/>
          </a:prstGeom>
          <a:noFill/>
        </p:spPr>
        <p:txBody>
          <a:bodyPr wrap="square" rtlCol="0">
            <a:spAutoFit/>
          </a:bodyPr>
          <a:lstStyle/>
          <a:p>
            <a:r>
              <a:rPr lang="en-GB" dirty="0"/>
              <a:t>E</a:t>
            </a:r>
          </a:p>
        </p:txBody>
      </p:sp>
      <p:sp>
        <p:nvSpPr>
          <p:cNvPr id="23" name="Rectangle 22">
            <a:extLst>
              <a:ext uri="{FF2B5EF4-FFF2-40B4-BE49-F238E27FC236}">
                <a16:creationId xmlns:a16="http://schemas.microsoft.com/office/drawing/2014/main" id="{ACB0DD8A-90E6-B622-044E-393DE8E93078}"/>
              </a:ext>
            </a:extLst>
          </p:cNvPr>
          <p:cNvSpPr/>
          <p:nvPr/>
        </p:nvSpPr>
        <p:spPr>
          <a:xfrm>
            <a:off x="3805237" y="4214812"/>
            <a:ext cx="1524000" cy="120967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86D6EE5F-A501-7080-304D-82DE1BFB42F3}"/>
              </a:ext>
            </a:extLst>
          </p:cNvPr>
          <p:cNvSpPr/>
          <p:nvPr/>
        </p:nvSpPr>
        <p:spPr>
          <a:xfrm>
            <a:off x="4162425" y="4557712"/>
            <a:ext cx="809625" cy="55245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6A1D3C16-D917-44E5-26BF-6FB0F194903E}"/>
              </a:ext>
            </a:extLst>
          </p:cNvPr>
          <p:cNvSpPr/>
          <p:nvPr/>
        </p:nvSpPr>
        <p:spPr>
          <a:xfrm>
            <a:off x="4410075" y="4714874"/>
            <a:ext cx="304800" cy="23812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Straight Arrow Connector 27">
            <a:extLst>
              <a:ext uri="{FF2B5EF4-FFF2-40B4-BE49-F238E27FC236}">
                <a16:creationId xmlns:a16="http://schemas.microsoft.com/office/drawing/2014/main" id="{F13092B7-D525-D282-075E-F4A7F8CC5F54}"/>
              </a:ext>
            </a:extLst>
          </p:cNvPr>
          <p:cNvCxnSpPr>
            <a:cxnSpLocks/>
          </p:cNvCxnSpPr>
          <p:nvPr/>
        </p:nvCxnSpPr>
        <p:spPr>
          <a:xfrm>
            <a:off x="5329237" y="4838699"/>
            <a:ext cx="666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6154884-A7D5-3702-FC3E-25A9B3C99266}"/>
              </a:ext>
            </a:extLst>
          </p:cNvPr>
          <p:cNvSpPr txBox="1"/>
          <p:nvPr/>
        </p:nvSpPr>
        <p:spPr>
          <a:xfrm>
            <a:off x="5419725" y="4449127"/>
            <a:ext cx="266700" cy="369332"/>
          </a:xfrm>
          <a:prstGeom prst="rect">
            <a:avLst/>
          </a:prstGeom>
          <a:noFill/>
        </p:spPr>
        <p:txBody>
          <a:bodyPr wrap="square" rtlCol="0">
            <a:spAutoFit/>
          </a:bodyPr>
          <a:lstStyle/>
          <a:p>
            <a:r>
              <a:rPr lang="en-GB" dirty="0"/>
              <a:t>M</a:t>
            </a:r>
          </a:p>
        </p:txBody>
      </p:sp>
      <p:sp>
        <p:nvSpPr>
          <p:cNvPr id="30" name="Rectangle 29">
            <a:extLst>
              <a:ext uri="{FF2B5EF4-FFF2-40B4-BE49-F238E27FC236}">
                <a16:creationId xmlns:a16="http://schemas.microsoft.com/office/drawing/2014/main" id="{EC317032-7BBC-23E3-362A-C4EB5C5CD65D}"/>
              </a:ext>
            </a:extLst>
          </p:cNvPr>
          <p:cNvSpPr/>
          <p:nvPr/>
        </p:nvSpPr>
        <p:spPr>
          <a:xfrm>
            <a:off x="5995987" y="4207431"/>
            <a:ext cx="1524000" cy="120967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CBDBD172-3233-D7F3-06D8-D5756074D1AF}"/>
              </a:ext>
            </a:extLst>
          </p:cNvPr>
          <p:cNvSpPr/>
          <p:nvPr/>
        </p:nvSpPr>
        <p:spPr>
          <a:xfrm>
            <a:off x="6065044" y="4469367"/>
            <a:ext cx="809625" cy="552450"/>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1E2B5F1F-A773-F5EE-1778-9093AC3D8111}"/>
              </a:ext>
            </a:extLst>
          </p:cNvPr>
          <p:cNvSpPr/>
          <p:nvPr/>
        </p:nvSpPr>
        <p:spPr>
          <a:xfrm>
            <a:off x="7000877" y="4595812"/>
            <a:ext cx="304800" cy="23812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Arrow Connector 32">
            <a:extLst>
              <a:ext uri="{FF2B5EF4-FFF2-40B4-BE49-F238E27FC236}">
                <a16:creationId xmlns:a16="http://schemas.microsoft.com/office/drawing/2014/main" id="{3B7E462A-1497-87EE-9AAF-EEC440CFAECA}"/>
              </a:ext>
            </a:extLst>
          </p:cNvPr>
          <p:cNvCxnSpPr>
            <a:cxnSpLocks/>
          </p:cNvCxnSpPr>
          <p:nvPr/>
        </p:nvCxnSpPr>
        <p:spPr>
          <a:xfrm>
            <a:off x="7519987" y="4833935"/>
            <a:ext cx="6667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3A444B9-5512-5F2F-B10F-E82C9D2CEB89}"/>
              </a:ext>
            </a:extLst>
          </p:cNvPr>
          <p:cNvSpPr/>
          <p:nvPr/>
        </p:nvSpPr>
        <p:spPr>
          <a:xfrm>
            <a:off x="8186737" y="4229097"/>
            <a:ext cx="1524000" cy="120967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1D0BA97A-4D7A-D2AD-E6FC-3F5592A6F3C7}"/>
              </a:ext>
            </a:extLst>
          </p:cNvPr>
          <p:cNvSpPr/>
          <p:nvPr/>
        </p:nvSpPr>
        <p:spPr>
          <a:xfrm>
            <a:off x="8634412" y="4573586"/>
            <a:ext cx="314325" cy="395287"/>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4520E3D2-4119-C330-F94D-279344FAA112}"/>
              </a:ext>
            </a:extLst>
          </p:cNvPr>
          <p:cNvSpPr/>
          <p:nvPr/>
        </p:nvSpPr>
        <p:spPr>
          <a:xfrm>
            <a:off x="9124949" y="4630736"/>
            <a:ext cx="304800" cy="23812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06B7C169-A5EA-D4D2-88C2-DB8FAA3DF982}"/>
              </a:ext>
            </a:extLst>
          </p:cNvPr>
          <p:cNvSpPr txBox="1"/>
          <p:nvPr/>
        </p:nvSpPr>
        <p:spPr>
          <a:xfrm>
            <a:off x="7705724" y="4464602"/>
            <a:ext cx="333375" cy="369332"/>
          </a:xfrm>
          <a:prstGeom prst="rect">
            <a:avLst/>
          </a:prstGeom>
          <a:noFill/>
        </p:spPr>
        <p:txBody>
          <a:bodyPr wrap="square" rtlCol="0">
            <a:spAutoFit/>
          </a:bodyPr>
          <a:lstStyle/>
          <a:p>
            <a:r>
              <a:rPr lang="en-GB" dirty="0"/>
              <a:t>S</a:t>
            </a:r>
          </a:p>
        </p:txBody>
      </p:sp>
      <p:sp>
        <p:nvSpPr>
          <p:cNvPr id="38" name="TextBox 37">
            <a:extLst>
              <a:ext uri="{FF2B5EF4-FFF2-40B4-BE49-F238E27FC236}">
                <a16:creationId xmlns:a16="http://schemas.microsoft.com/office/drawing/2014/main" id="{E824E05F-758A-C20F-807B-C088F496DB62}"/>
              </a:ext>
            </a:extLst>
          </p:cNvPr>
          <p:cNvSpPr txBox="1"/>
          <p:nvPr/>
        </p:nvSpPr>
        <p:spPr>
          <a:xfrm>
            <a:off x="1843087" y="5311496"/>
            <a:ext cx="1400175" cy="369332"/>
          </a:xfrm>
          <a:prstGeom prst="rect">
            <a:avLst/>
          </a:prstGeom>
          <a:noFill/>
        </p:spPr>
        <p:txBody>
          <a:bodyPr wrap="square" rtlCol="0">
            <a:spAutoFit/>
          </a:bodyPr>
          <a:lstStyle/>
          <a:p>
            <a:r>
              <a:rPr lang="en-GB" dirty="0"/>
              <a:t>Initial state</a:t>
            </a:r>
          </a:p>
        </p:txBody>
      </p:sp>
      <p:sp>
        <p:nvSpPr>
          <p:cNvPr id="40" name="TextBox 39">
            <a:extLst>
              <a:ext uri="{FF2B5EF4-FFF2-40B4-BE49-F238E27FC236}">
                <a16:creationId xmlns:a16="http://schemas.microsoft.com/office/drawing/2014/main" id="{FEF70005-42AC-1AB0-6FB0-42E152DB0C8B}"/>
              </a:ext>
            </a:extLst>
          </p:cNvPr>
          <p:cNvSpPr txBox="1"/>
          <p:nvPr/>
        </p:nvSpPr>
        <p:spPr>
          <a:xfrm>
            <a:off x="8272462" y="5438772"/>
            <a:ext cx="1352550" cy="369332"/>
          </a:xfrm>
          <a:prstGeom prst="rect">
            <a:avLst/>
          </a:prstGeom>
          <a:noFill/>
        </p:spPr>
        <p:txBody>
          <a:bodyPr wrap="square" rtlCol="0">
            <a:spAutoFit/>
          </a:bodyPr>
          <a:lstStyle/>
          <a:p>
            <a:r>
              <a:rPr lang="en-GB" dirty="0"/>
              <a:t>Final state</a:t>
            </a:r>
          </a:p>
        </p:txBody>
      </p:sp>
    </p:spTree>
    <p:extLst>
      <p:ext uri="{BB962C8B-B14F-4D97-AF65-F5344CB8AC3E}">
        <p14:creationId xmlns:p14="http://schemas.microsoft.com/office/powerpoint/2010/main" val="1154386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C3D7-DC0D-DCF7-233F-9DF09578C648}"/>
              </a:ext>
            </a:extLst>
          </p:cNvPr>
          <p:cNvSpPr>
            <a:spLocks noGrp="1"/>
          </p:cNvSpPr>
          <p:nvPr>
            <p:ph type="title"/>
          </p:nvPr>
        </p:nvSpPr>
        <p:spPr/>
        <p:txBody>
          <a:bodyPr>
            <a:normAutofit/>
          </a:bodyPr>
          <a:lstStyle/>
          <a:p>
            <a:r>
              <a:rPr lang="en-GB" sz="4400" dirty="0"/>
              <a:t>3.6 Intelligent Agents and Environment</a:t>
            </a:r>
          </a:p>
        </p:txBody>
      </p:sp>
      <p:sp>
        <p:nvSpPr>
          <p:cNvPr id="3" name="Content Placeholder 2">
            <a:extLst>
              <a:ext uri="{FF2B5EF4-FFF2-40B4-BE49-F238E27FC236}">
                <a16:creationId xmlns:a16="http://schemas.microsoft.com/office/drawing/2014/main" id="{BBF3937B-3AEE-84C2-0690-8714693734D7}"/>
              </a:ext>
            </a:extLst>
          </p:cNvPr>
          <p:cNvSpPr>
            <a:spLocks noGrp="1"/>
          </p:cNvSpPr>
          <p:nvPr>
            <p:ph idx="1"/>
          </p:nvPr>
        </p:nvSpPr>
        <p:spPr/>
        <p:txBody>
          <a:bodyPr/>
          <a:lstStyle/>
          <a:p>
            <a:r>
              <a:rPr lang="en-GB" dirty="0"/>
              <a:t>An intelligent agent is an entity that consists of</a:t>
            </a:r>
          </a:p>
          <a:p>
            <a:pPr lvl="1"/>
            <a:r>
              <a:rPr lang="en-GB" dirty="0"/>
              <a:t>Sensors</a:t>
            </a:r>
          </a:p>
          <a:p>
            <a:pPr lvl="1"/>
            <a:r>
              <a:rPr lang="en-GB" dirty="0"/>
              <a:t>Effectors</a:t>
            </a:r>
          </a:p>
          <a:p>
            <a:r>
              <a:rPr lang="en-GB" dirty="0"/>
              <a:t>Terminologies</a:t>
            </a:r>
          </a:p>
          <a:p>
            <a:pPr lvl="1"/>
            <a:r>
              <a:rPr lang="en-GB" dirty="0"/>
              <a:t>Performance of an agent</a:t>
            </a:r>
          </a:p>
          <a:p>
            <a:pPr lvl="1"/>
            <a:r>
              <a:rPr lang="en-GB" dirty="0" err="1"/>
              <a:t>Behavior</a:t>
            </a:r>
            <a:r>
              <a:rPr lang="en-GB" dirty="0"/>
              <a:t> of an agent</a:t>
            </a:r>
          </a:p>
          <a:p>
            <a:pPr lvl="1"/>
            <a:r>
              <a:rPr lang="en-GB" dirty="0"/>
              <a:t>Percept</a:t>
            </a:r>
          </a:p>
          <a:p>
            <a:pPr lvl="1"/>
            <a:r>
              <a:rPr lang="en-GB" dirty="0"/>
              <a:t>Percept sequence</a:t>
            </a:r>
          </a:p>
          <a:p>
            <a:pPr lvl="1"/>
            <a:r>
              <a:rPr lang="en-GB" dirty="0"/>
              <a:t>Agent function</a:t>
            </a:r>
          </a:p>
          <a:p>
            <a:endParaRPr lang="en-GB" dirty="0"/>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41D87560-2DBB-8983-3C14-F7CDA7A6547A}"/>
              </a:ext>
            </a:extLst>
          </p:cNvPr>
          <p:cNvSpPr>
            <a:spLocks noGrp="1"/>
          </p:cNvSpPr>
          <p:nvPr>
            <p:ph type="sldNum" sz="quarter" idx="12"/>
          </p:nvPr>
        </p:nvSpPr>
        <p:spPr/>
        <p:txBody>
          <a:bodyPr/>
          <a:lstStyle/>
          <a:p>
            <a:fld id="{D8DA9DAA-006C-4F4B-980E-E3DF019B24E2}" type="slidenum">
              <a:rPr lang="en-US" smtClean="0"/>
              <a:t>16</a:t>
            </a:fld>
            <a:endParaRPr lang="en-US" dirty="0"/>
          </a:p>
        </p:txBody>
      </p:sp>
    </p:spTree>
    <p:extLst>
      <p:ext uri="{BB962C8B-B14F-4D97-AF65-F5344CB8AC3E}">
        <p14:creationId xmlns:p14="http://schemas.microsoft.com/office/powerpoint/2010/main" val="2178049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155C-67C3-92EA-1FC4-A4DAA58B38BE}"/>
              </a:ext>
            </a:extLst>
          </p:cNvPr>
          <p:cNvSpPr>
            <a:spLocks noGrp="1"/>
          </p:cNvSpPr>
          <p:nvPr>
            <p:ph type="title"/>
          </p:nvPr>
        </p:nvSpPr>
        <p:spPr/>
        <p:txBody>
          <a:bodyPr/>
          <a:lstStyle/>
          <a:p>
            <a:r>
              <a:rPr lang="en-GB" dirty="0"/>
              <a:t>3.6.2 Rationality of Agents</a:t>
            </a:r>
          </a:p>
        </p:txBody>
      </p:sp>
      <p:sp>
        <p:nvSpPr>
          <p:cNvPr id="3" name="Content Placeholder 2">
            <a:extLst>
              <a:ext uri="{FF2B5EF4-FFF2-40B4-BE49-F238E27FC236}">
                <a16:creationId xmlns:a16="http://schemas.microsoft.com/office/drawing/2014/main" id="{4E1030A3-CB17-841D-253A-6E7272498F1B}"/>
              </a:ext>
            </a:extLst>
          </p:cNvPr>
          <p:cNvSpPr>
            <a:spLocks noGrp="1"/>
          </p:cNvSpPr>
          <p:nvPr>
            <p:ph idx="1"/>
          </p:nvPr>
        </p:nvSpPr>
        <p:spPr/>
        <p:txBody>
          <a:bodyPr>
            <a:normAutofit lnSpcReduction="10000"/>
          </a:bodyPr>
          <a:lstStyle/>
          <a:p>
            <a:r>
              <a:rPr lang="en-GB" dirty="0"/>
              <a:t>Rationality is the status of having good sense of judgement in regard to obtaining the information from the environment by performing certain actions.</a:t>
            </a:r>
          </a:p>
          <a:p>
            <a:r>
              <a:rPr lang="en-GB" dirty="0"/>
              <a:t>A rational agent has a tendency to provide the most optimal solution based on the data collected using previous results and the data it fetches in current scenario.</a:t>
            </a:r>
          </a:p>
          <a:p>
            <a:r>
              <a:rPr lang="en-GB" dirty="0"/>
              <a:t>The rational agents are characterized by 4 properties.</a:t>
            </a:r>
          </a:p>
          <a:p>
            <a:pPr lvl="1"/>
            <a:r>
              <a:rPr lang="en-GB" dirty="0"/>
              <a:t>Performance measure</a:t>
            </a:r>
          </a:p>
          <a:p>
            <a:pPr lvl="1"/>
            <a:r>
              <a:rPr lang="en-GB" dirty="0"/>
              <a:t>Percept sequence</a:t>
            </a:r>
          </a:p>
          <a:p>
            <a:pPr lvl="1"/>
            <a:r>
              <a:rPr lang="en-GB" dirty="0"/>
              <a:t>Information about the environment</a:t>
            </a:r>
          </a:p>
          <a:p>
            <a:pPr lvl="1"/>
            <a:r>
              <a:rPr lang="en-GB" dirty="0"/>
              <a:t>Actions of the agent</a:t>
            </a:r>
          </a:p>
        </p:txBody>
      </p:sp>
      <p:sp>
        <p:nvSpPr>
          <p:cNvPr id="4" name="Slide Number Placeholder 3">
            <a:extLst>
              <a:ext uri="{FF2B5EF4-FFF2-40B4-BE49-F238E27FC236}">
                <a16:creationId xmlns:a16="http://schemas.microsoft.com/office/drawing/2014/main" id="{FADC0D16-A910-F18C-52FC-5EB6465A58A6}"/>
              </a:ext>
            </a:extLst>
          </p:cNvPr>
          <p:cNvSpPr>
            <a:spLocks noGrp="1"/>
          </p:cNvSpPr>
          <p:nvPr>
            <p:ph type="sldNum" sz="quarter" idx="12"/>
          </p:nvPr>
        </p:nvSpPr>
        <p:spPr/>
        <p:txBody>
          <a:bodyPr/>
          <a:lstStyle/>
          <a:p>
            <a:fld id="{D8DA9DAA-006C-4F4B-980E-E3DF019B24E2}" type="slidenum">
              <a:rPr lang="en-US" smtClean="0"/>
              <a:t>17</a:t>
            </a:fld>
            <a:endParaRPr lang="en-US" dirty="0"/>
          </a:p>
        </p:txBody>
      </p:sp>
    </p:spTree>
    <p:extLst>
      <p:ext uri="{BB962C8B-B14F-4D97-AF65-F5344CB8AC3E}">
        <p14:creationId xmlns:p14="http://schemas.microsoft.com/office/powerpoint/2010/main" val="334906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0830-F51C-7558-1A6D-D0FCD10102D6}"/>
              </a:ext>
            </a:extLst>
          </p:cNvPr>
          <p:cNvSpPr>
            <a:spLocks noGrp="1"/>
          </p:cNvSpPr>
          <p:nvPr>
            <p:ph type="title"/>
          </p:nvPr>
        </p:nvSpPr>
        <p:spPr/>
        <p:txBody>
          <a:bodyPr/>
          <a:lstStyle/>
          <a:p>
            <a:r>
              <a:rPr lang="en-GB" dirty="0"/>
              <a:t>3.6.3 Types of Agents</a:t>
            </a:r>
          </a:p>
        </p:txBody>
      </p:sp>
      <p:sp>
        <p:nvSpPr>
          <p:cNvPr id="3" name="Content Placeholder 2">
            <a:extLst>
              <a:ext uri="{FF2B5EF4-FFF2-40B4-BE49-F238E27FC236}">
                <a16:creationId xmlns:a16="http://schemas.microsoft.com/office/drawing/2014/main" id="{60BCD8AD-27F1-C929-9408-E849C561E8AF}"/>
              </a:ext>
            </a:extLst>
          </p:cNvPr>
          <p:cNvSpPr>
            <a:spLocks noGrp="1"/>
          </p:cNvSpPr>
          <p:nvPr>
            <p:ph idx="1"/>
          </p:nvPr>
        </p:nvSpPr>
        <p:spPr/>
        <p:txBody>
          <a:bodyPr>
            <a:normAutofit fontScale="92500" lnSpcReduction="10000"/>
          </a:bodyPr>
          <a:lstStyle/>
          <a:p>
            <a:pPr marL="514350" indent="-514350">
              <a:buAutoNum type="arabicPeriod"/>
            </a:pPr>
            <a:r>
              <a:rPr lang="en-GB" dirty="0"/>
              <a:t>Simple reflex agent: These agents perform actions on the basis of the current perception of the environment. Ex: Robot that sorts the mail according to the pin code, robot that cooks food.</a:t>
            </a:r>
          </a:p>
          <a:p>
            <a:pPr marL="514350" indent="-514350">
              <a:buAutoNum type="arabicPeriod"/>
            </a:pPr>
            <a:r>
              <a:rPr lang="en-GB" dirty="0"/>
              <a:t>Model based agents: These agents use a model to depict the world and choose the actions accordingly by maintaining an internal state. These agents require evolution information about the world in order to update the model.</a:t>
            </a:r>
          </a:p>
          <a:p>
            <a:pPr marL="514350" indent="-514350">
              <a:buAutoNum type="arabicPeriod"/>
            </a:pPr>
            <a:r>
              <a:rPr lang="en-GB" dirty="0"/>
              <a:t>Goal based agents: These agents choose actions in order to get to the desired state.</a:t>
            </a:r>
          </a:p>
          <a:p>
            <a:pPr marL="514350" indent="-514350">
              <a:buAutoNum type="arabicPeriod"/>
            </a:pPr>
            <a:r>
              <a:rPr lang="en-GB" dirty="0"/>
              <a:t>Utility based agents: These agents choose actions on the basis of the preference for states.</a:t>
            </a:r>
          </a:p>
          <a:p>
            <a:pPr marL="514350" indent="-514350">
              <a:buAutoNum type="arabicPeriod"/>
            </a:pPr>
            <a:endParaRPr lang="en-GB" dirty="0"/>
          </a:p>
        </p:txBody>
      </p:sp>
      <p:sp>
        <p:nvSpPr>
          <p:cNvPr id="4" name="Slide Number Placeholder 3">
            <a:extLst>
              <a:ext uri="{FF2B5EF4-FFF2-40B4-BE49-F238E27FC236}">
                <a16:creationId xmlns:a16="http://schemas.microsoft.com/office/drawing/2014/main" id="{AE559D57-732A-A2AB-C61F-D10CD2B72FCB}"/>
              </a:ext>
            </a:extLst>
          </p:cNvPr>
          <p:cNvSpPr>
            <a:spLocks noGrp="1"/>
          </p:cNvSpPr>
          <p:nvPr>
            <p:ph type="sldNum" sz="quarter" idx="12"/>
          </p:nvPr>
        </p:nvSpPr>
        <p:spPr/>
        <p:txBody>
          <a:bodyPr/>
          <a:lstStyle/>
          <a:p>
            <a:fld id="{D8DA9DAA-006C-4F4B-980E-E3DF019B24E2}" type="slidenum">
              <a:rPr lang="en-US" smtClean="0"/>
              <a:t>18</a:t>
            </a:fld>
            <a:endParaRPr lang="en-US" dirty="0"/>
          </a:p>
        </p:txBody>
      </p:sp>
    </p:spTree>
    <p:extLst>
      <p:ext uri="{BB962C8B-B14F-4D97-AF65-F5344CB8AC3E}">
        <p14:creationId xmlns:p14="http://schemas.microsoft.com/office/powerpoint/2010/main" val="179934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9AD7-A14A-CD3D-2FB3-AF9FBD692E5A}"/>
              </a:ext>
            </a:extLst>
          </p:cNvPr>
          <p:cNvSpPr>
            <a:spLocks noGrp="1"/>
          </p:cNvSpPr>
          <p:nvPr>
            <p:ph type="title"/>
          </p:nvPr>
        </p:nvSpPr>
        <p:spPr/>
        <p:txBody>
          <a:bodyPr>
            <a:normAutofit fontScale="90000"/>
          </a:bodyPr>
          <a:lstStyle/>
          <a:p>
            <a:r>
              <a:rPr lang="en-GB" dirty="0"/>
              <a:t>3.6.4 Properties of an Environment</a:t>
            </a:r>
          </a:p>
        </p:txBody>
      </p:sp>
      <p:sp>
        <p:nvSpPr>
          <p:cNvPr id="3" name="Content Placeholder 2">
            <a:extLst>
              <a:ext uri="{FF2B5EF4-FFF2-40B4-BE49-F238E27FC236}">
                <a16:creationId xmlns:a16="http://schemas.microsoft.com/office/drawing/2014/main" id="{F259602B-1207-932A-D649-0585F57BAE7C}"/>
              </a:ext>
            </a:extLst>
          </p:cNvPr>
          <p:cNvSpPr>
            <a:spLocks noGrp="1"/>
          </p:cNvSpPr>
          <p:nvPr>
            <p:ph idx="1"/>
          </p:nvPr>
        </p:nvSpPr>
        <p:spPr/>
        <p:txBody>
          <a:bodyPr/>
          <a:lstStyle/>
          <a:p>
            <a:pPr marL="514350" indent="-514350">
              <a:buAutoNum type="arabicPeriod"/>
            </a:pPr>
            <a:r>
              <a:rPr lang="en-GB" dirty="0"/>
              <a:t>Discrete or continuous</a:t>
            </a:r>
          </a:p>
          <a:p>
            <a:pPr marL="514350" indent="-514350">
              <a:buAutoNum type="arabicPeriod"/>
            </a:pPr>
            <a:r>
              <a:rPr lang="en-GB" dirty="0"/>
              <a:t>Observable or partially observable</a:t>
            </a:r>
          </a:p>
          <a:p>
            <a:pPr marL="514350" indent="-514350">
              <a:buAutoNum type="arabicPeriod"/>
            </a:pPr>
            <a:r>
              <a:rPr lang="en-GB" dirty="0"/>
              <a:t>Static or dynamic</a:t>
            </a:r>
          </a:p>
          <a:p>
            <a:pPr marL="514350" indent="-514350">
              <a:buAutoNum type="arabicPeriod"/>
            </a:pPr>
            <a:r>
              <a:rPr lang="en-GB" dirty="0"/>
              <a:t>Single or multiple agents</a:t>
            </a:r>
          </a:p>
          <a:p>
            <a:pPr marL="514350" indent="-514350">
              <a:buAutoNum type="arabicPeriod"/>
            </a:pPr>
            <a:r>
              <a:rPr lang="en-GB" dirty="0"/>
              <a:t>Accessible or inaccessible</a:t>
            </a:r>
          </a:p>
          <a:p>
            <a:pPr marL="514350" indent="-514350">
              <a:buAutoNum type="arabicPeriod"/>
            </a:pPr>
            <a:r>
              <a:rPr lang="en-GB" dirty="0"/>
              <a:t>Deterministic or non-deterministic</a:t>
            </a:r>
          </a:p>
          <a:p>
            <a:pPr marL="514350" indent="-514350">
              <a:buAutoNum type="arabicPeriod"/>
            </a:pPr>
            <a:r>
              <a:rPr lang="en-GB" dirty="0"/>
              <a:t>Episodic or non-episodic</a:t>
            </a:r>
          </a:p>
          <a:p>
            <a:pPr marL="0" indent="0">
              <a:buNone/>
            </a:pPr>
            <a:endParaRPr lang="en-GB" dirty="0"/>
          </a:p>
        </p:txBody>
      </p:sp>
      <p:sp>
        <p:nvSpPr>
          <p:cNvPr id="4" name="Slide Number Placeholder 3">
            <a:extLst>
              <a:ext uri="{FF2B5EF4-FFF2-40B4-BE49-F238E27FC236}">
                <a16:creationId xmlns:a16="http://schemas.microsoft.com/office/drawing/2014/main" id="{9D4D3F47-6B2F-17D7-C248-0989FAF32217}"/>
              </a:ext>
            </a:extLst>
          </p:cNvPr>
          <p:cNvSpPr>
            <a:spLocks noGrp="1"/>
          </p:cNvSpPr>
          <p:nvPr>
            <p:ph type="sldNum" sz="quarter" idx="12"/>
          </p:nvPr>
        </p:nvSpPr>
        <p:spPr/>
        <p:txBody>
          <a:bodyPr/>
          <a:lstStyle/>
          <a:p>
            <a:fld id="{D8DA9DAA-006C-4F4B-980E-E3DF019B24E2}" type="slidenum">
              <a:rPr lang="en-US" smtClean="0"/>
              <a:t>19</a:t>
            </a:fld>
            <a:endParaRPr lang="en-US" dirty="0"/>
          </a:p>
        </p:txBody>
      </p:sp>
    </p:spTree>
    <p:extLst>
      <p:ext uri="{BB962C8B-B14F-4D97-AF65-F5344CB8AC3E}">
        <p14:creationId xmlns:p14="http://schemas.microsoft.com/office/powerpoint/2010/main" val="186909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6A41-D46D-7B74-1713-3BA523192629}"/>
              </a:ext>
            </a:extLst>
          </p:cNvPr>
          <p:cNvSpPr>
            <a:spLocks noGrp="1"/>
          </p:cNvSpPr>
          <p:nvPr>
            <p:ph type="title"/>
          </p:nvPr>
        </p:nvSpPr>
        <p:spPr/>
        <p:txBody>
          <a:bodyPr/>
          <a:lstStyle/>
          <a:p>
            <a:r>
              <a:rPr lang="en-GB" dirty="0"/>
              <a:t>3.1 Introduction</a:t>
            </a:r>
          </a:p>
        </p:txBody>
      </p:sp>
      <p:sp>
        <p:nvSpPr>
          <p:cNvPr id="3" name="Content Placeholder 2">
            <a:extLst>
              <a:ext uri="{FF2B5EF4-FFF2-40B4-BE49-F238E27FC236}">
                <a16:creationId xmlns:a16="http://schemas.microsoft.com/office/drawing/2014/main" id="{39228E79-D9BD-9506-F519-12C67CB22379}"/>
              </a:ext>
            </a:extLst>
          </p:cNvPr>
          <p:cNvSpPr>
            <a:spLocks noGrp="1"/>
          </p:cNvSpPr>
          <p:nvPr>
            <p:ph idx="1"/>
          </p:nvPr>
        </p:nvSpPr>
        <p:spPr/>
        <p:txBody>
          <a:bodyPr>
            <a:normAutofit fontScale="85000" lnSpcReduction="20000"/>
          </a:bodyPr>
          <a:lstStyle/>
          <a:p>
            <a:r>
              <a:rPr lang="en-GB" dirty="0"/>
              <a:t>Many problems in AI are complex and require appropriate search methods.</a:t>
            </a:r>
          </a:p>
          <a:p>
            <a:r>
              <a:rPr lang="en-GB" dirty="0"/>
              <a:t>It is imperative to discuss different heuristic search methods that can be described independently of any particular task or problem domain.</a:t>
            </a:r>
          </a:p>
          <a:p>
            <a:r>
              <a:rPr lang="en-GB" dirty="0"/>
              <a:t>Combinatorial explosion which is very common with most search processes can be overcome by estimating heuristics based on domain specific knowledge.</a:t>
            </a:r>
          </a:p>
          <a:p>
            <a:r>
              <a:rPr lang="en-GB" dirty="0"/>
              <a:t>The heuristic techniques that will be discussed in this chapter include:</a:t>
            </a:r>
          </a:p>
          <a:p>
            <a:pPr lvl="1"/>
            <a:r>
              <a:rPr lang="en-GB" dirty="0"/>
              <a:t>Generate and test method</a:t>
            </a:r>
          </a:p>
          <a:p>
            <a:pPr lvl="1"/>
            <a:r>
              <a:rPr lang="en-GB" dirty="0"/>
              <a:t>Hill climbing method</a:t>
            </a:r>
          </a:p>
          <a:p>
            <a:pPr lvl="1"/>
            <a:r>
              <a:rPr lang="en-GB" dirty="0"/>
              <a:t>Best first search</a:t>
            </a:r>
          </a:p>
          <a:p>
            <a:pPr lvl="1"/>
            <a:r>
              <a:rPr lang="en-GB" dirty="0"/>
              <a:t>Problem reduction</a:t>
            </a:r>
          </a:p>
          <a:p>
            <a:pPr lvl="1"/>
            <a:r>
              <a:rPr lang="en-GB" dirty="0"/>
              <a:t>Constraint satisfaction</a:t>
            </a:r>
          </a:p>
          <a:p>
            <a:pPr lvl="1"/>
            <a:r>
              <a:rPr lang="en-GB" dirty="0"/>
              <a:t>Means end analysis</a:t>
            </a:r>
          </a:p>
        </p:txBody>
      </p:sp>
      <p:sp>
        <p:nvSpPr>
          <p:cNvPr id="4" name="Slide Number Placeholder 3">
            <a:extLst>
              <a:ext uri="{FF2B5EF4-FFF2-40B4-BE49-F238E27FC236}">
                <a16:creationId xmlns:a16="http://schemas.microsoft.com/office/drawing/2014/main" id="{6D983BFD-1533-CFDC-5615-3B78F3F5FF40}"/>
              </a:ext>
            </a:extLst>
          </p:cNvPr>
          <p:cNvSpPr>
            <a:spLocks noGrp="1"/>
          </p:cNvSpPr>
          <p:nvPr>
            <p:ph type="sldNum" sz="quarter" idx="12"/>
          </p:nvPr>
        </p:nvSpPr>
        <p:spPr/>
        <p:txBody>
          <a:bodyPr/>
          <a:lstStyle/>
          <a:p>
            <a:fld id="{D8DA9DAA-006C-4F4B-980E-E3DF019B24E2}" type="slidenum">
              <a:rPr lang="en-US" smtClean="0"/>
              <a:t>2</a:t>
            </a:fld>
            <a:endParaRPr lang="en-US" dirty="0"/>
          </a:p>
        </p:txBody>
      </p:sp>
    </p:spTree>
    <p:extLst>
      <p:ext uri="{BB962C8B-B14F-4D97-AF65-F5344CB8AC3E}">
        <p14:creationId xmlns:p14="http://schemas.microsoft.com/office/powerpoint/2010/main" val="1487727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513-41FE-D8BE-EB29-8FF0EAE82690}"/>
              </a:ext>
            </a:extLst>
          </p:cNvPr>
          <p:cNvSpPr>
            <a:spLocks noGrp="1"/>
          </p:cNvSpPr>
          <p:nvPr>
            <p:ph type="title"/>
          </p:nvPr>
        </p:nvSpPr>
        <p:spPr/>
        <p:txBody>
          <a:bodyPr>
            <a:normAutofit/>
          </a:bodyPr>
          <a:lstStyle/>
          <a:p>
            <a:r>
              <a:rPr lang="en-GB" sz="4400" dirty="0"/>
              <a:t>3.7 Problem Reduction, AO* Algorithm</a:t>
            </a:r>
          </a:p>
        </p:txBody>
      </p:sp>
      <p:sp>
        <p:nvSpPr>
          <p:cNvPr id="4" name="Slide Number Placeholder 3">
            <a:extLst>
              <a:ext uri="{FF2B5EF4-FFF2-40B4-BE49-F238E27FC236}">
                <a16:creationId xmlns:a16="http://schemas.microsoft.com/office/drawing/2014/main" id="{CDF5DDAF-0619-158D-8B98-AA76A7F14E39}"/>
              </a:ext>
            </a:extLst>
          </p:cNvPr>
          <p:cNvSpPr>
            <a:spLocks noGrp="1"/>
          </p:cNvSpPr>
          <p:nvPr>
            <p:ph type="sldNum" sz="quarter" idx="12"/>
          </p:nvPr>
        </p:nvSpPr>
        <p:spPr/>
        <p:txBody>
          <a:bodyPr/>
          <a:lstStyle/>
          <a:p>
            <a:fld id="{D8DA9DAA-006C-4F4B-980E-E3DF019B24E2}" type="slidenum">
              <a:rPr lang="en-US" smtClean="0"/>
              <a:t>20</a:t>
            </a:fld>
            <a:endParaRPr lang="en-US" dirty="0"/>
          </a:p>
        </p:txBody>
      </p:sp>
      <p:pic>
        <p:nvPicPr>
          <p:cNvPr id="1026" name="Picture 2" descr="Artificial Intelligence: Problem Reduction with AO* Algorithm.">
            <a:extLst>
              <a:ext uri="{FF2B5EF4-FFF2-40B4-BE49-F238E27FC236}">
                <a16:creationId xmlns:a16="http://schemas.microsoft.com/office/drawing/2014/main" id="{5791D8F0-5878-0289-3AC1-E5CC576089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8657" y="1727613"/>
            <a:ext cx="6399783" cy="357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22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8092-2261-6B56-80BD-347D26865177}"/>
              </a:ext>
            </a:extLst>
          </p:cNvPr>
          <p:cNvSpPr>
            <a:spLocks noGrp="1"/>
          </p:cNvSpPr>
          <p:nvPr>
            <p:ph type="title"/>
          </p:nvPr>
        </p:nvSpPr>
        <p:spPr/>
        <p:txBody>
          <a:bodyPr>
            <a:normAutofit/>
          </a:bodyPr>
          <a:lstStyle/>
          <a:p>
            <a:r>
              <a:rPr lang="en-GB" sz="4000" dirty="0"/>
              <a:t>3.8 Constraint Satisfaction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61EBF3-2B1E-5175-21A7-039F0318E3F9}"/>
                  </a:ext>
                </a:extLst>
              </p:cNvPr>
              <p:cNvSpPr>
                <a:spLocks noGrp="1"/>
              </p:cNvSpPr>
              <p:nvPr>
                <p:ph idx="1"/>
              </p:nvPr>
            </p:nvSpPr>
            <p:spPr/>
            <p:txBody>
              <a:bodyPr/>
              <a:lstStyle/>
              <a:p>
                <a:pPr marL="0" indent="0">
                  <a:buNone/>
                </a:pPr>
                <a:r>
                  <a:rPr lang="en-GB" dirty="0"/>
                  <a:t>The constraint satisfaction problem (SCP) is known to contain three attributes.</a:t>
                </a:r>
              </a:p>
              <a:p>
                <a:pPr marL="514350" indent="-514350">
                  <a:buAutoNum type="arabicPeriod"/>
                </a:pPr>
                <a14:m>
                  <m:oMath xmlns:m="http://schemas.openxmlformats.org/officeDocument/2006/math">
                    <m:r>
                      <a:rPr lang="en-GB" i="1" dirty="0" smtClean="0">
                        <a:latin typeface="Cambria Math" panose="02040503050406030204" pitchFamily="18" charset="0"/>
                      </a:rPr>
                      <m:t>𝑋</m:t>
                    </m:r>
                    <m:r>
                      <a:rPr lang="en-GB" i="1" dirty="0">
                        <a:latin typeface="Cambria Math" panose="02040503050406030204" pitchFamily="18" charset="0"/>
                      </a:rPr>
                      <m:t> </m:t>
                    </m:r>
                    <m:r>
                      <a:rPr lang="en-GB" i="1" dirty="0" smtClean="0">
                        <a:latin typeface="Cambria Math" panose="02040503050406030204" pitchFamily="18" charset="0"/>
                      </a:rPr>
                      <m:t>=</m:t>
                    </m:r>
                    <m:r>
                      <a:rPr lang="en-GB" i="1" dirty="0">
                        <a:latin typeface="Cambria Math" panose="02040503050406030204" pitchFamily="18" charset="0"/>
                      </a:rPr>
                      <m:t> </m:t>
                    </m:r>
                    <m:d>
                      <m:dPr>
                        <m:begChr m:val="{"/>
                        <m:endChr m:val="}"/>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𝑛</m:t>
                            </m:r>
                          </m:sub>
                        </m:sSub>
                      </m:e>
                    </m:d>
                  </m:oMath>
                </a14:m>
                <a:endParaRPr lang="en-US" b="0" dirty="0"/>
              </a:p>
              <a:p>
                <a:pPr marL="514350" indent="-514350">
                  <a:buAutoNum type="arabicPeriod"/>
                </a:pPr>
                <a14:m>
                  <m:oMath xmlns:m="http://schemas.openxmlformats.org/officeDocument/2006/math">
                    <m:r>
                      <a:rPr lang="en-GB" i="1" dirty="0" smtClean="0">
                        <a:latin typeface="Cambria Math" panose="02040503050406030204" pitchFamily="18" charset="0"/>
                      </a:rPr>
                      <m:t>𝐷</m:t>
                    </m:r>
                    <m:r>
                      <a:rPr lang="en-GB" i="1" dirty="0">
                        <a:latin typeface="Cambria Math" panose="02040503050406030204" pitchFamily="18" charset="0"/>
                      </a:rPr>
                      <m:t> </m:t>
                    </m:r>
                    <m:r>
                      <a:rPr lang="en-GB" i="1" dirty="0" smtClean="0">
                        <a:latin typeface="Cambria Math" panose="02040503050406030204" pitchFamily="18" charset="0"/>
                      </a:rPr>
                      <m:t>=</m:t>
                    </m:r>
                    <m:r>
                      <a:rPr lang="en-GB" i="1" dirty="0">
                        <a:latin typeface="Cambria Math" panose="02040503050406030204" pitchFamily="18" charset="0"/>
                      </a:rPr>
                      <m:t> </m:t>
                    </m:r>
                    <m:d>
                      <m:dPr>
                        <m:begChr m:val="{"/>
                        <m:endChr m:val="}"/>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𝑛</m:t>
                            </m:r>
                          </m:sub>
                        </m:sSub>
                      </m:e>
                    </m:d>
                  </m:oMath>
                </a14:m>
                <a:endParaRPr lang="en-GB" dirty="0"/>
              </a:p>
              <a:p>
                <a:pPr marL="514350" indent="-514350">
                  <a:buAutoNum type="arabicPeriod"/>
                </a:pPr>
                <a14:m>
                  <m:oMath xmlns:m="http://schemas.openxmlformats.org/officeDocument/2006/math">
                    <m:r>
                      <a:rPr lang="en-GB" i="1" dirty="0" smtClean="0">
                        <a:latin typeface="Cambria Math" panose="02040503050406030204" pitchFamily="18" charset="0"/>
                      </a:rPr>
                      <m:t>𝐶</m:t>
                    </m:r>
                    <m:r>
                      <a:rPr lang="en-GB" i="1" dirty="0">
                        <a:latin typeface="Cambria Math" panose="02040503050406030204" pitchFamily="18" charset="0"/>
                      </a:rPr>
                      <m:t> </m:t>
                    </m:r>
                    <m:r>
                      <a:rPr lang="en-GB" i="1" dirty="0" smtClean="0">
                        <a:latin typeface="Cambria Math" panose="02040503050406030204" pitchFamily="18" charset="0"/>
                      </a:rPr>
                      <m:t>=</m:t>
                    </m:r>
                    <m:r>
                      <a:rPr lang="en-GB" i="1" dirty="0">
                        <a:latin typeface="Cambria Math" panose="02040503050406030204" pitchFamily="18" charset="0"/>
                      </a:rPr>
                      <m:t> </m:t>
                    </m:r>
                    <m:r>
                      <a:rPr lang="en-GB" i="1" dirty="0" smtClean="0">
                        <a:latin typeface="Cambria Math" panose="02040503050406030204" pitchFamily="18" charset="0"/>
                      </a:rPr>
                      <m:t>𝑐𝑜𝑛𝑠𝑡𝑟𝑎𝑖𝑛𝑡𝑠</m:t>
                    </m:r>
                  </m:oMath>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1A61EBF3-2B1E-5175-21A7-039F0318E3F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1E6BF8FA-CB96-55C1-C15A-E8AA56402244}"/>
              </a:ext>
            </a:extLst>
          </p:cNvPr>
          <p:cNvSpPr>
            <a:spLocks noGrp="1"/>
          </p:cNvSpPr>
          <p:nvPr>
            <p:ph type="sldNum" sz="quarter" idx="12"/>
          </p:nvPr>
        </p:nvSpPr>
        <p:spPr/>
        <p:txBody>
          <a:bodyPr/>
          <a:lstStyle/>
          <a:p>
            <a:fld id="{D8DA9DAA-006C-4F4B-980E-E3DF019B24E2}" type="slidenum">
              <a:rPr lang="en-US" smtClean="0"/>
              <a:t>21</a:t>
            </a:fld>
            <a:endParaRPr lang="en-US" dirty="0"/>
          </a:p>
        </p:txBody>
      </p:sp>
    </p:spTree>
    <p:extLst>
      <p:ext uri="{BB962C8B-B14F-4D97-AF65-F5344CB8AC3E}">
        <p14:creationId xmlns:p14="http://schemas.microsoft.com/office/powerpoint/2010/main" val="56784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CB4E-D9AC-A593-E087-3FD0D65C7ED3}"/>
              </a:ext>
            </a:extLst>
          </p:cNvPr>
          <p:cNvSpPr>
            <a:spLocks noGrp="1"/>
          </p:cNvSpPr>
          <p:nvPr>
            <p:ph type="title"/>
          </p:nvPr>
        </p:nvSpPr>
        <p:spPr/>
        <p:txBody>
          <a:bodyPr/>
          <a:lstStyle/>
          <a:p>
            <a:r>
              <a:rPr lang="en-GB" dirty="0"/>
              <a:t>3.8.1 Inference in CSP</a:t>
            </a:r>
          </a:p>
        </p:txBody>
      </p:sp>
      <p:sp>
        <p:nvSpPr>
          <p:cNvPr id="3" name="Content Placeholder 2">
            <a:extLst>
              <a:ext uri="{FF2B5EF4-FFF2-40B4-BE49-F238E27FC236}">
                <a16:creationId xmlns:a16="http://schemas.microsoft.com/office/drawing/2014/main" id="{06A3EECC-82D8-8E63-71E7-9FEC278CAC3C}"/>
              </a:ext>
            </a:extLst>
          </p:cNvPr>
          <p:cNvSpPr>
            <a:spLocks noGrp="1"/>
          </p:cNvSpPr>
          <p:nvPr>
            <p:ph idx="1"/>
          </p:nvPr>
        </p:nvSpPr>
        <p:spPr/>
        <p:txBody>
          <a:bodyPr>
            <a:normAutofit/>
          </a:bodyPr>
          <a:lstStyle/>
          <a:p>
            <a:r>
              <a:rPr lang="en-GB" dirty="0"/>
              <a:t>Constraint propagation is the inference technique used to minimize the possible values for a variable, thus creating a chain of reduced possible values for other variables as well.</a:t>
            </a:r>
          </a:p>
          <a:p>
            <a:r>
              <a:rPr lang="en-GB" dirty="0"/>
              <a:t>It can be used either while searching or as pre-processor to reduce space utilization.</a:t>
            </a:r>
          </a:p>
          <a:p>
            <a:r>
              <a:rPr lang="en-GB" dirty="0"/>
              <a:t>The graph is modelled with variables as nodes and constraints as the edges between nodes and it is important to maintain local consistency.</a:t>
            </a:r>
          </a:p>
          <a:p>
            <a:pPr lvl="1"/>
            <a:r>
              <a:rPr lang="en-GB" dirty="0"/>
              <a:t>Node consistency</a:t>
            </a:r>
          </a:p>
          <a:p>
            <a:pPr lvl="1"/>
            <a:r>
              <a:rPr lang="en-GB" dirty="0"/>
              <a:t>Arc consistency</a:t>
            </a:r>
          </a:p>
          <a:p>
            <a:pPr marL="0" indent="0">
              <a:buNone/>
            </a:pPr>
            <a:endParaRPr lang="en-GB" dirty="0"/>
          </a:p>
        </p:txBody>
      </p:sp>
      <p:sp>
        <p:nvSpPr>
          <p:cNvPr id="4" name="Slide Number Placeholder 3">
            <a:extLst>
              <a:ext uri="{FF2B5EF4-FFF2-40B4-BE49-F238E27FC236}">
                <a16:creationId xmlns:a16="http://schemas.microsoft.com/office/drawing/2014/main" id="{D06AFFA2-D686-1B1A-5E4C-733A45DDCA84}"/>
              </a:ext>
            </a:extLst>
          </p:cNvPr>
          <p:cNvSpPr>
            <a:spLocks noGrp="1"/>
          </p:cNvSpPr>
          <p:nvPr>
            <p:ph type="sldNum" sz="quarter" idx="12"/>
          </p:nvPr>
        </p:nvSpPr>
        <p:spPr/>
        <p:txBody>
          <a:bodyPr/>
          <a:lstStyle/>
          <a:p>
            <a:fld id="{D8DA9DAA-006C-4F4B-980E-E3DF019B24E2}" type="slidenum">
              <a:rPr lang="en-US" smtClean="0"/>
              <a:t>22</a:t>
            </a:fld>
            <a:endParaRPr lang="en-US" dirty="0"/>
          </a:p>
        </p:txBody>
      </p:sp>
    </p:spTree>
    <p:extLst>
      <p:ext uri="{BB962C8B-B14F-4D97-AF65-F5344CB8AC3E}">
        <p14:creationId xmlns:p14="http://schemas.microsoft.com/office/powerpoint/2010/main" val="1709675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D3F9-4769-B45F-4F80-2C516E36456A}"/>
              </a:ext>
            </a:extLst>
          </p:cNvPr>
          <p:cNvSpPr>
            <a:spLocks noGrp="1"/>
          </p:cNvSpPr>
          <p:nvPr>
            <p:ph type="title"/>
          </p:nvPr>
        </p:nvSpPr>
        <p:spPr/>
        <p:txBody>
          <a:bodyPr/>
          <a:lstStyle/>
          <a:p>
            <a:r>
              <a:rPr lang="en-GB" dirty="0"/>
              <a:t>3.8.2 Backtracking for CSP</a:t>
            </a:r>
          </a:p>
        </p:txBody>
      </p:sp>
      <p:sp>
        <p:nvSpPr>
          <p:cNvPr id="3" name="Content Placeholder 2">
            <a:extLst>
              <a:ext uri="{FF2B5EF4-FFF2-40B4-BE49-F238E27FC236}">
                <a16:creationId xmlns:a16="http://schemas.microsoft.com/office/drawing/2014/main" id="{7B9DD58B-C4E1-52BA-F749-347592BD04D0}"/>
              </a:ext>
            </a:extLst>
          </p:cNvPr>
          <p:cNvSpPr>
            <a:spLocks noGrp="1"/>
          </p:cNvSpPr>
          <p:nvPr>
            <p:ph idx="1"/>
          </p:nvPr>
        </p:nvSpPr>
        <p:spPr/>
        <p:txBody>
          <a:bodyPr>
            <a:normAutofit/>
          </a:bodyPr>
          <a:lstStyle/>
          <a:p>
            <a:r>
              <a:rPr lang="en-GB" dirty="0"/>
              <a:t>A CSP can be solved using DFS, where a state is partial assignment and an action is adding var (value to the assignment).</a:t>
            </a:r>
          </a:p>
          <a:p>
            <a:r>
              <a:rPr lang="en-GB" dirty="0"/>
              <a:t>CSPs have commutative property</a:t>
            </a:r>
          </a:p>
          <a:p>
            <a:r>
              <a:rPr lang="en-GB" dirty="0"/>
              <a:t>Backtracking is used on the search tree by assigning values to the variables one at a time. Backtracking is used in case no legal value is available for some variable.</a:t>
            </a:r>
          </a:p>
          <a:p>
            <a:r>
              <a:rPr lang="en-GB" dirty="0"/>
              <a:t>Strategies to select next unassigned variable:</a:t>
            </a:r>
          </a:p>
          <a:p>
            <a:pPr lvl="1"/>
            <a:r>
              <a:rPr lang="en-GB" dirty="0"/>
              <a:t>Minimum remaining values heuristic</a:t>
            </a:r>
          </a:p>
          <a:p>
            <a:pPr lvl="1"/>
            <a:r>
              <a:rPr lang="en-GB" dirty="0"/>
              <a:t>Least constraining value</a:t>
            </a:r>
          </a:p>
        </p:txBody>
      </p:sp>
      <p:sp>
        <p:nvSpPr>
          <p:cNvPr id="4" name="Slide Number Placeholder 3">
            <a:extLst>
              <a:ext uri="{FF2B5EF4-FFF2-40B4-BE49-F238E27FC236}">
                <a16:creationId xmlns:a16="http://schemas.microsoft.com/office/drawing/2014/main" id="{2BABC160-45D8-8BDA-1ED1-16E125756430}"/>
              </a:ext>
            </a:extLst>
          </p:cNvPr>
          <p:cNvSpPr>
            <a:spLocks noGrp="1"/>
          </p:cNvSpPr>
          <p:nvPr>
            <p:ph type="sldNum" sz="quarter" idx="12"/>
          </p:nvPr>
        </p:nvSpPr>
        <p:spPr/>
        <p:txBody>
          <a:bodyPr/>
          <a:lstStyle/>
          <a:p>
            <a:fld id="{D8DA9DAA-006C-4F4B-980E-E3DF019B24E2}" type="slidenum">
              <a:rPr lang="en-US" smtClean="0"/>
              <a:t>23</a:t>
            </a:fld>
            <a:endParaRPr lang="en-US" dirty="0"/>
          </a:p>
        </p:txBody>
      </p:sp>
    </p:spTree>
    <p:extLst>
      <p:ext uri="{BB962C8B-B14F-4D97-AF65-F5344CB8AC3E}">
        <p14:creationId xmlns:p14="http://schemas.microsoft.com/office/powerpoint/2010/main" val="2445682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E81B29-23FE-5652-EFA4-8D15AD2AC58D}"/>
              </a:ext>
            </a:extLst>
          </p:cNvPr>
          <p:cNvSpPr>
            <a:spLocks noGrp="1"/>
          </p:cNvSpPr>
          <p:nvPr>
            <p:ph type="sldNum" sz="quarter" idx="12"/>
          </p:nvPr>
        </p:nvSpPr>
        <p:spPr/>
        <p:txBody>
          <a:bodyPr/>
          <a:lstStyle/>
          <a:p>
            <a:fld id="{D8DA9DAA-006C-4F4B-980E-E3DF019B24E2}" type="slidenum">
              <a:rPr lang="en-US" smtClean="0"/>
              <a:t>24</a:t>
            </a:fld>
            <a:endParaRPr lang="en-US" dirty="0"/>
          </a:p>
        </p:txBody>
      </p:sp>
      <p:graphicFrame>
        <p:nvGraphicFramePr>
          <p:cNvPr id="5" name="Table 4">
            <a:extLst>
              <a:ext uri="{FF2B5EF4-FFF2-40B4-BE49-F238E27FC236}">
                <a16:creationId xmlns:a16="http://schemas.microsoft.com/office/drawing/2014/main" id="{38567FC7-0906-9586-CE85-5D00EDAFF458}"/>
              </a:ext>
            </a:extLst>
          </p:cNvPr>
          <p:cNvGraphicFramePr>
            <a:graphicFrameLocks noGrp="1"/>
          </p:cNvGraphicFramePr>
          <p:nvPr>
            <p:extLst>
              <p:ext uri="{D42A27DB-BD31-4B8C-83A1-F6EECF244321}">
                <p14:modId xmlns:p14="http://schemas.microsoft.com/office/powerpoint/2010/main" val="1846559866"/>
              </p:ext>
            </p:extLst>
          </p:nvPr>
        </p:nvGraphicFramePr>
        <p:xfrm>
          <a:off x="4562475" y="1162050"/>
          <a:ext cx="2038350" cy="1171575"/>
        </p:xfrm>
        <a:graphic>
          <a:graphicData uri="http://schemas.openxmlformats.org/drawingml/2006/table">
            <a:tbl>
              <a:tblPr/>
              <a:tblGrid>
                <a:gridCol w="2038350">
                  <a:extLst>
                    <a:ext uri="{9D8B030D-6E8A-4147-A177-3AD203B41FA5}">
                      <a16:colId xmlns:a16="http://schemas.microsoft.com/office/drawing/2014/main" val="2770788893"/>
                    </a:ext>
                  </a:extLst>
                </a:gridCol>
              </a:tblGrid>
              <a:tr h="1171575">
                <a:tc>
                  <a:txBody>
                    <a:bodyPr/>
                    <a:lstStyle/>
                    <a:p>
                      <a:r>
                        <a:rPr lang="en-GB" dirty="0">
                          <a:solidFill>
                            <a:srgbClr val="FF0000"/>
                          </a:solidFill>
                        </a:rPr>
                        <a:t>R</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761565254"/>
                  </a:ext>
                </a:extLst>
              </a:tr>
            </a:tbl>
          </a:graphicData>
        </a:graphic>
      </p:graphicFrame>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31E5C8E1-8329-0C59-0E56-FD563A25EAE8}"/>
                  </a:ext>
                </a:extLst>
              </p14:cNvPr>
              <p14:cNvContentPartPr/>
              <p14:nvPr/>
            </p14:nvContentPartPr>
            <p14:xfrm>
              <a:off x="7000620" y="3009675"/>
              <a:ext cx="360" cy="360"/>
            </p14:xfrm>
          </p:contentPart>
        </mc:Choice>
        <mc:Fallback>
          <p:pic>
            <p:nvPicPr>
              <p:cNvPr id="9" name="Ink 8">
                <a:extLst>
                  <a:ext uri="{FF2B5EF4-FFF2-40B4-BE49-F238E27FC236}">
                    <a16:creationId xmlns:a16="http://schemas.microsoft.com/office/drawing/2014/main" id="{31E5C8E1-8329-0C59-0E56-FD563A25EAE8}"/>
                  </a:ext>
                </a:extLst>
              </p:cNvPr>
              <p:cNvPicPr/>
              <p:nvPr/>
            </p:nvPicPr>
            <p:blipFill>
              <a:blip r:embed="rId3"/>
              <a:stretch>
                <a:fillRect/>
              </a:stretch>
            </p:blipFill>
            <p:spPr>
              <a:xfrm>
                <a:off x="6991620" y="3000675"/>
                <a:ext cx="18000" cy="18000"/>
              </a:xfrm>
              <a:prstGeom prst="rect">
                <a:avLst/>
              </a:prstGeom>
            </p:spPr>
          </p:pic>
        </mc:Fallback>
      </mc:AlternateContent>
      <p:cxnSp>
        <p:nvCxnSpPr>
          <p:cNvPr id="17" name="Straight Arrow Connector 16">
            <a:extLst>
              <a:ext uri="{FF2B5EF4-FFF2-40B4-BE49-F238E27FC236}">
                <a16:creationId xmlns:a16="http://schemas.microsoft.com/office/drawing/2014/main" id="{C892B9BA-1EC5-48DD-9825-3DFD8DE2B6B3}"/>
              </a:ext>
            </a:extLst>
          </p:cNvPr>
          <p:cNvCxnSpPr>
            <a:cxnSpLocks/>
            <a:stCxn id="11" idx="0"/>
          </p:cNvCxnSpPr>
          <p:nvPr/>
        </p:nvCxnSpPr>
        <p:spPr>
          <a:xfrm flipH="1" flipV="1">
            <a:off x="5097584" y="1162050"/>
            <a:ext cx="1" cy="465061"/>
          </a:xfrm>
          <a:prstGeom prst="straightConnector1">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cxnSp>
      <p:sp>
        <p:nvSpPr>
          <p:cNvPr id="11" name="直線接點 10">
            <a:extLst>
              <a:ext uri="{FF2B5EF4-FFF2-40B4-BE49-F238E27FC236}">
                <a16:creationId xmlns:a16="http://schemas.microsoft.com/office/drawing/2014/main" id="{3987445F-FB6C-4635-A465-CB91F4B0C4F5}"/>
              </a:ext>
            </a:extLst>
          </p:cNvPr>
          <p:cNvSpPr/>
          <p:nvPr/>
        </p:nvSpPr>
        <p:spPr>
          <a:xfrm rot="5400000">
            <a:off x="4744327" y="1980368"/>
            <a:ext cx="706515"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ko-KR" altLang="en-US">
              <a:solidFill>
                <a:srgbClr val="000000"/>
              </a:solidFill>
            </a:endParaRPr>
          </a:p>
        </p:txBody>
      </p:sp>
      <p:cxnSp>
        <p:nvCxnSpPr>
          <p:cNvPr id="13" name="Straight Connector 12">
            <a:extLst>
              <a:ext uri="{FF2B5EF4-FFF2-40B4-BE49-F238E27FC236}">
                <a16:creationId xmlns:a16="http://schemas.microsoft.com/office/drawing/2014/main" id="{3AE16AB1-6D06-EF8F-0026-6A9A56360751}"/>
              </a:ext>
            </a:extLst>
          </p:cNvPr>
          <p:cNvCxnSpPr>
            <a:cxnSpLocks/>
            <a:stCxn id="11" idx="0"/>
          </p:cNvCxnSpPr>
          <p:nvPr/>
        </p:nvCxnSpPr>
        <p:spPr>
          <a:xfrm flipV="1">
            <a:off x="5097585" y="1627110"/>
            <a:ext cx="150324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AE83AD-EFED-B5D2-768E-7AB440A6E6A1}"/>
              </a:ext>
            </a:extLst>
          </p:cNvPr>
          <p:cNvCxnSpPr>
            <a:cxnSpLocks/>
          </p:cNvCxnSpPr>
          <p:nvPr/>
        </p:nvCxnSpPr>
        <p:spPr>
          <a:xfrm>
            <a:off x="5667375" y="1162050"/>
            <a:ext cx="0" cy="465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D72FA5-ABAF-69A4-701A-678CDEF3B2E3}"/>
              </a:ext>
            </a:extLst>
          </p:cNvPr>
          <p:cNvCxnSpPr>
            <a:cxnSpLocks/>
          </p:cNvCxnSpPr>
          <p:nvPr/>
        </p:nvCxnSpPr>
        <p:spPr>
          <a:xfrm>
            <a:off x="5810250" y="1627110"/>
            <a:ext cx="0" cy="706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F7D1BE1-0531-6965-87C1-A8EF78A2D530}"/>
              </a:ext>
            </a:extLst>
          </p:cNvPr>
          <p:cNvCxnSpPr>
            <a:cxnSpLocks/>
          </p:cNvCxnSpPr>
          <p:nvPr/>
        </p:nvCxnSpPr>
        <p:spPr>
          <a:xfrm>
            <a:off x="5810250" y="1990725"/>
            <a:ext cx="790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FB77663-6C28-7D76-1FDB-252C4125DF1C}"/>
              </a:ext>
            </a:extLst>
          </p:cNvPr>
          <p:cNvCxnSpPr>
            <a:cxnSpLocks/>
          </p:cNvCxnSpPr>
          <p:nvPr/>
        </p:nvCxnSpPr>
        <p:spPr>
          <a:xfrm flipH="1">
            <a:off x="4800600" y="2333625"/>
            <a:ext cx="762000" cy="103822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1F2D09F9-9BA7-9E23-978B-39673CC09DFD}"/>
              </a:ext>
            </a:extLst>
          </p:cNvPr>
          <p:cNvGraphicFramePr>
            <a:graphicFrameLocks noGrp="1"/>
          </p:cNvGraphicFramePr>
          <p:nvPr>
            <p:extLst>
              <p:ext uri="{D42A27DB-BD31-4B8C-83A1-F6EECF244321}">
                <p14:modId xmlns:p14="http://schemas.microsoft.com/office/powerpoint/2010/main" val="925622001"/>
              </p:ext>
            </p:extLst>
          </p:nvPr>
        </p:nvGraphicFramePr>
        <p:xfrm>
          <a:off x="3848100" y="3371850"/>
          <a:ext cx="2038350" cy="1171575"/>
        </p:xfrm>
        <a:graphic>
          <a:graphicData uri="http://schemas.openxmlformats.org/drawingml/2006/table">
            <a:tbl>
              <a:tblPr/>
              <a:tblGrid>
                <a:gridCol w="2038350">
                  <a:extLst>
                    <a:ext uri="{9D8B030D-6E8A-4147-A177-3AD203B41FA5}">
                      <a16:colId xmlns:a16="http://schemas.microsoft.com/office/drawing/2014/main" val="2770788893"/>
                    </a:ext>
                  </a:extLst>
                </a:gridCol>
              </a:tblGrid>
              <a:tr h="1171575">
                <a:tc>
                  <a:txBody>
                    <a:bodyPr/>
                    <a:lstStyle/>
                    <a:p>
                      <a:r>
                        <a:rPr lang="en-GB" dirty="0">
                          <a:solidFill>
                            <a:srgbClr val="FF0000"/>
                          </a:solidFill>
                        </a:rPr>
                        <a:t>R</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1565254"/>
                  </a:ext>
                </a:extLst>
              </a:tr>
            </a:tbl>
          </a:graphicData>
        </a:graphic>
      </p:graphicFrame>
      <p:cxnSp>
        <p:nvCxnSpPr>
          <p:cNvPr id="30" name="Straight Arrow Connector 29">
            <a:extLst>
              <a:ext uri="{FF2B5EF4-FFF2-40B4-BE49-F238E27FC236}">
                <a16:creationId xmlns:a16="http://schemas.microsoft.com/office/drawing/2014/main" id="{C35C9C06-93F2-C8F2-7034-DBA0987D7EEC}"/>
              </a:ext>
            </a:extLst>
          </p:cNvPr>
          <p:cNvCxnSpPr>
            <a:cxnSpLocks/>
            <a:stCxn id="31" idx="0"/>
          </p:cNvCxnSpPr>
          <p:nvPr/>
        </p:nvCxnSpPr>
        <p:spPr>
          <a:xfrm flipH="1" flipV="1">
            <a:off x="4383209" y="3371850"/>
            <a:ext cx="1" cy="465061"/>
          </a:xfrm>
          <a:prstGeom prst="straightConnector1">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直線接點 10">
            <a:extLst>
              <a:ext uri="{FF2B5EF4-FFF2-40B4-BE49-F238E27FC236}">
                <a16:creationId xmlns:a16="http://schemas.microsoft.com/office/drawing/2014/main" id="{F91C1714-C13B-4DB2-6DC9-F219802F3EFF}"/>
              </a:ext>
            </a:extLst>
          </p:cNvPr>
          <p:cNvSpPr/>
          <p:nvPr/>
        </p:nvSpPr>
        <p:spPr>
          <a:xfrm rot="5400000">
            <a:off x="4029952" y="4190168"/>
            <a:ext cx="706515"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ko-KR" altLang="en-US">
              <a:solidFill>
                <a:srgbClr val="000000"/>
              </a:solidFill>
            </a:endParaRPr>
          </a:p>
        </p:txBody>
      </p:sp>
      <p:cxnSp>
        <p:nvCxnSpPr>
          <p:cNvPr id="32" name="Straight Connector 31">
            <a:extLst>
              <a:ext uri="{FF2B5EF4-FFF2-40B4-BE49-F238E27FC236}">
                <a16:creationId xmlns:a16="http://schemas.microsoft.com/office/drawing/2014/main" id="{891B5F04-900F-2836-D372-D609AB6CACF2}"/>
              </a:ext>
            </a:extLst>
          </p:cNvPr>
          <p:cNvCxnSpPr>
            <a:cxnSpLocks/>
            <a:stCxn id="31" idx="0"/>
          </p:cNvCxnSpPr>
          <p:nvPr/>
        </p:nvCxnSpPr>
        <p:spPr>
          <a:xfrm flipV="1">
            <a:off x="4383210" y="3836910"/>
            <a:ext cx="150324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FB024FD-6670-AA32-0C56-C6421D2ECADA}"/>
              </a:ext>
            </a:extLst>
          </p:cNvPr>
          <p:cNvCxnSpPr>
            <a:cxnSpLocks/>
          </p:cNvCxnSpPr>
          <p:nvPr/>
        </p:nvCxnSpPr>
        <p:spPr>
          <a:xfrm>
            <a:off x="4953000" y="3371850"/>
            <a:ext cx="0" cy="465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5AD4ED-406C-8E4A-5CCA-52454C097551}"/>
              </a:ext>
            </a:extLst>
          </p:cNvPr>
          <p:cNvCxnSpPr>
            <a:cxnSpLocks/>
          </p:cNvCxnSpPr>
          <p:nvPr/>
        </p:nvCxnSpPr>
        <p:spPr>
          <a:xfrm>
            <a:off x="5095875" y="3836910"/>
            <a:ext cx="0" cy="706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FF2C155-4B0B-AC03-AA0C-866696C70E6E}"/>
              </a:ext>
            </a:extLst>
          </p:cNvPr>
          <p:cNvCxnSpPr>
            <a:cxnSpLocks/>
          </p:cNvCxnSpPr>
          <p:nvPr/>
        </p:nvCxnSpPr>
        <p:spPr>
          <a:xfrm>
            <a:off x="5095875" y="4200525"/>
            <a:ext cx="790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6" name="Table 35">
            <a:extLst>
              <a:ext uri="{FF2B5EF4-FFF2-40B4-BE49-F238E27FC236}">
                <a16:creationId xmlns:a16="http://schemas.microsoft.com/office/drawing/2014/main" id="{B5699E0B-E734-8926-047D-01DBDF09ADB3}"/>
              </a:ext>
            </a:extLst>
          </p:cNvPr>
          <p:cNvGraphicFramePr>
            <a:graphicFrameLocks noGrp="1"/>
          </p:cNvGraphicFramePr>
          <p:nvPr>
            <p:extLst>
              <p:ext uri="{D42A27DB-BD31-4B8C-83A1-F6EECF244321}">
                <p14:modId xmlns:p14="http://schemas.microsoft.com/office/powerpoint/2010/main" val="1523343421"/>
              </p:ext>
            </p:extLst>
          </p:nvPr>
        </p:nvGraphicFramePr>
        <p:xfrm>
          <a:off x="6238875" y="3379710"/>
          <a:ext cx="2038350" cy="1171575"/>
        </p:xfrm>
        <a:graphic>
          <a:graphicData uri="http://schemas.openxmlformats.org/drawingml/2006/table">
            <a:tbl>
              <a:tblPr/>
              <a:tblGrid>
                <a:gridCol w="2038350">
                  <a:extLst>
                    <a:ext uri="{9D8B030D-6E8A-4147-A177-3AD203B41FA5}">
                      <a16:colId xmlns:a16="http://schemas.microsoft.com/office/drawing/2014/main" val="2770788893"/>
                    </a:ext>
                  </a:extLst>
                </a:gridCol>
              </a:tblGrid>
              <a:tr h="1171575">
                <a:tc>
                  <a:txBody>
                    <a:bodyPr/>
                    <a:lstStyle/>
                    <a:p>
                      <a:r>
                        <a:rPr lang="en-GB" dirty="0">
                          <a:solidFill>
                            <a:srgbClr val="FF0000"/>
                          </a:solidFill>
                        </a:rPr>
                        <a:t>R</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761565254"/>
                  </a:ext>
                </a:extLst>
              </a:tr>
            </a:tbl>
          </a:graphicData>
        </a:graphic>
      </p:graphicFrame>
      <p:cxnSp>
        <p:nvCxnSpPr>
          <p:cNvPr id="37" name="Straight Arrow Connector 36">
            <a:extLst>
              <a:ext uri="{FF2B5EF4-FFF2-40B4-BE49-F238E27FC236}">
                <a16:creationId xmlns:a16="http://schemas.microsoft.com/office/drawing/2014/main" id="{4DE67346-A222-5A43-9EB3-701F6140A49A}"/>
              </a:ext>
            </a:extLst>
          </p:cNvPr>
          <p:cNvCxnSpPr>
            <a:cxnSpLocks/>
            <a:stCxn id="38" idx="0"/>
          </p:cNvCxnSpPr>
          <p:nvPr/>
        </p:nvCxnSpPr>
        <p:spPr>
          <a:xfrm flipH="1" flipV="1">
            <a:off x="6773984" y="3379710"/>
            <a:ext cx="1" cy="465061"/>
          </a:xfrm>
          <a:prstGeom prst="straightConnector1">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cxnSp>
      <p:sp>
        <p:nvSpPr>
          <p:cNvPr id="38" name="直線接點 10">
            <a:extLst>
              <a:ext uri="{FF2B5EF4-FFF2-40B4-BE49-F238E27FC236}">
                <a16:creationId xmlns:a16="http://schemas.microsoft.com/office/drawing/2014/main" id="{03CC7BEE-D6AA-518E-F8B3-21B60F123970}"/>
              </a:ext>
            </a:extLst>
          </p:cNvPr>
          <p:cNvSpPr/>
          <p:nvPr/>
        </p:nvSpPr>
        <p:spPr>
          <a:xfrm rot="5400000">
            <a:off x="6420727" y="4198028"/>
            <a:ext cx="706515"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ko-KR" altLang="en-US">
              <a:solidFill>
                <a:srgbClr val="000000"/>
              </a:solidFill>
            </a:endParaRPr>
          </a:p>
        </p:txBody>
      </p:sp>
      <p:cxnSp>
        <p:nvCxnSpPr>
          <p:cNvPr id="39" name="Straight Connector 38">
            <a:extLst>
              <a:ext uri="{FF2B5EF4-FFF2-40B4-BE49-F238E27FC236}">
                <a16:creationId xmlns:a16="http://schemas.microsoft.com/office/drawing/2014/main" id="{0C9D1D44-E796-4876-FDA7-84EB6B568C0F}"/>
              </a:ext>
            </a:extLst>
          </p:cNvPr>
          <p:cNvCxnSpPr>
            <a:cxnSpLocks/>
            <a:stCxn id="38" idx="0"/>
          </p:cNvCxnSpPr>
          <p:nvPr/>
        </p:nvCxnSpPr>
        <p:spPr>
          <a:xfrm flipV="1">
            <a:off x="6773985" y="3844770"/>
            <a:ext cx="150324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70679D-22AD-0A3C-77BB-AD582115CCF1}"/>
              </a:ext>
            </a:extLst>
          </p:cNvPr>
          <p:cNvCxnSpPr>
            <a:cxnSpLocks/>
          </p:cNvCxnSpPr>
          <p:nvPr/>
        </p:nvCxnSpPr>
        <p:spPr>
          <a:xfrm>
            <a:off x="7343775" y="3379710"/>
            <a:ext cx="0" cy="465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FAC00E6-B3AF-B198-FBF1-B46C6BDA3FF6}"/>
              </a:ext>
            </a:extLst>
          </p:cNvPr>
          <p:cNvCxnSpPr>
            <a:cxnSpLocks/>
          </p:cNvCxnSpPr>
          <p:nvPr/>
        </p:nvCxnSpPr>
        <p:spPr>
          <a:xfrm>
            <a:off x="7486650" y="3844770"/>
            <a:ext cx="0" cy="706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13C3B32-B5E8-C47D-9966-CEB942228BF7}"/>
              </a:ext>
            </a:extLst>
          </p:cNvPr>
          <p:cNvCxnSpPr>
            <a:cxnSpLocks/>
          </p:cNvCxnSpPr>
          <p:nvPr/>
        </p:nvCxnSpPr>
        <p:spPr>
          <a:xfrm>
            <a:off x="7486650" y="4208385"/>
            <a:ext cx="790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76A3A5A-1872-951D-299A-F1E3AB449DC5}"/>
              </a:ext>
            </a:extLst>
          </p:cNvPr>
          <p:cNvSpPr txBox="1"/>
          <p:nvPr/>
        </p:nvSpPr>
        <p:spPr>
          <a:xfrm>
            <a:off x="4495800" y="3505200"/>
            <a:ext cx="304800" cy="369332"/>
          </a:xfrm>
          <a:prstGeom prst="rect">
            <a:avLst/>
          </a:prstGeom>
          <a:noFill/>
        </p:spPr>
        <p:txBody>
          <a:bodyPr wrap="square" rtlCol="0">
            <a:spAutoFit/>
          </a:bodyPr>
          <a:lstStyle/>
          <a:p>
            <a:r>
              <a:rPr lang="en-GB" dirty="0">
                <a:solidFill>
                  <a:srgbClr val="00B050"/>
                </a:solidFill>
              </a:rPr>
              <a:t>G</a:t>
            </a:r>
          </a:p>
        </p:txBody>
      </p:sp>
      <p:sp>
        <p:nvSpPr>
          <p:cNvPr id="44" name="TextBox 43">
            <a:extLst>
              <a:ext uri="{FF2B5EF4-FFF2-40B4-BE49-F238E27FC236}">
                <a16:creationId xmlns:a16="http://schemas.microsoft.com/office/drawing/2014/main" id="{464E8AFB-100B-2247-0E23-2A38BC39AC22}"/>
              </a:ext>
            </a:extLst>
          </p:cNvPr>
          <p:cNvSpPr txBox="1"/>
          <p:nvPr/>
        </p:nvSpPr>
        <p:spPr>
          <a:xfrm>
            <a:off x="6951541" y="3505200"/>
            <a:ext cx="249353" cy="369332"/>
          </a:xfrm>
          <a:prstGeom prst="rect">
            <a:avLst/>
          </a:prstGeom>
          <a:noFill/>
        </p:spPr>
        <p:txBody>
          <a:bodyPr wrap="square" rtlCol="0">
            <a:spAutoFit/>
          </a:bodyPr>
          <a:lstStyle/>
          <a:p>
            <a:r>
              <a:rPr lang="en-GB" dirty="0">
                <a:solidFill>
                  <a:srgbClr val="00B0F0"/>
                </a:solidFill>
              </a:rPr>
              <a:t>B</a:t>
            </a:r>
          </a:p>
        </p:txBody>
      </p:sp>
      <p:cxnSp>
        <p:nvCxnSpPr>
          <p:cNvPr id="45" name="Straight Connector 44">
            <a:extLst>
              <a:ext uri="{FF2B5EF4-FFF2-40B4-BE49-F238E27FC236}">
                <a16:creationId xmlns:a16="http://schemas.microsoft.com/office/drawing/2014/main" id="{6F516B45-07D2-86E0-A962-60BF8FCB868B}"/>
              </a:ext>
            </a:extLst>
          </p:cNvPr>
          <p:cNvCxnSpPr>
            <a:cxnSpLocks/>
            <a:stCxn id="5" idx="2"/>
            <a:endCxn id="36" idx="0"/>
          </p:cNvCxnSpPr>
          <p:nvPr/>
        </p:nvCxnSpPr>
        <p:spPr>
          <a:xfrm>
            <a:off x="5581650" y="2333625"/>
            <a:ext cx="1676400" cy="1046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CDE1856-8BCD-78EE-B01E-CF9AC4B22794}"/>
              </a:ext>
            </a:extLst>
          </p:cNvPr>
          <p:cNvCxnSpPr>
            <a:cxnSpLocks/>
            <a:endCxn id="63" idx="0"/>
          </p:cNvCxnSpPr>
          <p:nvPr/>
        </p:nvCxnSpPr>
        <p:spPr>
          <a:xfrm>
            <a:off x="4800600" y="4551285"/>
            <a:ext cx="409576" cy="854152"/>
          </a:xfrm>
          <a:prstGeom prst="line">
            <a:avLst/>
          </a:prstGeom>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B61369C4-CE80-5637-CF7C-86723248750D}"/>
              </a:ext>
            </a:extLst>
          </p:cNvPr>
          <p:cNvSpPr/>
          <p:nvPr/>
        </p:nvSpPr>
        <p:spPr>
          <a:xfrm>
            <a:off x="3619503" y="4571999"/>
            <a:ext cx="1095370" cy="1914525"/>
          </a:xfrm>
          <a:custGeom>
            <a:avLst/>
            <a:gdLst>
              <a:gd name="connsiteX0" fmla="*/ 14400 w 700200"/>
              <a:gd name="connsiteY0" fmla="*/ 1162050 h 1162050"/>
              <a:gd name="connsiteX1" fmla="*/ 90600 w 700200"/>
              <a:gd name="connsiteY1" fmla="*/ 495300 h 1162050"/>
              <a:gd name="connsiteX2" fmla="*/ 700200 w 700200"/>
              <a:gd name="connsiteY2" fmla="*/ 0 h 1162050"/>
              <a:gd name="connsiteX3" fmla="*/ 700200 w 700200"/>
              <a:gd name="connsiteY3" fmla="*/ 0 h 1162050"/>
            </a:gdLst>
            <a:ahLst/>
            <a:cxnLst>
              <a:cxn ang="0">
                <a:pos x="connsiteX0" y="connsiteY0"/>
              </a:cxn>
              <a:cxn ang="0">
                <a:pos x="connsiteX1" y="connsiteY1"/>
              </a:cxn>
              <a:cxn ang="0">
                <a:pos x="connsiteX2" y="connsiteY2"/>
              </a:cxn>
              <a:cxn ang="0">
                <a:pos x="connsiteX3" y="connsiteY3"/>
              </a:cxn>
            </a:cxnLst>
            <a:rect l="l" t="t" r="r" b="b"/>
            <a:pathLst>
              <a:path w="700200" h="1162050">
                <a:moveTo>
                  <a:pt x="14400" y="1162050"/>
                </a:moveTo>
                <a:cubicBezTo>
                  <a:pt x="-4650" y="925512"/>
                  <a:pt x="-23700" y="688975"/>
                  <a:pt x="90600" y="495300"/>
                </a:cubicBezTo>
                <a:cubicBezTo>
                  <a:pt x="204900" y="301625"/>
                  <a:pt x="700200" y="0"/>
                  <a:pt x="700200" y="0"/>
                </a:cubicBezTo>
                <a:lnTo>
                  <a:pt x="700200" y="0"/>
                </a:ln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3" name="Table 62">
            <a:extLst>
              <a:ext uri="{FF2B5EF4-FFF2-40B4-BE49-F238E27FC236}">
                <a16:creationId xmlns:a16="http://schemas.microsoft.com/office/drawing/2014/main" id="{CE2D9832-1222-9A65-D62B-391CAB2C6B05}"/>
              </a:ext>
            </a:extLst>
          </p:cNvPr>
          <p:cNvGraphicFramePr>
            <a:graphicFrameLocks noGrp="1"/>
          </p:cNvGraphicFramePr>
          <p:nvPr>
            <p:extLst>
              <p:ext uri="{D42A27DB-BD31-4B8C-83A1-F6EECF244321}">
                <p14:modId xmlns:p14="http://schemas.microsoft.com/office/powerpoint/2010/main" val="1581605829"/>
              </p:ext>
            </p:extLst>
          </p:nvPr>
        </p:nvGraphicFramePr>
        <p:xfrm>
          <a:off x="4191001" y="5405437"/>
          <a:ext cx="2038350" cy="1171575"/>
        </p:xfrm>
        <a:graphic>
          <a:graphicData uri="http://schemas.openxmlformats.org/drawingml/2006/table">
            <a:tbl>
              <a:tblPr/>
              <a:tblGrid>
                <a:gridCol w="2038350">
                  <a:extLst>
                    <a:ext uri="{9D8B030D-6E8A-4147-A177-3AD203B41FA5}">
                      <a16:colId xmlns:a16="http://schemas.microsoft.com/office/drawing/2014/main" val="2770788893"/>
                    </a:ext>
                  </a:extLst>
                </a:gridCol>
              </a:tblGrid>
              <a:tr h="1171575">
                <a:tc>
                  <a:txBody>
                    <a:bodyPr/>
                    <a:lstStyle/>
                    <a:p>
                      <a:r>
                        <a:rPr lang="en-GB" dirty="0">
                          <a:solidFill>
                            <a:srgbClr val="FF0000"/>
                          </a:solidFill>
                        </a:rPr>
                        <a:t>R</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1565254"/>
                  </a:ext>
                </a:extLst>
              </a:tr>
            </a:tbl>
          </a:graphicData>
        </a:graphic>
      </p:graphicFrame>
      <p:cxnSp>
        <p:nvCxnSpPr>
          <p:cNvPr id="64" name="Straight Arrow Connector 63">
            <a:extLst>
              <a:ext uri="{FF2B5EF4-FFF2-40B4-BE49-F238E27FC236}">
                <a16:creationId xmlns:a16="http://schemas.microsoft.com/office/drawing/2014/main" id="{A4EF2D20-8A80-6FF8-78ED-938F4DC9C594}"/>
              </a:ext>
            </a:extLst>
          </p:cNvPr>
          <p:cNvCxnSpPr>
            <a:cxnSpLocks/>
            <a:stCxn id="65" idx="0"/>
          </p:cNvCxnSpPr>
          <p:nvPr/>
        </p:nvCxnSpPr>
        <p:spPr>
          <a:xfrm flipH="1" flipV="1">
            <a:off x="4726110" y="5405437"/>
            <a:ext cx="1" cy="465061"/>
          </a:xfrm>
          <a:prstGeom prst="straightConnector1">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cxnSp>
      <p:sp>
        <p:nvSpPr>
          <p:cNvPr id="65" name="直線接點 10">
            <a:extLst>
              <a:ext uri="{FF2B5EF4-FFF2-40B4-BE49-F238E27FC236}">
                <a16:creationId xmlns:a16="http://schemas.microsoft.com/office/drawing/2014/main" id="{B95C4DAF-DC8A-5E27-F95C-8D903879D04A}"/>
              </a:ext>
            </a:extLst>
          </p:cNvPr>
          <p:cNvSpPr/>
          <p:nvPr/>
        </p:nvSpPr>
        <p:spPr>
          <a:xfrm rot="5400000">
            <a:off x="4372853" y="6223755"/>
            <a:ext cx="706515"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ko-KR" altLang="en-US">
              <a:solidFill>
                <a:srgbClr val="000000"/>
              </a:solidFill>
            </a:endParaRPr>
          </a:p>
        </p:txBody>
      </p:sp>
      <p:cxnSp>
        <p:nvCxnSpPr>
          <p:cNvPr id="66" name="Straight Connector 65">
            <a:extLst>
              <a:ext uri="{FF2B5EF4-FFF2-40B4-BE49-F238E27FC236}">
                <a16:creationId xmlns:a16="http://schemas.microsoft.com/office/drawing/2014/main" id="{6FDC9A9F-3CD7-3485-0642-3B1A68CC26B5}"/>
              </a:ext>
            </a:extLst>
          </p:cNvPr>
          <p:cNvCxnSpPr>
            <a:cxnSpLocks/>
            <a:stCxn id="65" idx="0"/>
          </p:cNvCxnSpPr>
          <p:nvPr/>
        </p:nvCxnSpPr>
        <p:spPr>
          <a:xfrm flipV="1">
            <a:off x="4726111" y="5870497"/>
            <a:ext cx="150324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36E320C-EB48-B9C8-897F-FD565517A43C}"/>
              </a:ext>
            </a:extLst>
          </p:cNvPr>
          <p:cNvCxnSpPr>
            <a:cxnSpLocks/>
          </p:cNvCxnSpPr>
          <p:nvPr/>
        </p:nvCxnSpPr>
        <p:spPr>
          <a:xfrm>
            <a:off x="5295901" y="5405437"/>
            <a:ext cx="0" cy="465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2D37DF3-4364-FDE5-7A7F-EB2C516F164D}"/>
              </a:ext>
            </a:extLst>
          </p:cNvPr>
          <p:cNvCxnSpPr>
            <a:cxnSpLocks/>
          </p:cNvCxnSpPr>
          <p:nvPr/>
        </p:nvCxnSpPr>
        <p:spPr>
          <a:xfrm>
            <a:off x="5438776" y="5870497"/>
            <a:ext cx="0" cy="706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798CE58-934D-F51D-5838-DC4CB33AFC1E}"/>
              </a:ext>
            </a:extLst>
          </p:cNvPr>
          <p:cNvCxnSpPr>
            <a:cxnSpLocks/>
          </p:cNvCxnSpPr>
          <p:nvPr/>
        </p:nvCxnSpPr>
        <p:spPr>
          <a:xfrm>
            <a:off x="5438776" y="6234112"/>
            <a:ext cx="790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E4B8077-90D1-4AC1-3923-D6C2799211C1}"/>
              </a:ext>
            </a:extLst>
          </p:cNvPr>
          <p:cNvSpPr txBox="1"/>
          <p:nvPr/>
        </p:nvSpPr>
        <p:spPr>
          <a:xfrm>
            <a:off x="4838701" y="5538787"/>
            <a:ext cx="304800" cy="369332"/>
          </a:xfrm>
          <a:prstGeom prst="rect">
            <a:avLst/>
          </a:prstGeom>
          <a:noFill/>
        </p:spPr>
        <p:txBody>
          <a:bodyPr wrap="square" rtlCol="0">
            <a:spAutoFit/>
          </a:bodyPr>
          <a:lstStyle/>
          <a:p>
            <a:r>
              <a:rPr lang="en-GB" dirty="0">
                <a:solidFill>
                  <a:srgbClr val="00B050"/>
                </a:solidFill>
              </a:rPr>
              <a:t>G</a:t>
            </a:r>
          </a:p>
        </p:txBody>
      </p:sp>
    </p:spTree>
    <p:extLst>
      <p:ext uri="{BB962C8B-B14F-4D97-AF65-F5344CB8AC3E}">
        <p14:creationId xmlns:p14="http://schemas.microsoft.com/office/powerpoint/2010/main" val="366265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403B-CB1C-7442-F5D8-22FC31681840}"/>
              </a:ext>
            </a:extLst>
          </p:cNvPr>
          <p:cNvSpPr>
            <a:spLocks noGrp="1"/>
          </p:cNvSpPr>
          <p:nvPr>
            <p:ph type="title"/>
          </p:nvPr>
        </p:nvSpPr>
        <p:spPr/>
        <p:txBody>
          <a:bodyPr/>
          <a:lstStyle/>
          <a:p>
            <a:r>
              <a:rPr lang="en-GB" dirty="0"/>
              <a:t>3.8.3 Local Search for CSP</a:t>
            </a:r>
          </a:p>
        </p:txBody>
      </p:sp>
      <p:sp>
        <p:nvSpPr>
          <p:cNvPr id="3" name="Content Placeholder 2">
            <a:extLst>
              <a:ext uri="{FF2B5EF4-FFF2-40B4-BE49-F238E27FC236}">
                <a16:creationId xmlns:a16="http://schemas.microsoft.com/office/drawing/2014/main" id="{2A6ED16D-B198-AB79-A750-E421F725D74C}"/>
              </a:ext>
            </a:extLst>
          </p:cNvPr>
          <p:cNvSpPr>
            <a:spLocks noGrp="1"/>
          </p:cNvSpPr>
          <p:nvPr>
            <p:ph idx="1"/>
          </p:nvPr>
        </p:nvSpPr>
        <p:spPr/>
        <p:txBody>
          <a:bodyPr/>
          <a:lstStyle/>
          <a:p>
            <a:r>
              <a:rPr lang="en-GB" dirty="0"/>
              <a:t>In local search, initially, all the variables are assigned some values, then the search algorithm tries to change the value of one selected variable in one time unit.</a:t>
            </a:r>
          </a:p>
          <a:p>
            <a:r>
              <a:rPr lang="en-GB" dirty="0"/>
              <a:t>Min-conflict heuristic is used to choose a new value</a:t>
            </a:r>
          </a:p>
          <a:p>
            <a:r>
              <a:rPr lang="en-GB" dirty="0"/>
              <a:t>Tabu search is a technique used to solve min-conflict-heuristic’s plateau problem.</a:t>
            </a:r>
          </a:p>
          <a:p>
            <a:r>
              <a:rPr lang="en-GB" dirty="0"/>
              <a:t>Constraint weighting is used to concentrate search on some important constraints.</a:t>
            </a:r>
          </a:p>
          <a:p>
            <a:pPr marL="0" indent="0">
              <a:buNone/>
            </a:pPr>
            <a:endParaRPr lang="en-GB" dirty="0"/>
          </a:p>
        </p:txBody>
      </p:sp>
      <p:sp>
        <p:nvSpPr>
          <p:cNvPr id="4" name="Slide Number Placeholder 3">
            <a:extLst>
              <a:ext uri="{FF2B5EF4-FFF2-40B4-BE49-F238E27FC236}">
                <a16:creationId xmlns:a16="http://schemas.microsoft.com/office/drawing/2014/main" id="{06E2B727-1EDE-3A83-020B-00F2C3D178CD}"/>
              </a:ext>
            </a:extLst>
          </p:cNvPr>
          <p:cNvSpPr>
            <a:spLocks noGrp="1"/>
          </p:cNvSpPr>
          <p:nvPr>
            <p:ph type="sldNum" sz="quarter" idx="12"/>
          </p:nvPr>
        </p:nvSpPr>
        <p:spPr/>
        <p:txBody>
          <a:bodyPr/>
          <a:lstStyle/>
          <a:p>
            <a:fld id="{D8DA9DAA-006C-4F4B-980E-E3DF019B24E2}" type="slidenum">
              <a:rPr lang="en-US" smtClean="0"/>
              <a:t>25</a:t>
            </a:fld>
            <a:endParaRPr lang="en-US" dirty="0"/>
          </a:p>
        </p:txBody>
      </p:sp>
    </p:spTree>
    <p:extLst>
      <p:ext uri="{BB962C8B-B14F-4D97-AF65-F5344CB8AC3E}">
        <p14:creationId xmlns:p14="http://schemas.microsoft.com/office/powerpoint/2010/main" val="3296489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10C8-B87C-7628-A0D8-9A91F9CAD4D8}"/>
              </a:ext>
            </a:extLst>
          </p:cNvPr>
          <p:cNvSpPr>
            <a:spLocks noGrp="1"/>
          </p:cNvSpPr>
          <p:nvPr>
            <p:ph type="title"/>
          </p:nvPr>
        </p:nvSpPr>
        <p:spPr/>
        <p:txBody>
          <a:bodyPr/>
          <a:lstStyle/>
          <a:p>
            <a:r>
              <a:rPr lang="en-GB"/>
              <a:t>3.9 Local Beam Search</a:t>
            </a:r>
            <a:endParaRPr lang="en-GB" dirty="0"/>
          </a:p>
        </p:txBody>
      </p:sp>
      <p:sp>
        <p:nvSpPr>
          <p:cNvPr id="3" name="Content Placeholder 2">
            <a:extLst>
              <a:ext uri="{FF2B5EF4-FFF2-40B4-BE49-F238E27FC236}">
                <a16:creationId xmlns:a16="http://schemas.microsoft.com/office/drawing/2014/main" id="{4A02BDCA-5DE5-FBC6-10A5-053C58B26009}"/>
              </a:ext>
            </a:extLst>
          </p:cNvPr>
          <p:cNvSpPr>
            <a:spLocks noGrp="1"/>
          </p:cNvSpPr>
          <p:nvPr>
            <p:ph idx="1"/>
          </p:nvPr>
        </p:nvSpPr>
        <p:spPr/>
        <p:txBody>
          <a:bodyPr/>
          <a:lstStyle/>
          <a:p>
            <a:pPr marL="0" indent="0">
              <a:buNone/>
            </a:pPr>
            <a:r>
              <a:rPr lang="en-GB" dirty="0"/>
              <a:t>Step 1 – Generate K initial states</a:t>
            </a:r>
          </a:p>
          <a:p>
            <a:pPr marL="0" indent="0">
              <a:buNone/>
            </a:pPr>
            <a:r>
              <a:rPr lang="en-GB" dirty="0"/>
              <a:t>Step 2 – successors of these K states are generated </a:t>
            </a:r>
          </a:p>
          <a:p>
            <a:pPr marL="0" indent="0">
              <a:buNone/>
            </a:pPr>
            <a:r>
              <a:rPr lang="en-GB" dirty="0"/>
              <a:t>Step 3 – if any state formulated is goal state then halt</a:t>
            </a:r>
          </a:p>
          <a:p>
            <a:pPr marL="0" indent="0">
              <a:buNone/>
            </a:pPr>
            <a:r>
              <a:rPr lang="en-GB" dirty="0"/>
              <a:t>Step 4 – Select top k states and back to step 1</a:t>
            </a:r>
          </a:p>
        </p:txBody>
      </p:sp>
      <p:sp>
        <p:nvSpPr>
          <p:cNvPr id="4" name="Slide Number Placeholder 3">
            <a:extLst>
              <a:ext uri="{FF2B5EF4-FFF2-40B4-BE49-F238E27FC236}">
                <a16:creationId xmlns:a16="http://schemas.microsoft.com/office/drawing/2014/main" id="{6CD618C2-7B79-C383-6180-C95C2B261005}"/>
              </a:ext>
            </a:extLst>
          </p:cNvPr>
          <p:cNvSpPr>
            <a:spLocks noGrp="1"/>
          </p:cNvSpPr>
          <p:nvPr>
            <p:ph type="sldNum" sz="quarter" idx="12"/>
          </p:nvPr>
        </p:nvSpPr>
        <p:spPr/>
        <p:txBody>
          <a:bodyPr/>
          <a:lstStyle/>
          <a:p>
            <a:fld id="{D8DA9DAA-006C-4F4B-980E-E3DF019B24E2}" type="slidenum">
              <a:rPr lang="en-US" smtClean="0"/>
              <a:t>26</a:t>
            </a:fld>
            <a:endParaRPr lang="en-US" dirty="0"/>
          </a:p>
        </p:txBody>
      </p:sp>
    </p:spTree>
    <p:extLst>
      <p:ext uri="{BB962C8B-B14F-4D97-AF65-F5344CB8AC3E}">
        <p14:creationId xmlns:p14="http://schemas.microsoft.com/office/powerpoint/2010/main" val="213543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21D9-0F4F-3B60-B6DE-33DB4C0EEEBC}"/>
              </a:ext>
            </a:extLst>
          </p:cNvPr>
          <p:cNvSpPr>
            <a:spLocks noGrp="1"/>
          </p:cNvSpPr>
          <p:nvPr>
            <p:ph type="title"/>
          </p:nvPr>
        </p:nvSpPr>
        <p:spPr/>
        <p:txBody>
          <a:bodyPr/>
          <a:lstStyle/>
          <a:p>
            <a:r>
              <a:rPr lang="en-GB" dirty="0"/>
              <a:t>3.2 Generate and test method</a:t>
            </a:r>
          </a:p>
        </p:txBody>
      </p:sp>
      <p:sp>
        <p:nvSpPr>
          <p:cNvPr id="3" name="Content Placeholder 2">
            <a:extLst>
              <a:ext uri="{FF2B5EF4-FFF2-40B4-BE49-F238E27FC236}">
                <a16:creationId xmlns:a16="http://schemas.microsoft.com/office/drawing/2014/main" id="{8FF8B4E9-23B0-57DF-698D-2C3C98535FC5}"/>
              </a:ext>
            </a:extLst>
          </p:cNvPr>
          <p:cNvSpPr>
            <a:spLocks noGrp="1"/>
          </p:cNvSpPr>
          <p:nvPr>
            <p:ph idx="1"/>
          </p:nvPr>
        </p:nvSpPr>
        <p:spPr/>
        <p:txBody>
          <a:bodyPr>
            <a:normAutofit fontScale="85000" lnSpcReduction="20000"/>
          </a:bodyPr>
          <a:lstStyle/>
          <a:p>
            <a:r>
              <a:rPr lang="en-GB" dirty="0"/>
              <a:t>If the problem can be broken down into sub-problems and sub-problems can be solved independently then the solution the problem is the combination of solutions to the sub-problems.</a:t>
            </a:r>
          </a:p>
          <a:p>
            <a:r>
              <a:rPr lang="en-GB" dirty="0"/>
              <a:t>This combination can be represented using AND/OR graph.</a:t>
            </a:r>
          </a:p>
          <a:p>
            <a:r>
              <a:rPr lang="en-GB" dirty="0"/>
              <a:t>The generate and test method searches the problem space exhaustively to find a solution.</a:t>
            </a:r>
          </a:p>
          <a:p>
            <a:r>
              <a:rPr lang="en-GB" dirty="0"/>
              <a:t>It guarantees to find a solution if done in a systematic manner.</a:t>
            </a:r>
          </a:p>
          <a:p>
            <a:r>
              <a:rPr lang="en-GB" dirty="0"/>
              <a:t>Generate and test algorithm:</a:t>
            </a:r>
          </a:p>
          <a:p>
            <a:pPr marL="971550" lvl="1" indent="-514350">
              <a:buAutoNum type="arabicPeriod"/>
            </a:pPr>
            <a:r>
              <a:rPr lang="en-GB" dirty="0"/>
              <a:t>Randomly generate an arbitrary solution.</a:t>
            </a:r>
          </a:p>
          <a:p>
            <a:pPr marL="971550" lvl="1" indent="-514350">
              <a:buAutoNum type="arabicPeriod"/>
            </a:pPr>
            <a:r>
              <a:rPr lang="en-GB" dirty="0"/>
              <a:t>Check if the solution satisfies the problem.</a:t>
            </a:r>
          </a:p>
          <a:p>
            <a:pPr marL="971550" lvl="1" indent="-514350">
              <a:buAutoNum type="arabicPeriod"/>
            </a:pPr>
            <a:r>
              <a:rPr lang="en-GB" dirty="0"/>
              <a:t>If yes, then quit. Otherwise return to step 1.</a:t>
            </a:r>
          </a:p>
          <a:p>
            <a:r>
              <a:rPr lang="en-GB" dirty="0"/>
              <a:t>Some approaches even go for random search of solutions and this approach is called </a:t>
            </a:r>
            <a:r>
              <a:rPr lang="en-GB" i="1" dirty="0"/>
              <a:t>British Museum Algorithm</a:t>
            </a:r>
          </a:p>
          <a:p>
            <a:pPr marL="0" indent="0">
              <a:buNone/>
            </a:pPr>
            <a:endParaRPr lang="en-GB" dirty="0"/>
          </a:p>
          <a:p>
            <a:pPr marL="457200" lvl="1" indent="0">
              <a:buNone/>
            </a:pPr>
            <a:endParaRPr lang="en-GB" dirty="0"/>
          </a:p>
          <a:p>
            <a:endParaRPr lang="en-GB" dirty="0"/>
          </a:p>
        </p:txBody>
      </p:sp>
      <p:sp>
        <p:nvSpPr>
          <p:cNvPr id="4" name="Slide Number Placeholder 3">
            <a:extLst>
              <a:ext uri="{FF2B5EF4-FFF2-40B4-BE49-F238E27FC236}">
                <a16:creationId xmlns:a16="http://schemas.microsoft.com/office/drawing/2014/main" id="{486DEDB2-5577-5279-8C73-4A443A1A8617}"/>
              </a:ext>
            </a:extLst>
          </p:cNvPr>
          <p:cNvSpPr>
            <a:spLocks noGrp="1"/>
          </p:cNvSpPr>
          <p:nvPr>
            <p:ph type="sldNum" sz="quarter" idx="12"/>
          </p:nvPr>
        </p:nvSpPr>
        <p:spPr/>
        <p:txBody>
          <a:bodyPr/>
          <a:lstStyle/>
          <a:p>
            <a:fld id="{D8DA9DAA-006C-4F4B-980E-E3DF019B24E2}" type="slidenum">
              <a:rPr lang="en-US" smtClean="0"/>
              <a:t>3</a:t>
            </a:fld>
            <a:endParaRPr lang="en-US" dirty="0"/>
          </a:p>
        </p:txBody>
      </p:sp>
    </p:spTree>
    <p:extLst>
      <p:ext uri="{BB962C8B-B14F-4D97-AF65-F5344CB8AC3E}">
        <p14:creationId xmlns:p14="http://schemas.microsoft.com/office/powerpoint/2010/main" val="234893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E21D9-0F4F-3B60-B6DE-33DB4C0EEEBC}"/>
              </a:ext>
            </a:extLst>
          </p:cNvPr>
          <p:cNvSpPr>
            <a:spLocks noGrp="1"/>
          </p:cNvSpPr>
          <p:nvPr>
            <p:ph type="title"/>
          </p:nvPr>
        </p:nvSpPr>
        <p:spPr/>
        <p:txBody>
          <a:bodyPr/>
          <a:lstStyle/>
          <a:p>
            <a:r>
              <a:rPr lang="en-GB" dirty="0"/>
              <a:t>3.2 Generate and test method</a:t>
            </a:r>
          </a:p>
        </p:txBody>
      </p:sp>
      <p:sp>
        <p:nvSpPr>
          <p:cNvPr id="3" name="Content Placeholder 2">
            <a:extLst>
              <a:ext uri="{FF2B5EF4-FFF2-40B4-BE49-F238E27FC236}">
                <a16:creationId xmlns:a16="http://schemas.microsoft.com/office/drawing/2014/main" id="{8FF8B4E9-23B0-57DF-698D-2C3C98535FC5}"/>
              </a:ext>
            </a:extLst>
          </p:cNvPr>
          <p:cNvSpPr>
            <a:spLocks noGrp="1"/>
          </p:cNvSpPr>
          <p:nvPr>
            <p:ph idx="1"/>
          </p:nvPr>
        </p:nvSpPr>
        <p:spPr/>
        <p:txBody>
          <a:bodyPr>
            <a:normAutofit fontScale="92500" lnSpcReduction="10000"/>
          </a:bodyPr>
          <a:lstStyle/>
          <a:p>
            <a:r>
              <a:rPr lang="en-GB" dirty="0"/>
              <a:t>The approach that searches exhaustively and also searches randomly finds the solution faster.</a:t>
            </a:r>
          </a:p>
          <a:p>
            <a:r>
              <a:rPr lang="en-GB" dirty="0"/>
              <a:t>This approach is based on heuristic function and it is the most systematic and practical approach.</a:t>
            </a:r>
          </a:p>
          <a:p>
            <a:r>
              <a:rPr lang="en-GB" dirty="0"/>
              <a:t>This algorithm skips the paths that it knows that would never lead  to the solution, thus making the process faster.</a:t>
            </a:r>
          </a:p>
          <a:p>
            <a:r>
              <a:rPr lang="en-GB" dirty="0"/>
              <a:t>The process of removing certain paths is known as </a:t>
            </a:r>
            <a:r>
              <a:rPr lang="en-GB" i="1" dirty="0"/>
              <a:t>planning. </a:t>
            </a:r>
          </a:p>
          <a:p>
            <a:r>
              <a:rPr lang="en-GB" dirty="0"/>
              <a:t>This approach, though promising, sometimes leads to incorrect solution and hence is a trade-off between practicality and accuracy.</a:t>
            </a:r>
          </a:p>
          <a:p>
            <a:r>
              <a:rPr lang="en-GB" dirty="0"/>
              <a:t>Generate and test method is similar to human cognition</a:t>
            </a:r>
          </a:p>
          <a:p>
            <a:pPr marL="0" indent="0">
              <a:buNone/>
            </a:pPr>
            <a:endParaRPr lang="en-GB" dirty="0"/>
          </a:p>
          <a:p>
            <a:pPr marL="457200" lvl="1" indent="0">
              <a:buNone/>
            </a:pPr>
            <a:endParaRPr lang="en-GB" dirty="0"/>
          </a:p>
          <a:p>
            <a:endParaRPr lang="en-GB" dirty="0"/>
          </a:p>
        </p:txBody>
      </p:sp>
      <p:sp>
        <p:nvSpPr>
          <p:cNvPr id="4" name="Slide Number Placeholder 3">
            <a:extLst>
              <a:ext uri="{FF2B5EF4-FFF2-40B4-BE49-F238E27FC236}">
                <a16:creationId xmlns:a16="http://schemas.microsoft.com/office/drawing/2014/main" id="{486DEDB2-5577-5279-8C73-4A443A1A8617}"/>
              </a:ext>
            </a:extLst>
          </p:cNvPr>
          <p:cNvSpPr>
            <a:spLocks noGrp="1"/>
          </p:cNvSpPr>
          <p:nvPr>
            <p:ph type="sldNum" sz="quarter" idx="12"/>
          </p:nvPr>
        </p:nvSpPr>
        <p:spPr/>
        <p:txBody>
          <a:bodyPr/>
          <a:lstStyle/>
          <a:p>
            <a:fld id="{D8DA9DAA-006C-4F4B-980E-E3DF019B24E2}" type="slidenum">
              <a:rPr lang="en-US" smtClean="0"/>
              <a:t>4</a:t>
            </a:fld>
            <a:endParaRPr lang="en-US" dirty="0"/>
          </a:p>
        </p:txBody>
      </p:sp>
    </p:spTree>
    <p:extLst>
      <p:ext uri="{BB962C8B-B14F-4D97-AF65-F5344CB8AC3E}">
        <p14:creationId xmlns:p14="http://schemas.microsoft.com/office/powerpoint/2010/main" val="344278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742C-D160-0B5E-59CF-8F6D3C98D27E}"/>
              </a:ext>
            </a:extLst>
          </p:cNvPr>
          <p:cNvSpPr>
            <a:spLocks noGrp="1"/>
          </p:cNvSpPr>
          <p:nvPr>
            <p:ph type="title"/>
          </p:nvPr>
        </p:nvSpPr>
        <p:spPr/>
        <p:txBody>
          <a:bodyPr/>
          <a:lstStyle/>
          <a:p>
            <a:r>
              <a:rPr lang="en-GB" dirty="0"/>
              <a:t>3.3 Hill Climbing Method</a:t>
            </a:r>
          </a:p>
        </p:txBody>
      </p:sp>
      <p:sp>
        <p:nvSpPr>
          <p:cNvPr id="3" name="Content Placeholder 2">
            <a:extLst>
              <a:ext uri="{FF2B5EF4-FFF2-40B4-BE49-F238E27FC236}">
                <a16:creationId xmlns:a16="http://schemas.microsoft.com/office/drawing/2014/main" id="{424E3B70-04A9-2FA3-2024-89E12A9CE48B}"/>
              </a:ext>
            </a:extLst>
          </p:cNvPr>
          <p:cNvSpPr>
            <a:spLocks noGrp="1"/>
          </p:cNvSpPr>
          <p:nvPr>
            <p:ph idx="1"/>
          </p:nvPr>
        </p:nvSpPr>
        <p:spPr/>
        <p:txBody>
          <a:bodyPr>
            <a:normAutofit fontScale="85000" lnSpcReduction="20000"/>
          </a:bodyPr>
          <a:lstStyle/>
          <a:p>
            <a:r>
              <a:rPr lang="en-GB" dirty="0"/>
              <a:t>This is an optimization and local search algorithm.</a:t>
            </a:r>
          </a:p>
          <a:p>
            <a:r>
              <a:rPr lang="en-GB" dirty="0"/>
              <a:t>This algorithm uses a single current state and move to neighbouring states in search for better solution.</a:t>
            </a:r>
          </a:p>
          <a:p>
            <a:r>
              <a:rPr lang="en-GB" dirty="0"/>
              <a:t>It starts with an initial random solution and keeps improving it incrementally until we find an acceptable solution.</a:t>
            </a:r>
          </a:p>
          <a:p>
            <a:r>
              <a:rPr lang="en-GB" dirty="0"/>
              <a:t>This strategy required less memory and finds reasonable solution in a large search space.</a:t>
            </a:r>
          </a:p>
          <a:p>
            <a:r>
              <a:rPr lang="en-GB" dirty="0"/>
              <a:t>This algorithm doesn’t backtrack since it doesn’t keep track of the states it has previously visited.</a:t>
            </a:r>
          </a:p>
          <a:p>
            <a:r>
              <a:rPr lang="en-GB" dirty="0"/>
              <a:t>Hill Climbing finds local optima if the problem is not convex. To find global optima, some of the methods used are:</a:t>
            </a:r>
          </a:p>
          <a:p>
            <a:pPr lvl="1"/>
            <a:r>
              <a:rPr lang="en-GB" dirty="0"/>
              <a:t>Random restart</a:t>
            </a:r>
          </a:p>
          <a:p>
            <a:pPr lvl="1"/>
            <a:r>
              <a:rPr lang="en-GB" dirty="0"/>
              <a:t>Simulated annealing</a:t>
            </a:r>
          </a:p>
          <a:p>
            <a:endParaRPr lang="en-GB" dirty="0"/>
          </a:p>
        </p:txBody>
      </p:sp>
      <p:sp>
        <p:nvSpPr>
          <p:cNvPr id="4" name="Slide Number Placeholder 3">
            <a:extLst>
              <a:ext uri="{FF2B5EF4-FFF2-40B4-BE49-F238E27FC236}">
                <a16:creationId xmlns:a16="http://schemas.microsoft.com/office/drawing/2014/main" id="{92D281BC-B7FA-30CE-89A4-ECF94798E107}"/>
              </a:ext>
            </a:extLst>
          </p:cNvPr>
          <p:cNvSpPr>
            <a:spLocks noGrp="1"/>
          </p:cNvSpPr>
          <p:nvPr>
            <p:ph type="sldNum" sz="quarter" idx="12"/>
          </p:nvPr>
        </p:nvSpPr>
        <p:spPr/>
        <p:txBody>
          <a:bodyPr/>
          <a:lstStyle/>
          <a:p>
            <a:fld id="{D8DA9DAA-006C-4F4B-980E-E3DF019B24E2}" type="slidenum">
              <a:rPr lang="en-US" smtClean="0"/>
              <a:t>5</a:t>
            </a:fld>
            <a:endParaRPr lang="en-US" dirty="0"/>
          </a:p>
        </p:txBody>
      </p:sp>
    </p:spTree>
    <p:extLst>
      <p:ext uri="{BB962C8B-B14F-4D97-AF65-F5344CB8AC3E}">
        <p14:creationId xmlns:p14="http://schemas.microsoft.com/office/powerpoint/2010/main" val="273110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D8CF65-B72F-45F5-B10F-E04B465C81B3}"/>
              </a:ext>
            </a:extLst>
          </p:cNvPr>
          <p:cNvSpPr>
            <a:spLocks noGrp="1"/>
          </p:cNvSpPr>
          <p:nvPr>
            <p:ph type="title"/>
          </p:nvPr>
        </p:nvSpPr>
        <p:spPr/>
        <p:txBody>
          <a:bodyPr>
            <a:normAutofit/>
          </a:bodyPr>
          <a:lstStyle/>
          <a:p>
            <a:r>
              <a:rPr lang="en-GB" sz="4000" dirty="0"/>
              <a:t>Simulated Annealing</a:t>
            </a:r>
          </a:p>
        </p:txBody>
      </p:sp>
      <p:sp>
        <p:nvSpPr>
          <p:cNvPr id="6" name="Content Placeholder 5">
            <a:extLst>
              <a:ext uri="{FF2B5EF4-FFF2-40B4-BE49-F238E27FC236}">
                <a16:creationId xmlns:a16="http://schemas.microsoft.com/office/drawing/2014/main" id="{A20EDE49-F8F7-BCD0-7461-7E2E789B2084}"/>
              </a:ext>
            </a:extLst>
          </p:cNvPr>
          <p:cNvSpPr>
            <a:spLocks noGrp="1"/>
          </p:cNvSpPr>
          <p:nvPr>
            <p:ph idx="1"/>
          </p:nvPr>
        </p:nvSpPr>
        <p:spPr/>
        <p:txBody>
          <a:bodyPr/>
          <a:lstStyle/>
          <a:p>
            <a:r>
              <a:rPr lang="en-GB" dirty="0"/>
              <a:t>In simulated annealing, after finding local maxima, the algorithm backtracks to a certain state in order to find an even better state like shown in the graph based on probability function.</a:t>
            </a:r>
          </a:p>
        </p:txBody>
      </p:sp>
      <p:sp>
        <p:nvSpPr>
          <p:cNvPr id="4" name="Slide Number Placeholder 3">
            <a:extLst>
              <a:ext uri="{FF2B5EF4-FFF2-40B4-BE49-F238E27FC236}">
                <a16:creationId xmlns:a16="http://schemas.microsoft.com/office/drawing/2014/main" id="{8A187536-5F52-FEAF-3F87-88D9FF9F6936}"/>
              </a:ext>
            </a:extLst>
          </p:cNvPr>
          <p:cNvSpPr>
            <a:spLocks noGrp="1"/>
          </p:cNvSpPr>
          <p:nvPr>
            <p:ph type="sldNum" sz="quarter" idx="12"/>
          </p:nvPr>
        </p:nvSpPr>
        <p:spPr/>
        <p:txBody>
          <a:bodyPr/>
          <a:lstStyle/>
          <a:p>
            <a:fld id="{D8DA9DAA-006C-4F4B-980E-E3DF019B24E2}" type="slidenum">
              <a:rPr lang="en-US" smtClean="0"/>
              <a:t>6</a:t>
            </a:fld>
            <a:endParaRPr lang="en-US" dirty="0"/>
          </a:p>
        </p:txBody>
      </p:sp>
      <p:cxnSp>
        <p:nvCxnSpPr>
          <p:cNvPr id="9" name="Straight Connector 8">
            <a:extLst>
              <a:ext uri="{FF2B5EF4-FFF2-40B4-BE49-F238E27FC236}">
                <a16:creationId xmlns:a16="http://schemas.microsoft.com/office/drawing/2014/main" id="{20131753-93B4-157D-A6EF-58C371D00FBE}"/>
              </a:ext>
            </a:extLst>
          </p:cNvPr>
          <p:cNvCxnSpPr/>
          <p:nvPr/>
        </p:nvCxnSpPr>
        <p:spPr>
          <a:xfrm>
            <a:off x="7915275" y="2343150"/>
            <a:ext cx="0" cy="308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C2CC05-0888-1059-1B17-AEEDB54E7192}"/>
              </a:ext>
            </a:extLst>
          </p:cNvPr>
          <p:cNvCxnSpPr>
            <a:cxnSpLocks/>
          </p:cNvCxnSpPr>
          <p:nvPr/>
        </p:nvCxnSpPr>
        <p:spPr>
          <a:xfrm rot="16200000">
            <a:off x="9458325" y="3886200"/>
            <a:ext cx="0" cy="30861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8E6A7B91-7994-94BA-D75A-8E1DAEAB6226}"/>
              </a:ext>
            </a:extLst>
          </p:cNvPr>
          <p:cNvSpPr/>
          <p:nvPr/>
        </p:nvSpPr>
        <p:spPr>
          <a:xfrm>
            <a:off x="8111128" y="2405138"/>
            <a:ext cx="2890247" cy="2997521"/>
          </a:xfrm>
          <a:custGeom>
            <a:avLst/>
            <a:gdLst>
              <a:gd name="connsiteX0" fmla="*/ 0 w 2890247"/>
              <a:gd name="connsiteY0" fmla="*/ 2595106 h 2997521"/>
              <a:gd name="connsiteX1" fmla="*/ 571500 w 2890247"/>
              <a:gd name="connsiteY1" fmla="*/ 1004431 h 2997521"/>
              <a:gd name="connsiteX2" fmla="*/ 923925 w 2890247"/>
              <a:gd name="connsiteY2" fmla="*/ 1261606 h 2997521"/>
              <a:gd name="connsiteX3" fmla="*/ 1485900 w 2890247"/>
              <a:gd name="connsiteY3" fmla="*/ 4306 h 2997521"/>
              <a:gd name="connsiteX4" fmla="*/ 2152650 w 2890247"/>
              <a:gd name="connsiteY4" fmla="*/ 1766431 h 2997521"/>
              <a:gd name="connsiteX5" fmla="*/ 2390775 w 2890247"/>
              <a:gd name="connsiteY5" fmla="*/ 1452106 h 2997521"/>
              <a:gd name="connsiteX6" fmla="*/ 2867025 w 2890247"/>
              <a:gd name="connsiteY6" fmla="*/ 2928481 h 2997521"/>
              <a:gd name="connsiteX7" fmla="*/ 2819400 w 2890247"/>
              <a:gd name="connsiteY7" fmla="*/ 2766556 h 2997521"/>
              <a:gd name="connsiteX8" fmla="*/ 2847975 w 2890247"/>
              <a:gd name="connsiteY8" fmla="*/ 2871331 h 2997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0247" h="2997521">
                <a:moveTo>
                  <a:pt x="0" y="2595106"/>
                </a:moveTo>
                <a:cubicBezTo>
                  <a:pt x="208756" y="1910893"/>
                  <a:pt x="417513" y="1226681"/>
                  <a:pt x="571500" y="1004431"/>
                </a:cubicBezTo>
                <a:cubicBezTo>
                  <a:pt x="725487" y="782181"/>
                  <a:pt x="771525" y="1428293"/>
                  <a:pt x="923925" y="1261606"/>
                </a:cubicBezTo>
                <a:cubicBezTo>
                  <a:pt x="1076325" y="1094919"/>
                  <a:pt x="1281113" y="-79831"/>
                  <a:pt x="1485900" y="4306"/>
                </a:cubicBezTo>
                <a:cubicBezTo>
                  <a:pt x="1690687" y="88443"/>
                  <a:pt x="2001838" y="1525131"/>
                  <a:pt x="2152650" y="1766431"/>
                </a:cubicBezTo>
                <a:cubicBezTo>
                  <a:pt x="2303462" y="2007731"/>
                  <a:pt x="2271712" y="1258431"/>
                  <a:pt x="2390775" y="1452106"/>
                </a:cubicBezTo>
                <a:cubicBezTo>
                  <a:pt x="2509838" y="1645781"/>
                  <a:pt x="2795588" y="2709406"/>
                  <a:pt x="2867025" y="2928481"/>
                </a:cubicBezTo>
                <a:cubicBezTo>
                  <a:pt x="2938463" y="3147556"/>
                  <a:pt x="2822575" y="2776081"/>
                  <a:pt x="2819400" y="2766556"/>
                </a:cubicBezTo>
                <a:cubicBezTo>
                  <a:pt x="2816225" y="2757031"/>
                  <a:pt x="2832100" y="2814181"/>
                  <a:pt x="2847975" y="2871331"/>
                </a:cubicBezTo>
              </a:path>
            </a:pathLst>
          </a:cu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3B906A3-4C4C-36B4-F041-907BB44D7B9D}"/>
              </a:ext>
            </a:extLst>
          </p:cNvPr>
          <p:cNvSpPr/>
          <p:nvPr/>
        </p:nvSpPr>
        <p:spPr>
          <a:xfrm>
            <a:off x="8610600" y="3267075"/>
            <a:ext cx="224791" cy="2666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Connector: Curved 13">
            <a:extLst>
              <a:ext uri="{FF2B5EF4-FFF2-40B4-BE49-F238E27FC236}">
                <a16:creationId xmlns:a16="http://schemas.microsoft.com/office/drawing/2014/main" id="{3934E83E-455B-0DE3-918C-758E8CAB775C}"/>
              </a:ext>
            </a:extLst>
          </p:cNvPr>
          <p:cNvCxnSpPr>
            <a:cxnSpLocks/>
            <a:stCxn id="12" idx="4"/>
          </p:cNvCxnSpPr>
          <p:nvPr/>
        </p:nvCxnSpPr>
        <p:spPr>
          <a:xfrm rot="5400000">
            <a:off x="8419146" y="3553774"/>
            <a:ext cx="323855" cy="283846"/>
          </a:xfrm>
          <a:prstGeom prst="curvedConnector3">
            <a:avLst>
              <a:gd name="adj1" fmla="val 105882"/>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88CD9840-E062-A8AE-3151-DF58D93DE29C}"/>
              </a:ext>
            </a:extLst>
          </p:cNvPr>
          <p:cNvCxnSpPr/>
          <p:nvPr/>
        </p:nvCxnSpPr>
        <p:spPr>
          <a:xfrm rot="5400000" flipH="1" flipV="1">
            <a:off x="8323135" y="2941511"/>
            <a:ext cx="1032129" cy="800101"/>
          </a:xfrm>
          <a:prstGeom prst="curvedConnector3">
            <a:avLst>
              <a:gd name="adj1" fmla="val 133979"/>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685E29A-3FFB-6942-FCAD-869302E3FAD6}"/>
              </a:ext>
            </a:extLst>
          </p:cNvPr>
          <p:cNvSpPr txBox="1"/>
          <p:nvPr/>
        </p:nvSpPr>
        <p:spPr>
          <a:xfrm>
            <a:off x="8111128" y="1943473"/>
            <a:ext cx="1910351" cy="923330"/>
          </a:xfrm>
          <a:prstGeom prst="rect">
            <a:avLst/>
          </a:prstGeom>
          <a:noFill/>
        </p:spPr>
        <p:txBody>
          <a:bodyPr wrap="square" rtlCol="0">
            <a:spAutoFit/>
          </a:bodyPr>
          <a:lstStyle/>
          <a:p>
            <a:r>
              <a:rPr lang="en-GB" dirty="0"/>
              <a:t>Based on probability function</a:t>
            </a:r>
          </a:p>
        </p:txBody>
      </p:sp>
    </p:spTree>
    <p:extLst>
      <p:ext uri="{BB962C8B-B14F-4D97-AF65-F5344CB8AC3E}">
        <p14:creationId xmlns:p14="http://schemas.microsoft.com/office/powerpoint/2010/main" val="114192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A3F0-5B8C-D152-57A4-43C6AAC5809E}"/>
              </a:ext>
            </a:extLst>
          </p:cNvPr>
          <p:cNvSpPr>
            <a:spLocks noGrp="1"/>
          </p:cNvSpPr>
          <p:nvPr>
            <p:ph type="title"/>
          </p:nvPr>
        </p:nvSpPr>
        <p:spPr/>
        <p:txBody>
          <a:bodyPr/>
          <a:lstStyle/>
          <a:p>
            <a:r>
              <a:rPr lang="en-GB" dirty="0"/>
              <a:t>3.3 Variants of Hill Climbing</a:t>
            </a:r>
          </a:p>
        </p:txBody>
      </p:sp>
      <p:sp>
        <p:nvSpPr>
          <p:cNvPr id="3" name="Content Placeholder 2">
            <a:extLst>
              <a:ext uri="{FF2B5EF4-FFF2-40B4-BE49-F238E27FC236}">
                <a16:creationId xmlns:a16="http://schemas.microsoft.com/office/drawing/2014/main" id="{F6A0A6C8-8E48-3C49-9821-45B905A9972B}"/>
              </a:ext>
            </a:extLst>
          </p:cNvPr>
          <p:cNvSpPr>
            <a:spLocks noGrp="1"/>
          </p:cNvSpPr>
          <p:nvPr>
            <p:ph idx="1"/>
          </p:nvPr>
        </p:nvSpPr>
        <p:spPr/>
        <p:txBody>
          <a:bodyPr>
            <a:normAutofit lnSpcReduction="10000"/>
          </a:bodyPr>
          <a:lstStyle/>
          <a:p>
            <a:r>
              <a:rPr lang="en-GB" dirty="0"/>
              <a:t>Steepest ascent hill climbing: This looks at all the neighbours and then makes the transition to a best option.</a:t>
            </a:r>
          </a:p>
          <a:p>
            <a:endParaRPr lang="en-GB" dirty="0"/>
          </a:p>
          <a:p>
            <a:r>
              <a:rPr lang="en-GB" dirty="0"/>
              <a:t>Simple or stochastic hill climbing: This looks for a better state than the current state and not necessarily all the neighbouring states.</a:t>
            </a:r>
          </a:p>
          <a:p>
            <a:pPr marL="0" indent="0">
              <a:buNone/>
            </a:pPr>
            <a:endParaRPr lang="en-GB" dirty="0"/>
          </a:p>
          <a:p>
            <a:r>
              <a:rPr lang="en-GB" dirty="0"/>
              <a:t>Shotgun hill climbing: This does multiple runs of the algorithm, each time with a random initial state in hopes of achieving global optima.</a:t>
            </a:r>
          </a:p>
        </p:txBody>
      </p:sp>
      <p:sp>
        <p:nvSpPr>
          <p:cNvPr id="4" name="Slide Number Placeholder 3">
            <a:extLst>
              <a:ext uri="{FF2B5EF4-FFF2-40B4-BE49-F238E27FC236}">
                <a16:creationId xmlns:a16="http://schemas.microsoft.com/office/drawing/2014/main" id="{FD3D1118-4B77-73AC-9455-3A03145657F3}"/>
              </a:ext>
            </a:extLst>
          </p:cNvPr>
          <p:cNvSpPr>
            <a:spLocks noGrp="1"/>
          </p:cNvSpPr>
          <p:nvPr>
            <p:ph type="sldNum" sz="quarter" idx="12"/>
          </p:nvPr>
        </p:nvSpPr>
        <p:spPr/>
        <p:txBody>
          <a:bodyPr/>
          <a:lstStyle/>
          <a:p>
            <a:fld id="{D8DA9DAA-006C-4F4B-980E-E3DF019B24E2}" type="slidenum">
              <a:rPr lang="en-US" smtClean="0"/>
              <a:t>7</a:t>
            </a:fld>
            <a:endParaRPr lang="en-US" dirty="0"/>
          </a:p>
        </p:txBody>
      </p:sp>
    </p:spTree>
    <p:extLst>
      <p:ext uri="{BB962C8B-B14F-4D97-AF65-F5344CB8AC3E}">
        <p14:creationId xmlns:p14="http://schemas.microsoft.com/office/powerpoint/2010/main" val="304860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A862-3744-93FA-FD49-0CA605200FE7}"/>
              </a:ext>
            </a:extLst>
          </p:cNvPr>
          <p:cNvSpPr>
            <a:spLocks noGrp="1"/>
          </p:cNvSpPr>
          <p:nvPr>
            <p:ph type="title"/>
          </p:nvPr>
        </p:nvSpPr>
        <p:spPr/>
        <p:txBody>
          <a:bodyPr/>
          <a:lstStyle/>
          <a:p>
            <a:pPr algn="ctr"/>
            <a:r>
              <a:rPr lang="en-GB" dirty="0"/>
              <a:t>3.3 Hill Climbing</a:t>
            </a:r>
          </a:p>
        </p:txBody>
      </p:sp>
      <p:sp>
        <p:nvSpPr>
          <p:cNvPr id="3" name="Content Placeholder 2">
            <a:extLst>
              <a:ext uri="{FF2B5EF4-FFF2-40B4-BE49-F238E27FC236}">
                <a16:creationId xmlns:a16="http://schemas.microsoft.com/office/drawing/2014/main" id="{7568C3FB-BA7B-D219-F235-138D3B15BD9B}"/>
              </a:ext>
            </a:extLst>
          </p:cNvPr>
          <p:cNvSpPr>
            <a:spLocks noGrp="1"/>
          </p:cNvSpPr>
          <p:nvPr>
            <p:ph sz="half" idx="1"/>
          </p:nvPr>
        </p:nvSpPr>
        <p:spPr/>
        <p:txBody>
          <a:bodyPr>
            <a:normAutofit fontScale="92500" lnSpcReduction="20000"/>
          </a:bodyPr>
          <a:lstStyle/>
          <a:p>
            <a:pPr marL="0" indent="0" algn="ctr">
              <a:buNone/>
            </a:pPr>
            <a:r>
              <a:rPr lang="en-GB" sz="3000" b="1" dirty="0"/>
              <a:t>Issues</a:t>
            </a:r>
          </a:p>
          <a:p>
            <a:r>
              <a:rPr lang="en-GB" dirty="0"/>
              <a:t>Getting stuck at local minima</a:t>
            </a:r>
          </a:p>
          <a:p>
            <a:r>
              <a:rPr lang="en-GB" dirty="0"/>
              <a:t>Plateaus: these are the regions which are flat, which means objective function has the same value in the neighbouring state. One possible solution to this issue is to have algorithm move sideways until it encounters an uphill. However, it has to be taken care that algorithm doesn’t get stuck in an infinite search.</a:t>
            </a:r>
          </a:p>
          <a:p>
            <a:r>
              <a:rPr lang="en-GB" dirty="0"/>
              <a:t>Ridges and valleys</a:t>
            </a:r>
          </a:p>
        </p:txBody>
      </p:sp>
      <p:sp>
        <p:nvSpPr>
          <p:cNvPr id="5" name="Content Placeholder 4">
            <a:extLst>
              <a:ext uri="{FF2B5EF4-FFF2-40B4-BE49-F238E27FC236}">
                <a16:creationId xmlns:a16="http://schemas.microsoft.com/office/drawing/2014/main" id="{777D97F1-BA9C-DCF4-159A-E07A937AEA77}"/>
              </a:ext>
            </a:extLst>
          </p:cNvPr>
          <p:cNvSpPr>
            <a:spLocks noGrp="1"/>
          </p:cNvSpPr>
          <p:nvPr>
            <p:ph sz="half" idx="2"/>
          </p:nvPr>
        </p:nvSpPr>
        <p:spPr/>
        <p:txBody>
          <a:bodyPr>
            <a:normAutofit fontScale="92500" lnSpcReduction="20000"/>
          </a:bodyPr>
          <a:lstStyle/>
          <a:p>
            <a:pPr marL="0" indent="0" algn="ctr">
              <a:buNone/>
            </a:pPr>
            <a:r>
              <a:rPr lang="en-GB" sz="3000" b="1" dirty="0"/>
              <a:t>Solutions</a:t>
            </a:r>
          </a:p>
          <a:p>
            <a:pPr marL="0" indent="0">
              <a:buNone/>
            </a:pPr>
            <a:r>
              <a:rPr lang="en-GB" dirty="0"/>
              <a:t>In order to overcome these problems, following methods or combination of these methods can be considered:</a:t>
            </a:r>
          </a:p>
          <a:p>
            <a:r>
              <a:rPr lang="en-GB" dirty="0"/>
              <a:t>Backtracking and going in other direction</a:t>
            </a:r>
          </a:p>
          <a:p>
            <a:r>
              <a:rPr lang="en-GB" dirty="0"/>
              <a:t>A big jump to go to new section to escape from plateau</a:t>
            </a:r>
          </a:p>
          <a:p>
            <a:r>
              <a:rPr lang="en-GB" dirty="0"/>
              <a:t>Trying different paths at the same time for overcoming ridges.</a:t>
            </a:r>
          </a:p>
          <a:p>
            <a:endParaRPr lang="en-GB" dirty="0"/>
          </a:p>
        </p:txBody>
      </p:sp>
      <p:sp>
        <p:nvSpPr>
          <p:cNvPr id="4" name="Slide Number Placeholder 3">
            <a:extLst>
              <a:ext uri="{FF2B5EF4-FFF2-40B4-BE49-F238E27FC236}">
                <a16:creationId xmlns:a16="http://schemas.microsoft.com/office/drawing/2014/main" id="{73866C51-D51E-C670-62CF-B0F7C63DEEDC}"/>
              </a:ext>
            </a:extLst>
          </p:cNvPr>
          <p:cNvSpPr>
            <a:spLocks noGrp="1"/>
          </p:cNvSpPr>
          <p:nvPr>
            <p:ph type="sldNum" sz="quarter" idx="4294967295"/>
          </p:nvPr>
        </p:nvSpPr>
        <p:spPr>
          <a:xfrm>
            <a:off x="9448800" y="6356350"/>
            <a:ext cx="2743200" cy="365125"/>
          </a:xfrm>
        </p:spPr>
        <p:txBody>
          <a:bodyPr/>
          <a:lstStyle/>
          <a:p>
            <a:fld id="{D8DA9DAA-006C-4F4B-980E-E3DF019B24E2}" type="slidenum">
              <a:rPr lang="en-US" smtClean="0"/>
              <a:t>8</a:t>
            </a:fld>
            <a:endParaRPr lang="en-US" dirty="0"/>
          </a:p>
        </p:txBody>
      </p:sp>
    </p:spTree>
    <p:extLst>
      <p:ext uri="{BB962C8B-B14F-4D97-AF65-F5344CB8AC3E}">
        <p14:creationId xmlns:p14="http://schemas.microsoft.com/office/powerpoint/2010/main" val="355981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8EB9077-4259-0B35-6E90-480DD0B81B7C}"/>
              </a:ext>
            </a:extLst>
          </p:cNvPr>
          <p:cNvSpPr>
            <a:spLocks noGrp="1"/>
          </p:cNvSpPr>
          <p:nvPr>
            <p:ph type="title"/>
          </p:nvPr>
        </p:nvSpPr>
        <p:spPr/>
        <p:txBody>
          <a:bodyPr/>
          <a:lstStyle/>
          <a:p>
            <a:r>
              <a:rPr lang="en-GB" dirty="0"/>
              <a:t>3.3 Hill Climbing</a:t>
            </a:r>
          </a:p>
        </p:txBody>
      </p:sp>
      <p:sp>
        <p:nvSpPr>
          <p:cNvPr id="8" name="Content Placeholder 7">
            <a:extLst>
              <a:ext uri="{FF2B5EF4-FFF2-40B4-BE49-F238E27FC236}">
                <a16:creationId xmlns:a16="http://schemas.microsoft.com/office/drawing/2014/main" id="{5E3F5E9C-4FCF-45A6-43B1-04F2626DDD37}"/>
              </a:ext>
            </a:extLst>
          </p:cNvPr>
          <p:cNvSpPr>
            <a:spLocks noGrp="1"/>
          </p:cNvSpPr>
          <p:nvPr>
            <p:ph idx="1"/>
          </p:nvPr>
        </p:nvSpPr>
        <p:spPr/>
        <p:txBody>
          <a:bodyPr/>
          <a:lstStyle/>
          <a:p>
            <a:r>
              <a:rPr lang="en-GB" dirty="0"/>
              <a:t>There are many applications of hill climbing such as traveling salesman problem, eight queens problem, network flow problems, etc.</a:t>
            </a:r>
          </a:p>
          <a:p>
            <a:r>
              <a:rPr lang="en-GB" dirty="0"/>
              <a:t>Hill climbing is a variant form of the generate and test algorithm.</a:t>
            </a:r>
          </a:p>
          <a:p>
            <a:pPr marL="457200" lvl="1" indent="0">
              <a:buNone/>
            </a:pPr>
            <a:r>
              <a:rPr lang="en-GB" dirty="0"/>
              <a:t>	Hill climbing = generate and test + heuristics</a:t>
            </a:r>
          </a:p>
        </p:txBody>
      </p:sp>
    </p:spTree>
    <p:extLst>
      <p:ext uri="{BB962C8B-B14F-4D97-AF65-F5344CB8AC3E}">
        <p14:creationId xmlns:p14="http://schemas.microsoft.com/office/powerpoint/2010/main" val="144315587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e49536e-9021-4e8b-a813-eda5cb0caf1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{C369AB29-3CFD-4FAF-8158-00D900C2D472}tf89338750_win32</Template>
  <TotalTime>11119</TotalTime>
  <Words>2056</Words>
  <Application>Microsoft Office PowerPoint</Application>
  <PresentationFormat>Widescreen</PresentationFormat>
  <Paragraphs>216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Univers</vt:lpstr>
      <vt:lpstr>GradientUnivers</vt:lpstr>
      <vt:lpstr>AI by Lavika Goel Chapter 3</vt:lpstr>
      <vt:lpstr>3.1 Introduction</vt:lpstr>
      <vt:lpstr>3.2 Generate and test method</vt:lpstr>
      <vt:lpstr>3.2 Generate and test method</vt:lpstr>
      <vt:lpstr>3.3 Hill Climbing Method</vt:lpstr>
      <vt:lpstr>Simulated Annealing</vt:lpstr>
      <vt:lpstr>3.3 Variants of Hill Climbing</vt:lpstr>
      <vt:lpstr>3.3 Hill Climbing</vt:lpstr>
      <vt:lpstr>3.3 Hill Climbing</vt:lpstr>
      <vt:lpstr>3.4 Best First Search and A* Search</vt:lpstr>
      <vt:lpstr>3.4.1 A* Search algorithm</vt:lpstr>
      <vt:lpstr>3.4.1 Methods to determine b(n)</vt:lpstr>
      <vt:lpstr>3.4.1 Over and under estimation of b(n)</vt:lpstr>
      <vt:lpstr>3.5 Means end analysis</vt:lpstr>
      <vt:lpstr>3.5 Means End Analysis</vt:lpstr>
      <vt:lpstr>3.6 Intelligent Agents and Environment</vt:lpstr>
      <vt:lpstr>3.6.2 Rationality of Agents</vt:lpstr>
      <vt:lpstr>3.6.3 Types of Agents</vt:lpstr>
      <vt:lpstr>3.6.4 Properties of an Environment</vt:lpstr>
      <vt:lpstr>3.7 Problem Reduction, AO* Algorithm</vt:lpstr>
      <vt:lpstr>3.8 Constraint Satisfaction</vt:lpstr>
      <vt:lpstr>3.8.1 Inference in CSP</vt:lpstr>
      <vt:lpstr>3.8.2 Backtracking for CSP</vt:lpstr>
      <vt:lpstr>PowerPoint Presentation</vt:lpstr>
      <vt:lpstr>3.8.3 Local Search for CSP</vt:lpstr>
      <vt:lpstr>3.9 Local Beam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by Lavika Goel Chapter 3</dc:title>
  <dc:creator>Doddamani, Vishwanath D SBOBNG-PTIY/FHB</dc:creator>
  <cp:lastModifiedBy>Doddamani, Vishwanath D SBOBNG-PTIY/FHB</cp:lastModifiedBy>
  <cp:revision>25</cp:revision>
  <dcterms:created xsi:type="dcterms:W3CDTF">2023-02-07T14:06:37Z</dcterms:created>
  <dcterms:modified xsi:type="dcterms:W3CDTF">2023-03-13T10:40:21Z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