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40B"/>
    <a:srgbClr val="18F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5F33-6A78-00C9-98F5-DCF90A18A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87B775-3279-2BFF-C0E7-5212B3795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976878-112A-9F6E-CCCB-3A35F493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79E127-D890-E823-4CF7-7CEE3EE4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EA5BAF-2FD6-D50A-FD1D-EB85ADC5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8B579-B4F4-A9E1-6A53-37375FF1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18A881-2BA3-1208-BF4E-FAB95BEAB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DEF05D-2FC1-B088-1CDE-46AC8A0A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E2CD6-DF7C-B5CE-F800-F37894CF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7ACFDF-BB71-7799-481F-4119B7F8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7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70F1F4-2ED9-960F-F569-64A4FE83C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0267F2-E206-AE0D-1868-8C3FD615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1EA52C-3EAD-91CB-1C9F-D367CF41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364413-85E5-CF34-DA1C-A168364D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C00F6-45BB-8637-1ADF-17411E03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30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3316F-AADD-7E10-DA31-93F1CDB6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643251-AAF1-0FBA-74C3-B3E76B52C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37C820-86DF-35B2-1CBE-B79C2D70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D821C-34F5-AF1C-3009-521C282A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3F58D3-D9A9-28DF-5A12-19248F0E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32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5E84B-A839-A343-47BA-D67C8D04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CE23FD-4789-87A1-2F98-85689B607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8F5561-FD18-060B-6E18-91A00C2D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E7F7FC-2920-B103-98ED-DBAD113E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CAAA8C-AD8A-5322-2F75-D670456D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0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F2673-DBCD-851E-E8C2-5A64CFAC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249959-F363-3116-FD44-E4FC08B5D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1EE989-C829-D6F9-8B4D-D68C85DB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75C3BB-12B4-7DF1-F54F-C9C40E95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620A3E-3C71-ECBA-F97D-4C058608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11C8D3-1176-00E7-9DF8-D0E5C982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04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DD3B2-56CB-01A0-5E9D-E0737E81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D10A8A-1722-2C39-8A94-E6073002E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EB8EB7-0BBF-E51A-F7D2-9CFB8CFC4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803A95-25D7-AAA4-3818-10246235B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03CF01-66DF-3C7E-AD74-36B8DD58C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8B2DC4-E883-DDE4-52E2-8E309D74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9F0D31-B22C-D043-9C97-71ABD583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097C1B-02CB-D9D5-B411-0CB25257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22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D9B1F-0D69-D535-4021-F510A520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294D6D-9BA9-C6A1-EA86-986ECEBC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37DA22-56AB-C1C0-6C3D-CCFC0493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8EC1F5-055C-E711-CD57-6127543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1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04F54E-FF4B-A766-14AE-14A9FCD2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2A1E64-1F2C-4243-0E13-DF937511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52BB75-B2D7-8779-98A9-3EE3AE92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90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C42B2-07D8-8B0A-30D8-4F1B0B05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857F9-FD5B-18A5-0A66-78BB59BB1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D133C-4645-2402-341C-2EF725EC2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C4A362-21E2-6C2B-7EB4-59CDDC17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825B41-260F-5641-A665-73E0C81B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7FC41F-6947-9C86-8991-943B08DD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64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54650-9D02-8529-82C6-2E246BEF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3C9466-D39E-9EDB-65E3-6BD2799FB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C02107-3039-1B78-DF92-36506930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40AE6A-41B1-696E-897A-3A3DDA5D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AA6DBF-0CB2-24A2-9F05-6F0608B3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C6744A-3216-7A6B-1BAF-18E04D24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54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1893792-61EB-D5FE-F24B-7E1F32DB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FBDB64-D58A-0341-1D3B-FDBAD03CE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F9615-F0CF-8306-F5B1-182AEFD89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E7FD82-EDA8-A138-B903-262D8467D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90752-B623-7047-446F-D76E7EC2A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34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B74DC612-5F91-88BC-392F-697DA4954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748" y="677634"/>
            <a:ext cx="5502732" cy="55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7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ABB6081B-C9EE-B851-9662-EF01268C9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" y="0"/>
            <a:ext cx="2346960" cy="23469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8FEE2FB-A1A8-BFCC-F730-A34D679C7550}"/>
              </a:ext>
            </a:extLst>
          </p:cNvPr>
          <p:cNvSpPr txBox="1"/>
          <p:nvPr/>
        </p:nvSpPr>
        <p:spPr>
          <a:xfrm>
            <a:off x="822960" y="2346960"/>
            <a:ext cx="10485120" cy="373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 Brasil desperdiça cerca de 27 milhões de toneladas de alimentos por ano (ONU)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Em menos de 2 anos o número de pessoas com fome no Brasil duplicou alcançando o recorde negativo de 33,1 milhões de pessoas. (Inquérito Nacional Sobre Segurança Alimentar 2022)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Quando desperdiçamos um alimento estamos, desperdiçando toda a água que foi utilizada para sua produção e cultivo, segundo a ONU, no mundo são desperdiçado cerca de 170 trilhões de litros de água por ano, isso representa cerca de 24% de toda a água utilizada na agricultura.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4663B26-E1E4-EF33-A0DB-42B75485305B}"/>
              </a:ext>
            </a:extLst>
          </p:cNvPr>
          <p:cNvSpPr txBox="1"/>
          <p:nvPr/>
        </p:nvSpPr>
        <p:spPr>
          <a:xfrm>
            <a:off x="4924044" y="819537"/>
            <a:ext cx="234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POR QUE?</a:t>
            </a:r>
          </a:p>
        </p:txBody>
      </p:sp>
    </p:spTree>
    <p:extLst>
      <p:ext uri="{BB962C8B-B14F-4D97-AF65-F5344CB8AC3E}">
        <p14:creationId xmlns:p14="http://schemas.microsoft.com/office/powerpoint/2010/main" val="22012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EB67AB-2E6E-82A7-098B-5F3A76A89E61}"/>
              </a:ext>
            </a:extLst>
          </p:cNvPr>
          <p:cNvSpPr txBox="1"/>
          <p:nvPr/>
        </p:nvSpPr>
        <p:spPr>
          <a:xfrm>
            <a:off x="-20319" y="55372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2"/>
                </a:solidFill>
              </a:rPr>
              <a:t>A quantidade de alimentos desperdiçados é tanta que poderia alimentar </a:t>
            </a:r>
          </a:p>
          <a:p>
            <a:pPr algn="ctr"/>
            <a:r>
              <a:rPr lang="pt-BR" sz="2400" b="1" dirty="0">
                <a:solidFill>
                  <a:schemeClr val="accent2"/>
                </a:solidFill>
              </a:rPr>
              <a:t>muitas famílias e diminuir o impacto ambiental.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116ECFA5-2D50-417E-CB4E-8A66E15ED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" y="0"/>
            <a:ext cx="2346960" cy="23469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12CE393-A93A-A00D-6071-1BD1C3645739}"/>
              </a:ext>
            </a:extLst>
          </p:cNvPr>
          <p:cNvSpPr txBox="1"/>
          <p:nvPr/>
        </p:nvSpPr>
        <p:spPr>
          <a:xfrm>
            <a:off x="1168399" y="2346960"/>
            <a:ext cx="9855200" cy="2349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spc="-45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 lado oposto ao desperdício, milhares de famílias não tem o que comer.</a:t>
            </a:r>
            <a:endParaRPr lang="pt-BR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spc="-45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O descarte incorreto do alimento impacta diretamente no meio ambiente:</a:t>
            </a:r>
            <a:endParaRPr lang="pt-BR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spc="-45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Contaminação do solo </a:t>
            </a:r>
            <a:endParaRPr lang="pt-BR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spc="-45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Contaminação das águas</a:t>
            </a:r>
            <a:endParaRPr lang="pt-BR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spc="-45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Problema social</a:t>
            </a:r>
            <a:endParaRPr lang="pt-BR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60D237-6E03-4861-CB69-439AC43233D3}"/>
              </a:ext>
            </a:extLst>
          </p:cNvPr>
          <p:cNvSpPr txBox="1"/>
          <p:nvPr/>
        </p:nvSpPr>
        <p:spPr>
          <a:xfrm>
            <a:off x="4924044" y="819537"/>
            <a:ext cx="234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POR QUE?</a:t>
            </a:r>
          </a:p>
        </p:txBody>
      </p:sp>
    </p:spTree>
    <p:extLst>
      <p:ext uri="{BB962C8B-B14F-4D97-AF65-F5344CB8AC3E}">
        <p14:creationId xmlns:p14="http://schemas.microsoft.com/office/powerpoint/2010/main" val="30024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5F42609D-02AD-A393-7E47-4827541F3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0"/>
            <a:ext cx="2346960" cy="234696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AE8ED47-E16E-E334-9CA3-1428B32C0759}"/>
              </a:ext>
            </a:extLst>
          </p:cNvPr>
          <p:cNvSpPr txBox="1"/>
          <p:nvPr/>
        </p:nvSpPr>
        <p:spPr>
          <a:xfrm>
            <a:off x="4924044" y="819537"/>
            <a:ext cx="2241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O PORTAL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D12AE11-8723-1ECE-E8B4-241D45B3CFF4}"/>
              </a:ext>
            </a:extLst>
          </p:cNvPr>
          <p:cNvSpPr txBox="1"/>
          <p:nvPr/>
        </p:nvSpPr>
        <p:spPr>
          <a:xfrm>
            <a:off x="193040" y="2033567"/>
            <a:ext cx="11460480" cy="4757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Criar um portal por </a:t>
            </a: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meio do qual </a:t>
            </a: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estabelecimentos comerciais como </a:t>
            </a: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</a:t>
            </a: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upermercados, padarias, restaurantes e afins podem se cadastrar para disponibilizar alimentos perecíveis e não perecíveis, </a:t>
            </a: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dentro da</a:t>
            </a: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data de validade</a:t>
            </a: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no papel de </a:t>
            </a:r>
            <a:r>
              <a:rPr lang="pt-BR" sz="1700" b="1" dirty="0">
                <a:solidFill>
                  <a:srgbClr val="18FF6D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DOADORES</a:t>
            </a:r>
            <a:r>
              <a:rPr lang="pt-BR" sz="1700" dirty="0">
                <a:solidFill>
                  <a:srgbClr val="18FF6D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  <a:endParaRPr lang="pt-BR" sz="1700" dirty="0">
              <a:solidFill>
                <a:srgbClr val="18FF6D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Cozinhas comunitárias, ONGs, creches e afins podem se cadastrar visando </a:t>
            </a: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 coleta d</a:t>
            </a: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os alimentos doados, no papel de </a:t>
            </a:r>
            <a:r>
              <a:rPr lang="pt-BR" sz="1700" b="1" dirty="0">
                <a:solidFill>
                  <a:srgbClr val="F7A40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VOLUNTÁRIOS</a:t>
            </a: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Os doadores cadastrados podem disponibilizar calendário de retirada dos produtos, previsão de quantidade de alimentos e respectivos perfis.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Os doadores podem consultar voluntários cadastrados próximo a ele</a:t>
            </a: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 convidar o voluntário por meio de uma “curtida”.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</a:t>
            </a: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 voluntários cadastrados podem pesquisar doadores próximos a ele, o calendário de doação, previsão de alimentos que será disponibilizado e respectivos perfis, para então demonstrar o interesse em retirar os alimentos através de uma “curtida”.</a:t>
            </a:r>
            <a:endParaRPr lang="pt-BR" sz="17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601E212-09F1-6560-411F-310F5BA39153}"/>
              </a:ext>
            </a:extLst>
          </p:cNvPr>
          <p:cNvSpPr txBox="1"/>
          <p:nvPr/>
        </p:nvSpPr>
        <p:spPr>
          <a:xfrm>
            <a:off x="690880" y="2082800"/>
            <a:ext cx="11094720" cy="4593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endParaRPr lang="pt-BR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Uma vez que o </a:t>
            </a:r>
            <a:r>
              <a:rPr lang="pt-BR" sz="2000" b="1" dirty="0">
                <a:solidFill>
                  <a:srgbClr val="18FF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DOADOR</a:t>
            </a:r>
            <a:r>
              <a:rPr lang="pt-BR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 o </a:t>
            </a:r>
            <a:r>
              <a:rPr lang="pt-BR" sz="2000" b="1" dirty="0">
                <a:solidFill>
                  <a:srgbClr val="F7A40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VOLUNTÁRIO</a:t>
            </a:r>
            <a:r>
              <a:rPr lang="pt-BR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se “curtiram”, surge um vínculo de colaboração.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 estabelecimento </a:t>
            </a:r>
            <a:r>
              <a:rPr lang="pt-BR" sz="2000" b="1" dirty="0">
                <a:solidFill>
                  <a:srgbClr val="18FF6D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DOADOR</a:t>
            </a: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ficará isento de qualquer responsabilidade quanto a qualidade e descarte adequado do alimento doado. A entidade que retirar os alimentos se responsabilizará pelo correto descarte do mesmo, caso não seja possível reaproveitá-lo.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7A40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VOLUNTÁRIOS</a:t>
            </a: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se comprometerão a fazer o devido descarte dos alimentos sem condições de serem consumidos, e para isso separarão e classificarão os produtos para serem reaproveitados em:</a:t>
            </a:r>
          </a:p>
          <a:p>
            <a:pPr marL="1257300" lvl="2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Cooperativas de reciclagem</a:t>
            </a:r>
          </a:p>
          <a:p>
            <a:pPr marL="1257300" lvl="2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Usinas de compostagem</a:t>
            </a:r>
          </a:p>
          <a:p>
            <a:pPr lvl="0" algn="just">
              <a:lnSpc>
                <a:spcPct val="107000"/>
              </a:lnSpc>
            </a:pPr>
            <a:endParaRPr lang="pt-BR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8807E36E-108D-C862-4C0B-90341C4ED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46960" cy="23469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84A7A64-8AA3-1037-8DBB-91955BEA0BFF}"/>
              </a:ext>
            </a:extLst>
          </p:cNvPr>
          <p:cNvSpPr txBox="1"/>
          <p:nvPr/>
        </p:nvSpPr>
        <p:spPr>
          <a:xfrm>
            <a:off x="4731004" y="819537"/>
            <a:ext cx="2241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O PORTAL</a:t>
            </a:r>
          </a:p>
        </p:txBody>
      </p:sp>
    </p:spTree>
    <p:extLst>
      <p:ext uri="{BB962C8B-B14F-4D97-AF65-F5344CB8AC3E}">
        <p14:creationId xmlns:p14="http://schemas.microsoft.com/office/powerpoint/2010/main" val="47789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7B8A8ABB-2503-85B2-42DF-D2BE2C1D7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46960" cy="234696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F6B34F-B82B-144A-2B95-18FA95493F26}"/>
              </a:ext>
            </a:extLst>
          </p:cNvPr>
          <p:cNvSpPr txBox="1"/>
          <p:nvPr/>
        </p:nvSpPr>
        <p:spPr>
          <a:xfrm>
            <a:off x="1191260" y="2509520"/>
            <a:ext cx="98094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“Quando se fala em sustentabilidade do ambiente, pensamos em quais ações dever ser realizadas para não poluir, preservar áreas naturais, reciclar o lixo, economizar água, dar preferência às fontes alternativas de energia. </a:t>
            </a:r>
          </a:p>
          <a:p>
            <a:pPr>
              <a:lnSpc>
                <a:spcPct val="150000"/>
              </a:lnSpc>
            </a:pP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Entretanto, raramente lembramos que o ato de nos alimentar também pode causar impactos negativos ao meio ambiente.”</a:t>
            </a:r>
          </a:p>
          <a:p>
            <a:pPr>
              <a:lnSpc>
                <a:spcPct val="150000"/>
              </a:lnSpc>
            </a:pP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</a:rPr>
              <a:t>Antonio Gomes Soares</a:t>
            </a:r>
            <a:br>
              <a:rPr lang="pt-BR" i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</a:rPr>
              <a:t>Pesq. Embrapa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8EEBF3-0315-7479-A3AA-CF2E110589E5}"/>
              </a:ext>
            </a:extLst>
          </p:cNvPr>
          <p:cNvSpPr txBox="1"/>
          <p:nvPr/>
        </p:nvSpPr>
        <p:spPr>
          <a:xfrm>
            <a:off x="0" y="955040"/>
            <a:ext cx="1207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Pensar </a:t>
            </a:r>
            <a:r>
              <a:rPr lang="pt-BR" sz="2400">
                <a:latin typeface="Roboto" panose="02000000000000000000" pitchFamily="2" charset="0"/>
                <a:ea typeface="Roboto" panose="02000000000000000000" pitchFamily="2" charset="0"/>
              </a:rPr>
              <a:t>em Sustentabilidade</a:t>
            </a:r>
            <a:endParaRPr lang="pt-B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027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464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Vizzacchi</dc:creator>
  <cp:lastModifiedBy>Douglas Vizzacchi</cp:lastModifiedBy>
  <cp:revision>3</cp:revision>
  <dcterms:created xsi:type="dcterms:W3CDTF">2022-06-08T00:51:27Z</dcterms:created>
  <dcterms:modified xsi:type="dcterms:W3CDTF">2022-06-09T19:04:09Z</dcterms:modified>
</cp:coreProperties>
</file>