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70" r:id="rId8"/>
    <p:sldId id="271" r:id="rId9"/>
    <p:sldId id="264" r:id="rId10"/>
    <p:sldId id="272" r:id="rId11"/>
    <p:sldId id="273" r:id="rId12"/>
    <p:sldId id="277" r:id="rId13"/>
    <p:sldId id="275" r:id="rId14"/>
    <p:sldId id="276" r:id="rId15"/>
    <p:sldId id="274" r:id="rId16"/>
    <p:sldId id="278" r:id="rId17"/>
    <p:sldId id="279"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12852-857F-4ABF-9502-2D6F273931D4}" v="11" dt="2022-12-12T23:11:55.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las Vizzacchi" userId="37589b1cc434b70f" providerId="LiveId" clId="{D0012852-857F-4ABF-9502-2D6F273931D4}"/>
    <pc:docChg chg="custSel addSld delSld modSld sldOrd">
      <pc:chgData name="Douglas Vizzacchi" userId="37589b1cc434b70f" providerId="LiveId" clId="{D0012852-857F-4ABF-9502-2D6F273931D4}" dt="2022-12-17T17:54:58.685" v="753" actId="20577"/>
      <pc:docMkLst>
        <pc:docMk/>
      </pc:docMkLst>
      <pc:sldChg chg="modSp mod">
        <pc:chgData name="Douglas Vizzacchi" userId="37589b1cc434b70f" providerId="LiveId" clId="{D0012852-857F-4ABF-9502-2D6F273931D4}" dt="2022-12-17T17:54:58.685" v="753" actId="20577"/>
        <pc:sldMkLst>
          <pc:docMk/>
          <pc:sldMk cId="4085769902" sldId="264"/>
        </pc:sldMkLst>
        <pc:spChg chg="mod">
          <ac:chgData name="Douglas Vizzacchi" userId="37589b1cc434b70f" providerId="LiveId" clId="{D0012852-857F-4ABF-9502-2D6F273931D4}" dt="2022-12-17T17:54:58.685" v="753" actId="20577"/>
          <ac:spMkLst>
            <pc:docMk/>
            <pc:sldMk cId="4085769902" sldId="264"/>
            <ac:spMk id="3" creationId="{4CFF68A4-B88F-95C3-A7B9-8EEDB2A75421}"/>
          </ac:spMkLst>
        </pc:spChg>
      </pc:sldChg>
      <pc:sldChg chg="modSp mod">
        <pc:chgData name="Douglas Vizzacchi" userId="37589b1cc434b70f" providerId="LiveId" clId="{D0012852-857F-4ABF-9502-2D6F273931D4}" dt="2022-12-12T22:49:46.092" v="5" actId="6549"/>
        <pc:sldMkLst>
          <pc:docMk/>
          <pc:sldMk cId="3607583980" sldId="275"/>
        </pc:sldMkLst>
        <pc:spChg chg="mod">
          <ac:chgData name="Douglas Vizzacchi" userId="37589b1cc434b70f" providerId="LiveId" clId="{D0012852-857F-4ABF-9502-2D6F273931D4}" dt="2022-12-12T22:49:46.092" v="5" actId="6549"/>
          <ac:spMkLst>
            <pc:docMk/>
            <pc:sldMk cId="3607583980" sldId="275"/>
            <ac:spMk id="11" creationId="{8AD0AA0D-1C7B-74E0-BB6F-398F6331CBA7}"/>
          </ac:spMkLst>
        </pc:spChg>
      </pc:sldChg>
      <pc:sldChg chg="modSp mod">
        <pc:chgData name="Douglas Vizzacchi" userId="37589b1cc434b70f" providerId="LiveId" clId="{D0012852-857F-4ABF-9502-2D6F273931D4}" dt="2022-12-12T22:49:13.772" v="4" actId="20577"/>
        <pc:sldMkLst>
          <pc:docMk/>
          <pc:sldMk cId="1764673283" sldId="277"/>
        </pc:sldMkLst>
        <pc:spChg chg="mod">
          <ac:chgData name="Douglas Vizzacchi" userId="37589b1cc434b70f" providerId="LiveId" clId="{D0012852-857F-4ABF-9502-2D6F273931D4}" dt="2022-12-12T22:49:13.772" v="4" actId="20577"/>
          <ac:spMkLst>
            <pc:docMk/>
            <pc:sldMk cId="1764673283" sldId="277"/>
            <ac:spMk id="15" creationId="{ADBA8296-19DC-A682-8187-940D17EEA3F4}"/>
          </ac:spMkLst>
        </pc:spChg>
      </pc:sldChg>
      <pc:sldChg chg="addSp delSp modSp new mod setBg">
        <pc:chgData name="Douglas Vizzacchi" userId="37589b1cc434b70f" providerId="LiveId" clId="{D0012852-857F-4ABF-9502-2D6F273931D4}" dt="2022-12-12T23:11:16.587" v="464" actId="208"/>
        <pc:sldMkLst>
          <pc:docMk/>
          <pc:sldMk cId="842332310" sldId="278"/>
        </pc:sldMkLst>
        <pc:spChg chg="mod">
          <ac:chgData name="Douglas Vizzacchi" userId="37589b1cc434b70f" providerId="LiveId" clId="{D0012852-857F-4ABF-9502-2D6F273931D4}" dt="2022-12-12T22:59:26.131" v="20" actId="26606"/>
          <ac:spMkLst>
            <pc:docMk/>
            <pc:sldMk cId="842332310" sldId="278"/>
            <ac:spMk id="2" creationId="{0BFB40DD-B038-F391-4A07-35488A61FA9D}"/>
          </ac:spMkLst>
        </pc:spChg>
        <pc:spChg chg="del">
          <ac:chgData name="Douglas Vizzacchi" userId="37589b1cc434b70f" providerId="LiveId" clId="{D0012852-857F-4ABF-9502-2D6F273931D4}" dt="2022-12-12T22:54:26.216" v="15" actId="478"/>
          <ac:spMkLst>
            <pc:docMk/>
            <pc:sldMk cId="842332310" sldId="278"/>
            <ac:spMk id="3" creationId="{6AD50911-BD0E-0774-62B4-679A21F37959}"/>
          </ac:spMkLst>
        </pc:spChg>
        <pc:spChg chg="add del mod">
          <ac:chgData name="Douglas Vizzacchi" userId="37589b1cc434b70f" providerId="LiveId" clId="{D0012852-857F-4ABF-9502-2D6F273931D4}" dt="2022-12-12T23:05:18.922" v="100" actId="478"/>
          <ac:spMkLst>
            <pc:docMk/>
            <pc:sldMk cId="842332310" sldId="278"/>
            <ac:spMk id="8" creationId="{CB04554F-B5D3-9131-D7F6-9B4C8FF1FE23}"/>
          </ac:spMkLst>
        </pc:spChg>
        <pc:spChg chg="add mod">
          <ac:chgData name="Douglas Vizzacchi" userId="37589b1cc434b70f" providerId="LiveId" clId="{D0012852-857F-4ABF-9502-2D6F273931D4}" dt="2022-12-12T23:05:53.781" v="150" actId="20577"/>
          <ac:spMkLst>
            <pc:docMk/>
            <pc:sldMk cId="842332310" sldId="278"/>
            <ac:spMk id="9" creationId="{2DE121CE-61A9-BEB4-67AA-FAD2D68C0541}"/>
          </ac:spMkLst>
        </pc:spChg>
        <pc:spChg chg="add">
          <ac:chgData name="Douglas Vizzacchi" userId="37589b1cc434b70f" providerId="LiveId" clId="{D0012852-857F-4ABF-9502-2D6F273931D4}" dt="2022-12-12T22:59:26.131" v="20" actId="26606"/>
          <ac:spMkLst>
            <pc:docMk/>
            <pc:sldMk cId="842332310" sldId="278"/>
            <ac:spMk id="10" creationId="{3C54F4CE-85F0-46ED-80DA-9518C9251AD1}"/>
          </ac:spMkLst>
        </pc:spChg>
        <pc:spChg chg="add mod">
          <ac:chgData name="Douglas Vizzacchi" userId="37589b1cc434b70f" providerId="LiveId" clId="{D0012852-857F-4ABF-9502-2D6F273931D4}" dt="2022-12-12T23:07:00.460" v="233" actId="14100"/>
          <ac:spMkLst>
            <pc:docMk/>
            <pc:sldMk cId="842332310" sldId="278"/>
            <ac:spMk id="11" creationId="{0EC4D7B6-0ED1-08D4-5017-E89A4127EBD4}"/>
          </ac:spMkLst>
        </pc:spChg>
        <pc:spChg chg="add">
          <ac:chgData name="Douglas Vizzacchi" userId="37589b1cc434b70f" providerId="LiveId" clId="{D0012852-857F-4ABF-9502-2D6F273931D4}" dt="2022-12-12T22:59:26.131" v="20" actId="26606"/>
          <ac:spMkLst>
            <pc:docMk/>
            <pc:sldMk cId="842332310" sldId="278"/>
            <ac:spMk id="12" creationId="{DADD1FCA-8ACB-4958-81DD-4CDD6D3E1921}"/>
          </ac:spMkLst>
        </pc:spChg>
        <pc:spChg chg="add mod">
          <ac:chgData name="Douglas Vizzacchi" userId="37589b1cc434b70f" providerId="LiveId" clId="{D0012852-857F-4ABF-9502-2D6F273931D4}" dt="2022-12-12T23:07:45.752" v="286" actId="20577"/>
          <ac:spMkLst>
            <pc:docMk/>
            <pc:sldMk cId="842332310" sldId="278"/>
            <ac:spMk id="13" creationId="{5628C710-604A-C485-317B-61120D4EE259}"/>
          </ac:spMkLst>
        </pc:spChg>
        <pc:spChg chg="add mod">
          <ac:chgData name="Douglas Vizzacchi" userId="37589b1cc434b70f" providerId="LiveId" clId="{D0012852-857F-4ABF-9502-2D6F273931D4}" dt="2022-12-12T23:08:17.797" v="344" actId="20577"/>
          <ac:spMkLst>
            <pc:docMk/>
            <pc:sldMk cId="842332310" sldId="278"/>
            <ac:spMk id="14" creationId="{0A06B042-8431-5C5B-2D16-61AB0412BB87}"/>
          </ac:spMkLst>
        </pc:spChg>
        <pc:spChg chg="add mod">
          <ac:chgData name="Douglas Vizzacchi" userId="37589b1cc434b70f" providerId="LiveId" clId="{D0012852-857F-4ABF-9502-2D6F273931D4}" dt="2022-12-12T23:08:35.551" v="368" actId="20577"/>
          <ac:spMkLst>
            <pc:docMk/>
            <pc:sldMk cId="842332310" sldId="278"/>
            <ac:spMk id="15" creationId="{0D64A593-0367-AA94-F786-4CC5F54FB83F}"/>
          </ac:spMkLst>
        </pc:spChg>
        <pc:spChg chg="add mod">
          <ac:chgData name="Douglas Vizzacchi" userId="37589b1cc434b70f" providerId="LiveId" clId="{D0012852-857F-4ABF-9502-2D6F273931D4}" dt="2022-12-12T23:09:10.782" v="451" actId="20577"/>
          <ac:spMkLst>
            <pc:docMk/>
            <pc:sldMk cId="842332310" sldId="278"/>
            <ac:spMk id="16" creationId="{675B72CA-1025-B37C-D9CA-08BFACC6F27E}"/>
          </ac:spMkLst>
        </pc:spChg>
        <pc:picChg chg="add del mod">
          <ac:chgData name="Douglas Vizzacchi" userId="37589b1cc434b70f" providerId="LiveId" clId="{D0012852-857F-4ABF-9502-2D6F273931D4}" dt="2022-12-12T23:01:30.605" v="22" actId="478"/>
          <ac:picMkLst>
            <pc:docMk/>
            <pc:sldMk cId="842332310" sldId="278"/>
            <ac:picMk id="5" creationId="{4FD20C3F-D552-01C8-3AE9-5D77FABAFD5C}"/>
          </ac:picMkLst>
        </pc:picChg>
        <pc:picChg chg="add mod">
          <ac:chgData name="Douglas Vizzacchi" userId="37589b1cc434b70f" providerId="LiveId" clId="{D0012852-857F-4ABF-9502-2D6F273931D4}" dt="2022-12-12T23:04:48.432" v="96" actId="1076"/>
          <ac:picMkLst>
            <pc:docMk/>
            <pc:sldMk cId="842332310" sldId="278"/>
            <ac:picMk id="7" creationId="{EF21E504-CC99-2A0A-8635-C2B13BF050EF}"/>
          </ac:picMkLst>
        </pc:picChg>
        <pc:cxnChg chg="add mod">
          <ac:chgData name="Douglas Vizzacchi" userId="37589b1cc434b70f" providerId="LiveId" clId="{D0012852-857F-4ABF-9502-2D6F273931D4}" dt="2022-12-12T23:11:11.024" v="463" actId="208"/>
          <ac:cxnSpMkLst>
            <pc:docMk/>
            <pc:sldMk cId="842332310" sldId="278"/>
            <ac:cxnSpMk id="18" creationId="{E36133C6-A59B-6F26-9B1A-FAEE0C647B78}"/>
          </ac:cxnSpMkLst>
        </pc:cxnChg>
        <pc:cxnChg chg="add mod">
          <ac:chgData name="Douglas Vizzacchi" userId="37589b1cc434b70f" providerId="LiveId" clId="{D0012852-857F-4ABF-9502-2D6F273931D4}" dt="2022-12-12T23:11:16.587" v="464" actId="208"/>
          <ac:cxnSpMkLst>
            <pc:docMk/>
            <pc:sldMk cId="842332310" sldId="278"/>
            <ac:cxnSpMk id="19" creationId="{E6645D9D-F788-953F-273A-27E9490B4D6A}"/>
          </ac:cxnSpMkLst>
        </pc:cxnChg>
        <pc:cxnChg chg="add mod">
          <ac:chgData name="Douglas Vizzacchi" userId="37589b1cc434b70f" providerId="LiveId" clId="{D0012852-857F-4ABF-9502-2D6F273931D4}" dt="2022-12-12T23:11:11.024" v="463" actId="208"/>
          <ac:cxnSpMkLst>
            <pc:docMk/>
            <pc:sldMk cId="842332310" sldId="278"/>
            <ac:cxnSpMk id="20" creationId="{9A00D050-EF83-917B-B6B3-2A0B067B4342}"/>
          </ac:cxnSpMkLst>
        </pc:cxnChg>
        <pc:cxnChg chg="add mod">
          <ac:chgData name="Douglas Vizzacchi" userId="37589b1cc434b70f" providerId="LiveId" clId="{D0012852-857F-4ABF-9502-2D6F273931D4}" dt="2022-12-12T23:11:11.024" v="463" actId="208"/>
          <ac:cxnSpMkLst>
            <pc:docMk/>
            <pc:sldMk cId="842332310" sldId="278"/>
            <ac:cxnSpMk id="21" creationId="{7CC49C4D-D639-E5A8-0B45-A688154DEAAF}"/>
          </ac:cxnSpMkLst>
        </pc:cxnChg>
      </pc:sldChg>
      <pc:sldChg chg="delSp add del setBg delDesignElem">
        <pc:chgData name="Douglas Vizzacchi" userId="37589b1cc434b70f" providerId="LiveId" clId="{D0012852-857F-4ABF-9502-2D6F273931D4}" dt="2022-12-12T23:12:00.892" v="467" actId="47"/>
        <pc:sldMkLst>
          <pc:docMk/>
          <pc:sldMk cId="1117366972" sldId="279"/>
        </pc:sldMkLst>
        <pc:spChg chg="del">
          <ac:chgData name="Douglas Vizzacchi" userId="37589b1cc434b70f" providerId="LiveId" clId="{D0012852-857F-4ABF-9502-2D6F273931D4}" dt="2022-12-12T23:11:55.852" v="466"/>
          <ac:spMkLst>
            <pc:docMk/>
            <pc:sldMk cId="1117366972" sldId="279"/>
            <ac:spMk id="8" creationId="{09588DA8-065E-4F6F-8EFD-43104AB2E0CF}"/>
          </ac:spMkLst>
        </pc:spChg>
        <pc:spChg chg="del">
          <ac:chgData name="Douglas Vizzacchi" userId="37589b1cc434b70f" providerId="LiveId" clId="{D0012852-857F-4ABF-9502-2D6F273931D4}" dt="2022-12-12T23:11:55.852" v="466"/>
          <ac:spMkLst>
            <pc:docMk/>
            <pc:sldMk cId="1117366972" sldId="279"/>
            <ac:spMk id="10" creationId="{C4285719-470E-454C-AF62-8323075F1F5B}"/>
          </ac:spMkLst>
        </pc:spChg>
        <pc:spChg chg="del">
          <ac:chgData name="Douglas Vizzacchi" userId="37589b1cc434b70f" providerId="LiveId" clId="{D0012852-857F-4ABF-9502-2D6F273931D4}" dt="2022-12-12T23:11:55.852" v="466"/>
          <ac:spMkLst>
            <pc:docMk/>
            <pc:sldMk cId="1117366972" sldId="279"/>
            <ac:spMk id="12" creationId="{CD9FE4EF-C4D8-49A0-B2FF-81D8DB7D8A24}"/>
          </ac:spMkLst>
        </pc:spChg>
        <pc:spChg chg="del">
          <ac:chgData name="Douglas Vizzacchi" userId="37589b1cc434b70f" providerId="LiveId" clId="{D0012852-857F-4ABF-9502-2D6F273931D4}" dt="2022-12-12T23:11:55.852" v="466"/>
          <ac:spMkLst>
            <pc:docMk/>
            <pc:sldMk cId="1117366972" sldId="279"/>
            <ac:spMk id="14" creationId="{4300840D-0A0B-4512-BACA-B439D5B9C57C}"/>
          </ac:spMkLst>
        </pc:spChg>
        <pc:spChg chg="del">
          <ac:chgData name="Douglas Vizzacchi" userId="37589b1cc434b70f" providerId="LiveId" clId="{D0012852-857F-4ABF-9502-2D6F273931D4}" dt="2022-12-12T23:11:55.852" v="466"/>
          <ac:spMkLst>
            <pc:docMk/>
            <pc:sldMk cId="1117366972" sldId="279"/>
            <ac:spMk id="16" creationId="{D2B78728-A580-49A7-84F9-6EF6F583ADE0}"/>
          </ac:spMkLst>
        </pc:spChg>
        <pc:spChg chg="del">
          <ac:chgData name="Douglas Vizzacchi" userId="37589b1cc434b70f" providerId="LiveId" clId="{D0012852-857F-4ABF-9502-2D6F273931D4}" dt="2022-12-12T23:11:55.852" v="466"/>
          <ac:spMkLst>
            <pc:docMk/>
            <pc:sldMk cId="1117366972" sldId="279"/>
            <ac:spMk id="18" creationId="{38FAA1A1-D861-433F-88FA-1E9D6FD31D11}"/>
          </ac:spMkLst>
        </pc:spChg>
        <pc:spChg chg="del">
          <ac:chgData name="Douglas Vizzacchi" userId="37589b1cc434b70f" providerId="LiveId" clId="{D0012852-857F-4ABF-9502-2D6F273931D4}" dt="2022-12-12T23:11:55.852" v="466"/>
          <ac:spMkLst>
            <pc:docMk/>
            <pc:sldMk cId="1117366972" sldId="279"/>
            <ac:spMk id="20" creationId="{8D71EDA1-87BF-4D5D-AB79-F346FD19278A}"/>
          </ac:spMkLst>
        </pc:spChg>
      </pc:sldChg>
      <pc:sldChg chg="modSp add mod ord">
        <pc:chgData name="Douglas Vizzacchi" userId="37589b1cc434b70f" providerId="LiveId" clId="{D0012852-857F-4ABF-9502-2D6F273931D4}" dt="2022-12-12T23:22:46.902" v="752" actId="1076"/>
        <pc:sldMkLst>
          <pc:docMk/>
          <pc:sldMk cId="4154531711" sldId="279"/>
        </pc:sldMkLst>
        <pc:spChg chg="mod">
          <ac:chgData name="Douglas Vizzacchi" userId="37589b1cc434b70f" providerId="LiveId" clId="{D0012852-857F-4ABF-9502-2D6F273931D4}" dt="2022-12-12T23:20:31.302" v="478" actId="20577"/>
          <ac:spMkLst>
            <pc:docMk/>
            <pc:sldMk cId="4154531711" sldId="279"/>
            <ac:spMk id="2" creationId="{27C45643-2699-C00E-0E06-08DA7DA827D3}"/>
          </ac:spMkLst>
        </pc:spChg>
        <pc:spChg chg="mod">
          <ac:chgData name="Douglas Vizzacchi" userId="37589b1cc434b70f" providerId="LiveId" clId="{D0012852-857F-4ABF-9502-2D6F273931D4}" dt="2022-12-12T23:22:46.902" v="752" actId="1076"/>
          <ac:spMkLst>
            <pc:docMk/>
            <pc:sldMk cId="4154531711" sldId="279"/>
            <ac:spMk id="13" creationId="{35D9B45D-62EC-650E-00EC-2CD57A570A18}"/>
          </ac:spMkLst>
        </pc:spChg>
      </pc:sldChg>
    </pc:docChg>
  </pc:docChgLst>
  <pc:docChgLst>
    <pc:chgData name="Douglas Vizzacchi" userId="37589b1cc434b70f" providerId="LiveId" clId="{3D139314-1E96-4D49-98B1-58E836CE6403}"/>
    <pc:docChg chg="custSel modSld">
      <pc:chgData name="Douglas Vizzacchi" userId="37589b1cc434b70f" providerId="LiveId" clId="{3D139314-1E96-4D49-98B1-58E836CE6403}" dt="2022-05-11T00:47:49.050" v="1117" actId="20577"/>
      <pc:docMkLst>
        <pc:docMk/>
      </pc:docMkLst>
      <pc:sldChg chg="modSp mod">
        <pc:chgData name="Douglas Vizzacchi" userId="37589b1cc434b70f" providerId="LiveId" clId="{3D139314-1E96-4D49-98B1-58E836CE6403}" dt="2022-05-11T00:28:33.379" v="1" actId="20577"/>
        <pc:sldMkLst>
          <pc:docMk/>
          <pc:sldMk cId="2603247076" sldId="260"/>
        </pc:sldMkLst>
        <pc:spChg chg="mod">
          <ac:chgData name="Douglas Vizzacchi" userId="37589b1cc434b70f" providerId="LiveId" clId="{3D139314-1E96-4D49-98B1-58E836CE6403}" dt="2022-05-11T00:28:33.379" v="1" actId="20577"/>
          <ac:spMkLst>
            <pc:docMk/>
            <pc:sldMk cId="2603247076" sldId="260"/>
            <ac:spMk id="5" creationId="{E6E6648A-A4E4-433E-FA65-9C76305F6C44}"/>
          </ac:spMkLst>
        </pc:spChg>
      </pc:sldChg>
      <pc:sldChg chg="modSp mod">
        <pc:chgData name="Douglas Vizzacchi" userId="37589b1cc434b70f" providerId="LiveId" clId="{3D139314-1E96-4D49-98B1-58E836CE6403}" dt="2022-05-11T00:29:44.253" v="19" actId="6549"/>
        <pc:sldMkLst>
          <pc:docMk/>
          <pc:sldMk cId="4289965583" sldId="263"/>
        </pc:sldMkLst>
        <pc:spChg chg="mod">
          <ac:chgData name="Douglas Vizzacchi" userId="37589b1cc434b70f" providerId="LiveId" clId="{3D139314-1E96-4D49-98B1-58E836CE6403}" dt="2022-05-11T00:29:44.253" v="19" actId="6549"/>
          <ac:spMkLst>
            <pc:docMk/>
            <pc:sldMk cId="4289965583" sldId="263"/>
            <ac:spMk id="5" creationId="{092E3BB3-B272-75AF-0564-9CB0C40FAB3A}"/>
          </ac:spMkLst>
        </pc:spChg>
      </pc:sldChg>
      <pc:sldChg chg="modSp mod">
        <pc:chgData name="Douglas Vizzacchi" userId="37589b1cc434b70f" providerId="LiveId" clId="{3D139314-1E96-4D49-98B1-58E836CE6403}" dt="2022-05-11T00:33:13.076" v="52" actId="20577"/>
        <pc:sldMkLst>
          <pc:docMk/>
          <pc:sldMk cId="4085769902" sldId="264"/>
        </pc:sldMkLst>
        <pc:spChg chg="mod">
          <ac:chgData name="Douglas Vizzacchi" userId="37589b1cc434b70f" providerId="LiveId" clId="{3D139314-1E96-4D49-98B1-58E836CE6403}" dt="2022-05-11T00:33:13.076" v="52" actId="20577"/>
          <ac:spMkLst>
            <pc:docMk/>
            <pc:sldMk cId="4085769902" sldId="264"/>
            <ac:spMk id="3" creationId="{4CFF68A4-B88F-95C3-A7B9-8EEDB2A75421}"/>
          </ac:spMkLst>
        </pc:spChg>
      </pc:sldChg>
      <pc:sldChg chg="modSp mod">
        <pc:chgData name="Douglas Vizzacchi" userId="37589b1cc434b70f" providerId="LiveId" clId="{3D139314-1E96-4D49-98B1-58E836CE6403}" dt="2022-05-11T00:30:39.195" v="20" actId="20577"/>
        <pc:sldMkLst>
          <pc:docMk/>
          <pc:sldMk cId="1995943249" sldId="270"/>
        </pc:sldMkLst>
        <pc:spChg chg="mod">
          <ac:chgData name="Douglas Vizzacchi" userId="37589b1cc434b70f" providerId="LiveId" clId="{3D139314-1E96-4D49-98B1-58E836CE6403}" dt="2022-05-11T00:30:39.195" v="20" actId="20577"/>
          <ac:spMkLst>
            <pc:docMk/>
            <pc:sldMk cId="1995943249" sldId="270"/>
            <ac:spMk id="3" creationId="{D46A4AE1-8B81-378E-9627-45597A6F31E8}"/>
          </ac:spMkLst>
        </pc:spChg>
      </pc:sldChg>
      <pc:sldChg chg="modSp mod">
        <pc:chgData name="Douglas Vizzacchi" userId="37589b1cc434b70f" providerId="LiveId" clId="{3D139314-1E96-4D49-98B1-58E836CE6403}" dt="2022-05-11T00:32:21.039" v="50" actId="20577"/>
        <pc:sldMkLst>
          <pc:docMk/>
          <pc:sldMk cId="7850546" sldId="271"/>
        </pc:sldMkLst>
        <pc:spChg chg="mod">
          <ac:chgData name="Douglas Vizzacchi" userId="37589b1cc434b70f" providerId="LiveId" clId="{3D139314-1E96-4D49-98B1-58E836CE6403}" dt="2022-05-11T00:32:21.039" v="50" actId="20577"/>
          <ac:spMkLst>
            <pc:docMk/>
            <pc:sldMk cId="7850546" sldId="271"/>
            <ac:spMk id="3" creationId="{D46A4AE1-8B81-378E-9627-45597A6F31E8}"/>
          </ac:spMkLst>
        </pc:spChg>
      </pc:sldChg>
      <pc:sldChg chg="modSp mod">
        <pc:chgData name="Douglas Vizzacchi" userId="37589b1cc434b70f" providerId="LiveId" clId="{3D139314-1E96-4D49-98B1-58E836CE6403}" dt="2022-05-11T00:34:22.593" v="83" actId="20577"/>
        <pc:sldMkLst>
          <pc:docMk/>
          <pc:sldMk cId="2573517656" sldId="272"/>
        </pc:sldMkLst>
        <pc:spChg chg="mod">
          <ac:chgData name="Douglas Vizzacchi" userId="37589b1cc434b70f" providerId="LiveId" clId="{3D139314-1E96-4D49-98B1-58E836CE6403}" dt="2022-05-11T00:34:22.593" v="83" actId="20577"/>
          <ac:spMkLst>
            <pc:docMk/>
            <pc:sldMk cId="2573517656" sldId="272"/>
            <ac:spMk id="6" creationId="{781DB4E9-1089-F6B5-EB05-2DDE1ED65581}"/>
          </ac:spMkLst>
        </pc:spChg>
      </pc:sldChg>
      <pc:sldChg chg="modSp mod">
        <pc:chgData name="Douglas Vizzacchi" userId="37589b1cc434b70f" providerId="LiveId" clId="{3D139314-1E96-4D49-98B1-58E836CE6403}" dt="2022-05-11T00:34:40.182" v="85" actId="1076"/>
        <pc:sldMkLst>
          <pc:docMk/>
          <pc:sldMk cId="2470065928" sldId="273"/>
        </pc:sldMkLst>
        <pc:spChg chg="mod">
          <ac:chgData name="Douglas Vizzacchi" userId="37589b1cc434b70f" providerId="LiveId" clId="{3D139314-1E96-4D49-98B1-58E836CE6403}" dt="2022-05-11T00:34:40.182" v="85" actId="1076"/>
          <ac:spMkLst>
            <pc:docMk/>
            <pc:sldMk cId="2470065928" sldId="273"/>
            <ac:spMk id="3" creationId="{35F0D12F-9638-5356-65F0-61C3CC9C7C46}"/>
          </ac:spMkLst>
        </pc:spChg>
      </pc:sldChg>
      <pc:sldChg chg="modSp mod">
        <pc:chgData name="Douglas Vizzacchi" userId="37589b1cc434b70f" providerId="LiveId" clId="{3D139314-1E96-4D49-98B1-58E836CE6403}" dt="2022-05-11T00:47:49.050" v="1117" actId="20577"/>
        <pc:sldMkLst>
          <pc:docMk/>
          <pc:sldMk cId="3921677222" sldId="274"/>
        </pc:sldMkLst>
        <pc:spChg chg="mod">
          <ac:chgData name="Douglas Vizzacchi" userId="37589b1cc434b70f" providerId="LiveId" clId="{3D139314-1E96-4D49-98B1-58E836CE6403}" dt="2022-05-11T00:47:49.050" v="1117" actId="20577"/>
          <ac:spMkLst>
            <pc:docMk/>
            <pc:sldMk cId="3921677222" sldId="274"/>
            <ac:spMk id="7" creationId="{F2C82123-5101-74CD-269F-ED493AE0DA92}"/>
          </ac:spMkLst>
        </pc:spChg>
      </pc:sldChg>
      <pc:sldChg chg="modSp mod">
        <pc:chgData name="Douglas Vizzacchi" userId="37589b1cc434b70f" providerId="LiveId" clId="{3D139314-1E96-4D49-98B1-58E836CE6403}" dt="2022-05-11T00:38:49.474" v="220" actId="20577"/>
        <pc:sldMkLst>
          <pc:docMk/>
          <pc:sldMk cId="3607583980" sldId="275"/>
        </pc:sldMkLst>
        <pc:spChg chg="mod">
          <ac:chgData name="Douglas Vizzacchi" userId="37589b1cc434b70f" providerId="LiveId" clId="{3D139314-1E96-4D49-98B1-58E836CE6403}" dt="2022-05-11T00:38:49.474" v="220" actId="20577"/>
          <ac:spMkLst>
            <pc:docMk/>
            <pc:sldMk cId="3607583980" sldId="275"/>
            <ac:spMk id="11" creationId="{8AD0AA0D-1C7B-74E0-BB6F-398F6331CBA7}"/>
          </ac:spMkLst>
        </pc:spChg>
      </pc:sldChg>
      <pc:sldChg chg="modSp mod">
        <pc:chgData name="Douglas Vizzacchi" userId="37589b1cc434b70f" providerId="LiveId" clId="{3D139314-1E96-4D49-98B1-58E836CE6403}" dt="2022-05-11T00:39:52.771" v="221" actId="123"/>
        <pc:sldMkLst>
          <pc:docMk/>
          <pc:sldMk cId="168880850" sldId="276"/>
        </pc:sldMkLst>
        <pc:spChg chg="mod">
          <ac:chgData name="Douglas Vizzacchi" userId="37589b1cc434b70f" providerId="LiveId" clId="{3D139314-1E96-4D49-98B1-58E836CE6403}" dt="2022-05-11T00:39:52.771" v="221" actId="123"/>
          <ac:spMkLst>
            <pc:docMk/>
            <pc:sldMk cId="168880850" sldId="276"/>
            <ac:spMk id="13" creationId="{35D9B45D-62EC-650E-00EC-2CD57A570A18}"/>
          </ac:spMkLst>
        </pc:spChg>
      </pc:sldChg>
      <pc:sldChg chg="modSp mod">
        <pc:chgData name="Douglas Vizzacchi" userId="37589b1cc434b70f" providerId="LiveId" clId="{3D139314-1E96-4D49-98B1-58E836CE6403}" dt="2022-05-11T00:35:54.590" v="158" actId="207"/>
        <pc:sldMkLst>
          <pc:docMk/>
          <pc:sldMk cId="1764673283" sldId="277"/>
        </pc:sldMkLst>
        <pc:spChg chg="mod">
          <ac:chgData name="Douglas Vizzacchi" userId="37589b1cc434b70f" providerId="LiveId" clId="{3D139314-1E96-4D49-98B1-58E836CE6403}" dt="2022-05-11T00:34:46.934" v="86" actId="1076"/>
          <ac:spMkLst>
            <pc:docMk/>
            <pc:sldMk cId="1764673283" sldId="277"/>
            <ac:spMk id="2" creationId="{27C45643-2699-C00E-0E06-08DA7DA827D3}"/>
          </ac:spMkLst>
        </pc:spChg>
        <pc:spChg chg="mod">
          <ac:chgData name="Douglas Vizzacchi" userId="37589b1cc434b70f" providerId="LiveId" clId="{3D139314-1E96-4D49-98B1-58E836CE6403}" dt="2022-05-11T00:35:54.590" v="158" actId="207"/>
          <ac:spMkLst>
            <pc:docMk/>
            <pc:sldMk cId="1764673283" sldId="277"/>
            <ac:spMk id="15" creationId="{ADBA8296-19DC-A682-8187-940D17EEA3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44E29-DE08-C758-CE59-670E19434F9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68F2BA3-C295-F1DB-E2EA-A07A02698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6CB7E7B-5C45-0F79-5611-0310143E5BB5}"/>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220C8192-DCF4-34A2-4D09-B2BD5AF4CFB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CC7248-C35D-9B11-4DE3-DE7C1ADCC2EA}"/>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4961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F4637-E522-1385-DBB4-74E342CE095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AECFEB5-15A0-1BB2-B357-A9153AB6E68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674F6E0-143A-0DC2-4D38-12D5BA2CFF6B}"/>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BA9B5656-F6E7-C2B7-0343-C8287AE6FBF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F0CCDA2-2F80-19BD-AA47-DD0E2771F950}"/>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54128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E6741C-43F1-2F0F-8AB0-F218F670446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119E460-FA08-5662-FE6D-A6579727ABB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80332A-87D6-C714-E9D8-B504707BD060}"/>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061B38F8-7A60-63CA-2915-CAFA37AFF75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E2CE468-BC7E-A983-52A9-40F61C4F6967}"/>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315829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D73EA-B3B1-1675-923C-AB326BAD208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D00490-C1EF-D82C-36C0-52AAB9D9E34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863349-4D61-12A1-0A59-2138B78C3627}"/>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4AF61DB4-B05F-5009-C967-B1249CAF2C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69F7EB-34D3-AB87-7E72-4BA9F46EFE44}"/>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72278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B52ED-857F-725F-7431-5676C720252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603E26D-F7EB-ABA9-4A86-76023C140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A72C859-F0CB-271B-8B67-785DB223B665}"/>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24DD8B7D-87D8-7B9B-DC8C-D137C5744F0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F2E074-B9ED-7F23-22FA-423787F13153}"/>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78432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4D7A9-2160-59FE-55AB-107B62D505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C855BB5-71E7-A5D7-A97F-A32C02B9250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EAD588-89D0-BD45-7075-1559F7896C5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637D4C6-75FB-88BC-1BAE-D27A3298DB82}"/>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6" name="Espaço Reservado para Rodapé 5">
            <a:extLst>
              <a:ext uri="{FF2B5EF4-FFF2-40B4-BE49-F238E27FC236}">
                <a16:creationId xmlns:a16="http://schemas.microsoft.com/office/drawing/2014/main" id="{9FB909F9-9445-7C60-F7E7-985A9400790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3BFD066-B56B-D6A5-FF23-22F64CF544E5}"/>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415399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B0BD6-E511-93F7-DBB7-CBCFFA80994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D346099-9552-4B99-2136-9C5E843F5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5CC6920-C329-2B34-2BFE-AED5F26429E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21C1BC3-5C53-8EE8-F3E7-37E9EAB11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9520BF9-0480-32B4-A921-93D93614E6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9C79DB6-F76F-63B8-20FF-3E3BB67DFDB0}"/>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8" name="Espaço Reservado para Rodapé 7">
            <a:extLst>
              <a:ext uri="{FF2B5EF4-FFF2-40B4-BE49-F238E27FC236}">
                <a16:creationId xmlns:a16="http://schemas.microsoft.com/office/drawing/2014/main" id="{E7534B7D-514A-90DD-EBCF-3A3184427FF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9A4928F-4B15-4190-B8B6-922FDDB5EE8E}"/>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07095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D5D21-4BC5-BAA6-02E7-5E33D13F918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5A1903C-5A76-D1F0-6EED-60C8360A7D52}"/>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4" name="Espaço Reservado para Rodapé 3">
            <a:extLst>
              <a:ext uri="{FF2B5EF4-FFF2-40B4-BE49-F238E27FC236}">
                <a16:creationId xmlns:a16="http://schemas.microsoft.com/office/drawing/2014/main" id="{5EB797D4-5EDC-DD34-C8AE-9DF7C061401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1816B78-B414-F829-6DCD-FF6FB24397C3}"/>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99840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CE331D8-3A8E-16D7-4142-8A4BF05D9A15}"/>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3" name="Espaço Reservado para Rodapé 2">
            <a:extLst>
              <a:ext uri="{FF2B5EF4-FFF2-40B4-BE49-F238E27FC236}">
                <a16:creationId xmlns:a16="http://schemas.microsoft.com/office/drawing/2014/main" id="{3003FC78-5975-EAAB-777A-08D1921E273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1BECBF3-60AB-7FD9-8A1F-EC1D9FCA6404}"/>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157575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25B0D-0656-9CE3-4705-DAB0DE0E9C8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C935915-AC89-1580-B377-C2B13BD86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186BC39-CB7C-2121-BBA0-C0AD174DA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99A6D96-CB21-BA52-F8BD-8EA2643FB439}"/>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6" name="Espaço Reservado para Rodapé 5">
            <a:extLst>
              <a:ext uri="{FF2B5EF4-FFF2-40B4-BE49-F238E27FC236}">
                <a16:creationId xmlns:a16="http://schemas.microsoft.com/office/drawing/2014/main" id="{CE80C08D-9345-8A4C-9F9A-36B427E6758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4E15C8C-1AC8-59CC-BA71-140CADBA1488}"/>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324768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3EFA7F-A795-F423-C63A-B2C78D7612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942FE31-F6A4-A049-9B0A-0AC7D43ED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C293478-EFA6-58DF-E16A-91022E6BB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2E4F096-36C3-D755-5F99-E2140DD1AB83}"/>
              </a:ext>
            </a:extLst>
          </p:cNvPr>
          <p:cNvSpPr>
            <a:spLocks noGrp="1"/>
          </p:cNvSpPr>
          <p:nvPr>
            <p:ph type="dt" sz="half" idx="10"/>
          </p:nvPr>
        </p:nvSpPr>
        <p:spPr/>
        <p:txBody>
          <a:bodyPr/>
          <a:lstStyle/>
          <a:p>
            <a:fld id="{80B9AE1D-46A0-4214-B4A9-166486254204}" type="datetimeFigureOut">
              <a:rPr lang="pt-BR" smtClean="0"/>
              <a:t>17/12/2022</a:t>
            </a:fld>
            <a:endParaRPr lang="pt-BR"/>
          </a:p>
        </p:txBody>
      </p:sp>
      <p:sp>
        <p:nvSpPr>
          <p:cNvPr id="6" name="Espaço Reservado para Rodapé 5">
            <a:extLst>
              <a:ext uri="{FF2B5EF4-FFF2-40B4-BE49-F238E27FC236}">
                <a16:creationId xmlns:a16="http://schemas.microsoft.com/office/drawing/2014/main" id="{14148663-32C7-6868-FF1E-7E4E5B61037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065076-235E-26CD-EB7C-670C3F372518}"/>
              </a:ext>
            </a:extLst>
          </p:cNvPr>
          <p:cNvSpPr>
            <a:spLocks noGrp="1"/>
          </p:cNvSpPr>
          <p:nvPr>
            <p:ph type="sldNum" sz="quarter" idx="12"/>
          </p:nvPr>
        </p:nvSpPr>
        <p:spPr/>
        <p:txBody>
          <a:bodyPr/>
          <a:lstStyle/>
          <a:p>
            <a:fld id="{CBB5F21A-BB45-4C28-BB96-6AEC21289E02}" type="slidenum">
              <a:rPr lang="pt-BR" smtClean="0"/>
              <a:t>‹nº›</a:t>
            </a:fld>
            <a:endParaRPr lang="pt-BR"/>
          </a:p>
        </p:txBody>
      </p:sp>
    </p:spTree>
    <p:extLst>
      <p:ext uri="{BB962C8B-B14F-4D97-AF65-F5344CB8AC3E}">
        <p14:creationId xmlns:p14="http://schemas.microsoft.com/office/powerpoint/2010/main" val="422258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C95119F-6985-183F-54A5-CA693FF41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D8E5600-694E-2A1B-851D-B07A86AB3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62BE42D-44BA-45C2-F333-7C3541851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9AE1D-46A0-4214-B4A9-166486254204}" type="datetimeFigureOut">
              <a:rPr lang="pt-BR" smtClean="0"/>
              <a:t>17/12/2022</a:t>
            </a:fld>
            <a:endParaRPr lang="pt-BR"/>
          </a:p>
        </p:txBody>
      </p:sp>
      <p:sp>
        <p:nvSpPr>
          <p:cNvPr id="5" name="Espaço Reservado para Rodapé 4">
            <a:extLst>
              <a:ext uri="{FF2B5EF4-FFF2-40B4-BE49-F238E27FC236}">
                <a16:creationId xmlns:a16="http://schemas.microsoft.com/office/drawing/2014/main" id="{7AC32236-C3BC-EE39-5E54-685106D15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1C4E372-4CA1-4C96-2414-B37A16DA26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5F21A-BB45-4C28-BB96-6AEC21289E02}" type="slidenum">
              <a:rPr lang="pt-BR" smtClean="0"/>
              <a:t>‹nº›</a:t>
            </a:fld>
            <a:endParaRPr lang="pt-BR"/>
          </a:p>
        </p:txBody>
      </p:sp>
    </p:spTree>
    <p:extLst>
      <p:ext uri="{BB962C8B-B14F-4D97-AF65-F5344CB8AC3E}">
        <p14:creationId xmlns:p14="http://schemas.microsoft.com/office/powerpoint/2010/main" val="4358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ntosbancarios.com.br/artigo/apos-a-demissao-o-empregado-pode-permanecer-com-o-plano-de-saude-5768"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letp.com.br/distribuicao-de-panfletos-nas-ruas-de-sao-paulo-esta-definitivamente-proibida/"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FIAP está com inscrições abertas para processo seletivo dos cursos de  graduação presencial e on-line">
            <a:extLst>
              <a:ext uri="{FF2B5EF4-FFF2-40B4-BE49-F238E27FC236}">
                <a16:creationId xmlns:a16="http://schemas.microsoft.com/office/drawing/2014/main" id="{AB66194E-FA95-9517-79E6-12886A319A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1731398"/>
            <a:ext cx="6569449" cy="337917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2E5847BE-171F-335A-1424-817AEB3A3154}"/>
              </a:ext>
            </a:extLst>
          </p:cNvPr>
          <p:cNvSpPr txBox="1"/>
          <p:nvPr/>
        </p:nvSpPr>
        <p:spPr>
          <a:xfrm>
            <a:off x="965200" y="5568787"/>
            <a:ext cx="4667560" cy="830997"/>
          </a:xfrm>
          <a:prstGeom prst="rect">
            <a:avLst/>
          </a:prstGeom>
          <a:noFill/>
        </p:spPr>
        <p:txBody>
          <a:bodyPr wrap="none" rtlCol="0">
            <a:spAutoFit/>
          </a:bodyPr>
          <a:lstStyle/>
          <a:p>
            <a:r>
              <a:rPr lang="pt-BR" sz="2400" dirty="0"/>
              <a:t>STARTUP </a:t>
            </a:r>
          </a:p>
          <a:p>
            <a:r>
              <a:rPr lang="pt-BR" sz="2400" dirty="0"/>
              <a:t>Douglas Jorge Vizzacchi – RM 95031</a:t>
            </a:r>
          </a:p>
        </p:txBody>
      </p:sp>
    </p:spTree>
    <p:extLst>
      <p:ext uri="{BB962C8B-B14F-4D97-AF65-F5344CB8AC3E}">
        <p14:creationId xmlns:p14="http://schemas.microsoft.com/office/powerpoint/2010/main" val="103839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6722" y="586855"/>
            <a:ext cx="3201366" cy="3387497"/>
          </a:xfrm>
        </p:spPr>
        <p:txBody>
          <a:bodyPr anchor="b">
            <a:normAutofit/>
          </a:bodyPr>
          <a:lstStyle/>
          <a:p>
            <a:pPr algn="r"/>
            <a:r>
              <a:rPr lang="pt-BR" sz="4000">
                <a:solidFill>
                  <a:srgbClr val="FFFFFF"/>
                </a:solidFill>
              </a:rPr>
              <a:t>Processo atual</a:t>
            </a:r>
          </a:p>
        </p:txBody>
      </p:sp>
      <p:sp>
        <p:nvSpPr>
          <p:cNvPr id="6" name="CaixaDeTexto 5">
            <a:extLst>
              <a:ext uri="{FF2B5EF4-FFF2-40B4-BE49-F238E27FC236}">
                <a16:creationId xmlns:a16="http://schemas.microsoft.com/office/drawing/2014/main" id="{781DB4E9-1089-F6B5-EB05-2DDE1ED65581}"/>
              </a:ext>
            </a:extLst>
          </p:cNvPr>
          <p:cNvSpPr txBox="1"/>
          <p:nvPr/>
        </p:nvSpPr>
        <p:spPr>
          <a:xfrm>
            <a:off x="4503020" y="944880"/>
            <a:ext cx="7220730" cy="6155531"/>
          </a:xfrm>
          <a:prstGeom prst="rect">
            <a:avLst/>
          </a:prstGeom>
          <a:noFill/>
        </p:spPr>
        <p:txBody>
          <a:bodyPr wrap="square" rtlCol="0">
            <a:spAutoFit/>
          </a:bodyPr>
          <a:lstStyle/>
          <a:p>
            <a:pPr marL="0" indent="0" algn="just">
              <a:buFont typeface="Arial" panose="020B0604020202020204" pitchFamily="34" charset="0"/>
              <a:buNone/>
            </a:pPr>
            <a:r>
              <a:rPr lang="pt-BR" dirty="0">
                <a:latin typeface="+mj-lt"/>
              </a:rPr>
              <a:t>	Uma vez que o Lead é um cliente que pesquisou na internet, acessou e navegou no site e fez uma simulação para obter os valores, porque dos 1.140 Leads apenas 11% é convertido em venda?</a:t>
            </a:r>
          </a:p>
          <a:p>
            <a:pPr marL="0" indent="0">
              <a:buFont typeface="Arial" panose="020B0604020202020204" pitchFamily="34" charset="0"/>
              <a:buNone/>
            </a:pPr>
            <a:endParaRPr lang="pt-BR" sz="1100" dirty="0">
              <a:latin typeface="+mj-lt"/>
            </a:endParaRPr>
          </a:p>
          <a:p>
            <a:pPr marL="285750" indent="-285750">
              <a:spcBef>
                <a:spcPts val="600"/>
              </a:spcBef>
              <a:spcAft>
                <a:spcPts val="600"/>
              </a:spcAft>
              <a:buFont typeface="Arial" panose="020B0604020202020204" pitchFamily="34" charset="0"/>
              <a:buChar char="•"/>
            </a:pPr>
            <a:r>
              <a:rPr lang="pt-BR" sz="1800" dirty="0">
                <a:latin typeface="+mj-lt"/>
              </a:rPr>
              <a:t>Vendedor demora em dar retorno, cliente comercializa com outra corretora.</a:t>
            </a:r>
          </a:p>
          <a:p>
            <a:pPr marL="285750" indent="-285750">
              <a:spcBef>
                <a:spcPts val="600"/>
              </a:spcBef>
              <a:spcAft>
                <a:spcPts val="600"/>
              </a:spcAft>
              <a:buFont typeface="Arial" panose="020B0604020202020204" pitchFamily="34" charset="0"/>
              <a:buChar char="•"/>
            </a:pPr>
            <a:r>
              <a:rPr lang="pt-BR" sz="1800" dirty="0">
                <a:latin typeface="+mj-lt"/>
              </a:rPr>
              <a:t>O mesmo cliente que simulou em meu site, simulou em outros e acaba recebendo diversas ligações de vendedores, gerando dúvidas e desconfiança de por qual corretora está contratando o plano.</a:t>
            </a:r>
          </a:p>
          <a:p>
            <a:pPr marL="285750" indent="-285750">
              <a:spcBef>
                <a:spcPts val="600"/>
              </a:spcBef>
              <a:spcAft>
                <a:spcPts val="600"/>
              </a:spcAft>
              <a:buFont typeface="Arial" panose="020B0604020202020204" pitchFamily="34" charset="0"/>
              <a:buChar char="•"/>
            </a:pPr>
            <a:r>
              <a:rPr lang="pt-BR" sz="1800" dirty="0">
                <a:latin typeface="+mj-lt"/>
              </a:rPr>
              <a:t>Vendedor tenta vender o produto com maior comissão e não o que atende as necessidades do cliente, faz com que o cliente feche com outra corretora.</a:t>
            </a:r>
          </a:p>
          <a:p>
            <a:pPr marL="285750" indent="-285750">
              <a:spcBef>
                <a:spcPts val="600"/>
              </a:spcBef>
              <a:spcAft>
                <a:spcPts val="600"/>
              </a:spcAft>
              <a:buFont typeface="Arial" panose="020B0604020202020204" pitchFamily="34" charset="0"/>
              <a:buChar char="•"/>
            </a:pPr>
            <a:r>
              <a:rPr lang="pt-BR" sz="1800" dirty="0">
                <a:latin typeface="+mj-lt"/>
              </a:rPr>
              <a:t>Cliente decide em não trocar o plano atual, se assusta com o preço ou com as regras de contratação.</a:t>
            </a:r>
          </a:p>
          <a:p>
            <a:pPr marL="285750" indent="-285750">
              <a:spcBef>
                <a:spcPts val="600"/>
              </a:spcBef>
              <a:spcAft>
                <a:spcPts val="600"/>
              </a:spcAft>
              <a:buFont typeface="Arial" panose="020B0604020202020204" pitchFamily="34" charset="0"/>
              <a:buChar char="•"/>
            </a:pPr>
            <a:r>
              <a:rPr lang="pt-BR" dirty="0">
                <a:latin typeface="+mj-lt"/>
              </a:rPr>
              <a:t>Equipe comercial atuando em horário comercial, maior parte dos Leads são gerados após às 18 horas.</a:t>
            </a:r>
            <a:endParaRPr lang="pt-BR" sz="1800" dirty="0">
              <a:latin typeface="+mj-lt"/>
            </a:endParaRPr>
          </a:p>
          <a:p>
            <a:pPr algn="ctr"/>
            <a:endParaRPr lang="pt-BR" sz="1800" b="1" dirty="0">
              <a:solidFill>
                <a:srgbClr val="14243F"/>
              </a:solidFill>
              <a:latin typeface="+mj-lt"/>
            </a:endParaRPr>
          </a:p>
          <a:p>
            <a:r>
              <a:rPr lang="pt-BR" b="1" dirty="0">
                <a:solidFill>
                  <a:srgbClr val="14243F"/>
                </a:solidFill>
                <a:latin typeface="+mj-lt"/>
              </a:rPr>
              <a:t>	2</a:t>
            </a:r>
            <a:r>
              <a:rPr lang="pt-BR" sz="1800" b="1" dirty="0">
                <a:solidFill>
                  <a:srgbClr val="14243F"/>
                </a:solidFill>
                <a:latin typeface="+mj-lt"/>
              </a:rPr>
              <a:t>° Problema do modelo atual “Baixa conversão dos Leads”</a:t>
            </a:r>
          </a:p>
          <a:p>
            <a:endParaRPr lang="pt-BR" dirty="0"/>
          </a:p>
        </p:txBody>
      </p:sp>
    </p:spTree>
    <p:extLst>
      <p:ext uri="{BB962C8B-B14F-4D97-AF65-F5344CB8AC3E}">
        <p14:creationId xmlns:p14="http://schemas.microsoft.com/office/powerpoint/2010/main" val="257351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100962" y="41502"/>
            <a:ext cx="3201366" cy="3387497"/>
          </a:xfrm>
        </p:spPr>
        <p:txBody>
          <a:bodyPr anchor="b">
            <a:normAutofit/>
          </a:bodyPr>
          <a:lstStyle/>
          <a:p>
            <a:pPr algn="r"/>
            <a:r>
              <a:rPr lang="pt-BR" sz="4000" dirty="0">
                <a:solidFill>
                  <a:srgbClr val="FFFFFF"/>
                </a:solidFill>
              </a:rPr>
              <a:t>Processo atual</a:t>
            </a:r>
          </a:p>
        </p:txBody>
      </p:sp>
      <p:sp>
        <p:nvSpPr>
          <p:cNvPr id="3" name="CaixaDeTexto 2">
            <a:extLst>
              <a:ext uri="{FF2B5EF4-FFF2-40B4-BE49-F238E27FC236}">
                <a16:creationId xmlns:a16="http://schemas.microsoft.com/office/drawing/2014/main" id="{35F0D12F-9638-5356-65F0-61C3CC9C7C46}"/>
              </a:ext>
            </a:extLst>
          </p:cNvPr>
          <p:cNvSpPr txBox="1"/>
          <p:nvPr/>
        </p:nvSpPr>
        <p:spPr>
          <a:xfrm>
            <a:off x="4684209" y="2481290"/>
            <a:ext cx="6939918" cy="1631216"/>
          </a:xfrm>
          <a:prstGeom prst="rect">
            <a:avLst/>
          </a:prstGeom>
          <a:noFill/>
        </p:spPr>
        <p:txBody>
          <a:bodyPr wrap="square" rtlCol="0">
            <a:spAutoFit/>
          </a:bodyPr>
          <a:lstStyle/>
          <a:p>
            <a:r>
              <a:rPr lang="pt-BR" sz="2000" dirty="0">
                <a:latin typeface="+mj-lt"/>
              </a:rPr>
              <a:t>	No modelo atual não temos agilidade em atender ao cliente, nem a garantia de que o nosso Lead será trabalhado e que a venda gerada será entregue para nossa corretora.</a:t>
            </a:r>
          </a:p>
          <a:p>
            <a:endParaRPr lang="pt-BR" sz="2000" dirty="0">
              <a:latin typeface="+mj-lt"/>
            </a:endParaRPr>
          </a:p>
          <a:p>
            <a:r>
              <a:rPr lang="pt-BR" sz="2000" dirty="0">
                <a:latin typeface="+mj-lt"/>
              </a:rPr>
              <a:t>	</a:t>
            </a:r>
          </a:p>
        </p:txBody>
      </p:sp>
    </p:spTree>
    <p:extLst>
      <p:ext uri="{BB962C8B-B14F-4D97-AF65-F5344CB8AC3E}">
        <p14:creationId xmlns:p14="http://schemas.microsoft.com/office/powerpoint/2010/main" val="247006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6722" y="231255"/>
            <a:ext cx="2510158" cy="3387497"/>
          </a:xfrm>
        </p:spPr>
        <p:txBody>
          <a:bodyPr anchor="b">
            <a:normAutofit/>
          </a:bodyPr>
          <a:lstStyle/>
          <a:p>
            <a:pPr algn="r"/>
            <a:r>
              <a:rPr lang="pt-BR" sz="4000" dirty="0">
                <a:solidFill>
                  <a:srgbClr val="FFFFFF"/>
                </a:solidFill>
              </a:rPr>
              <a:t>Startup</a:t>
            </a:r>
          </a:p>
        </p:txBody>
      </p:sp>
      <p:sp>
        <p:nvSpPr>
          <p:cNvPr id="15" name="CaixaDeTexto 14">
            <a:extLst>
              <a:ext uri="{FF2B5EF4-FFF2-40B4-BE49-F238E27FC236}">
                <a16:creationId xmlns:a16="http://schemas.microsoft.com/office/drawing/2014/main" id="{ADBA8296-19DC-A682-8187-940D17EEA3F4}"/>
              </a:ext>
            </a:extLst>
          </p:cNvPr>
          <p:cNvSpPr txBox="1"/>
          <p:nvPr/>
        </p:nvSpPr>
        <p:spPr>
          <a:xfrm>
            <a:off x="4504548" y="1633568"/>
            <a:ext cx="7220730" cy="3785652"/>
          </a:xfrm>
          <a:prstGeom prst="rect">
            <a:avLst/>
          </a:prstGeom>
          <a:noFill/>
        </p:spPr>
        <p:txBody>
          <a:bodyPr wrap="square">
            <a:spAutoFit/>
          </a:bodyPr>
          <a:lstStyle/>
          <a:p>
            <a:r>
              <a:rPr lang="pt-BR" sz="2000" dirty="0">
                <a:latin typeface="+mj-lt"/>
              </a:rPr>
              <a:t>Adaptando o modelo de algumas </a:t>
            </a:r>
            <a:r>
              <a:rPr lang="pt-BR" sz="2000" dirty="0" err="1">
                <a:latin typeface="+mj-lt"/>
              </a:rPr>
              <a:t>Fintechs</a:t>
            </a:r>
            <a:r>
              <a:rPr lang="pt-BR" sz="2000" dirty="0">
                <a:latin typeface="+mj-lt"/>
              </a:rPr>
              <a:t> do mercado de seguros de auto e vida, como:</a:t>
            </a:r>
          </a:p>
          <a:p>
            <a:endParaRPr lang="pt-BR" sz="2000" dirty="0">
              <a:latin typeface="+mj-lt"/>
            </a:endParaRPr>
          </a:p>
          <a:p>
            <a:pPr marL="800100" lvl="1" indent="-342900">
              <a:buFont typeface="Arial" panose="020B0604020202020204" pitchFamily="34" charset="0"/>
              <a:buChar char="•"/>
            </a:pPr>
            <a:r>
              <a:rPr lang="pt-BR" sz="2000" dirty="0">
                <a:latin typeface="+mj-lt"/>
              </a:rPr>
              <a:t>BIDU</a:t>
            </a:r>
          </a:p>
          <a:p>
            <a:pPr marL="800100" lvl="1" indent="-342900">
              <a:buFont typeface="Arial" panose="020B0604020202020204" pitchFamily="34" charset="0"/>
              <a:buChar char="•"/>
            </a:pPr>
            <a:r>
              <a:rPr lang="pt-BR" sz="2000" dirty="0" err="1">
                <a:latin typeface="+mj-lt"/>
              </a:rPr>
              <a:t>Thinseg</a:t>
            </a:r>
            <a:endParaRPr lang="pt-BR" sz="2000" dirty="0">
              <a:latin typeface="+mj-lt"/>
            </a:endParaRPr>
          </a:p>
          <a:p>
            <a:pPr marL="800100" lvl="1" indent="-342900">
              <a:buFont typeface="Arial" panose="020B0604020202020204" pitchFamily="34" charset="0"/>
              <a:buChar char="•"/>
            </a:pPr>
            <a:r>
              <a:rPr lang="pt-BR" sz="2000" dirty="0" err="1">
                <a:latin typeface="+mj-lt"/>
              </a:rPr>
              <a:t>Onli</a:t>
            </a:r>
            <a:endParaRPr lang="pt-BR" sz="2000" dirty="0">
              <a:latin typeface="+mj-lt"/>
            </a:endParaRPr>
          </a:p>
          <a:p>
            <a:pPr marL="800100" lvl="1" indent="-342900">
              <a:buFont typeface="Arial" panose="020B0604020202020204" pitchFamily="34" charset="0"/>
              <a:buChar char="•"/>
            </a:pPr>
            <a:r>
              <a:rPr lang="pt-BR" sz="2000" dirty="0">
                <a:latin typeface="+mj-lt"/>
              </a:rPr>
              <a:t>PIWI</a:t>
            </a:r>
          </a:p>
          <a:p>
            <a:pPr marL="342900" indent="-342900">
              <a:buFont typeface="Arial" panose="020B0604020202020204" pitchFamily="34" charset="0"/>
              <a:buChar char="•"/>
            </a:pPr>
            <a:endParaRPr lang="pt-BR" sz="2000" dirty="0">
              <a:latin typeface="+mj-lt"/>
            </a:endParaRPr>
          </a:p>
          <a:p>
            <a:r>
              <a:rPr lang="pt-BR" sz="2000" dirty="0">
                <a:latin typeface="+mj-lt"/>
              </a:rPr>
              <a:t>	O projeto é criar a </a:t>
            </a:r>
            <a:r>
              <a:rPr lang="pt-BR" sz="2000" dirty="0" err="1">
                <a:latin typeface="+mj-lt"/>
              </a:rPr>
              <a:t>PlanSeg</a:t>
            </a:r>
            <a:endParaRPr lang="pt-BR" sz="2000" dirty="0">
              <a:latin typeface="+mj-lt"/>
            </a:endParaRPr>
          </a:p>
          <a:p>
            <a:endParaRPr lang="pt-BR" sz="2000" dirty="0">
              <a:latin typeface="+mj-lt"/>
            </a:endParaRPr>
          </a:p>
          <a:p>
            <a:pPr lvl="2"/>
            <a:r>
              <a:rPr lang="pt-BR" sz="2000" dirty="0">
                <a:latin typeface="+mj-lt"/>
              </a:rPr>
              <a:t>Startup para </a:t>
            </a:r>
            <a:r>
              <a:rPr lang="pt-BR" sz="2000" b="1" dirty="0">
                <a:solidFill>
                  <a:srgbClr val="14243F"/>
                </a:solidFill>
                <a:latin typeface="+mj-lt"/>
              </a:rPr>
              <a:t>SIMULAÇÃO E CONTRATAÇÃO</a:t>
            </a:r>
            <a:r>
              <a:rPr lang="pt-BR" sz="2000" dirty="0">
                <a:latin typeface="+mj-lt"/>
              </a:rPr>
              <a:t> de planos de saúde, com atuação inicial no estado de São Paulo.</a:t>
            </a:r>
          </a:p>
        </p:txBody>
      </p:sp>
    </p:spTree>
    <p:extLst>
      <p:ext uri="{BB962C8B-B14F-4D97-AF65-F5344CB8AC3E}">
        <p14:creationId xmlns:p14="http://schemas.microsoft.com/office/powerpoint/2010/main" val="176467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6722" y="586855"/>
            <a:ext cx="2510158" cy="3387497"/>
          </a:xfrm>
        </p:spPr>
        <p:txBody>
          <a:bodyPr anchor="b">
            <a:normAutofit/>
          </a:bodyPr>
          <a:lstStyle/>
          <a:p>
            <a:pPr algn="r"/>
            <a:r>
              <a:rPr lang="pt-BR" sz="4000" dirty="0">
                <a:solidFill>
                  <a:srgbClr val="FFFFFF"/>
                </a:solidFill>
              </a:rPr>
              <a:t>Startup</a:t>
            </a:r>
          </a:p>
        </p:txBody>
      </p:sp>
      <p:sp>
        <p:nvSpPr>
          <p:cNvPr id="11" name="Espaço Reservado para Conteúdo 2">
            <a:extLst>
              <a:ext uri="{FF2B5EF4-FFF2-40B4-BE49-F238E27FC236}">
                <a16:creationId xmlns:a16="http://schemas.microsoft.com/office/drawing/2014/main" id="{8AD0AA0D-1C7B-74E0-BB6F-398F6331CBA7}"/>
              </a:ext>
            </a:extLst>
          </p:cNvPr>
          <p:cNvSpPr>
            <a:spLocks noGrp="1"/>
          </p:cNvSpPr>
          <p:nvPr>
            <p:ph idx="1"/>
          </p:nvPr>
        </p:nvSpPr>
        <p:spPr>
          <a:xfrm>
            <a:off x="4134810" y="10138"/>
            <a:ext cx="7691429" cy="6664982"/>
          </a:xfrm>
        </p:spPr>
        <p:txBody>
          <a:bodyPr anchor="ctr">
            <a:normAutofit/>
          </a:bodyPr>
          <a:lstStyle/>
          <a:p>
            <a:r>
              <a:rPr lang="pt-BR" sz="2000" dirty="0">
                <a:latin typeface="+mj-lt"/>
              </a:rPr>
              <a:t>Disponibilizar aos cliente a possibilidade de contratação do plano de saúde on-line pelo site da corretora, essa opção deve ficar disponível em todas as páginas do site da corretora e com destaque na </a:t>
            </a:r>
            <a:r>
              <a:rPr lang="pt-BR" sz="2000">
                <a:latin typeface="+mj-lt"/>
              </a:rPr>
              <a:t>página do </a:t>
            </a:r>
            <a:r>
              <a:rPr lang="pt-BR" sz="2000" dirty="0">
                <a:latin typeface="+mj-lt"/>
              </a:rPr>
              <a:t>resultado de simulação de valores.</a:t>
            </a:r>
          </a:p>
          <a:p>
            <a:r>
              <a:rPr lang="pt-BR" sz="2000" dirty="0">
                <a:latin typeface="+mj-lt"/>
              </a:rPr>
              <a:t>Para os clientes que optarem pela contratação on-line eliminamos a etapa de geração de Lead e retorno da equipe comercial, fornecendo ao cliente agilidade e segurança de saber com quem está contratando o seu plano de saúde.</a:t>
            </a:r>
          </a:p>
          <a:p>
            <a:r>
              <a:rPr lang="pt-BR" sz="2000" dirty="0">
                <a:latin typeface="+mj-lt"/>
              </a:rPr>
              <a:t>Possibilidade escalar nossa atuação em âmbito nacional, sem que para isso tenhamos que fazer investimento em equipe comercial, com apenas 4 players do mercado temos como atender em 80% dos municípios brasileiros</a:t>
            </a:r>
          </a:p>
          <a:p>
            <a:r>
              <a:rPr lang="pt-BR" sz="2000" dirty="0">
                <a:latin typeface="+mj-lt"/>
              </a:rPr>
              <a:t>O site terá todas as informações de cada operadora, assim como as características de cada plano, mas para dar segurança aos clientes e sanar dúvidas que possam aparecer durante o processo de contratação iremos disponibilizar um chat-online com um suporte 24x7.</a:t>
            </a:r>
          </a:p>
        </p:txBody>
      </p:sp>
    </p:spTree>
    <p:extLst>
      <p:ext uri="{BB962C8B-B14F-4D97-AF65-F5344CB8AC3E}">
        <p14:creationId xmlns:p14="http://schemas.microsoft.com/office/powerpoint/2010/main" val="360758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2737" y="343015"/>
            <a:ext cx="2510158" cy="3387497"/>
          </a:xfrm>
        </p:spPr>
        <p:txBody>
          <a:bodyPr anchor="b">
            <a:normAutofit/>
          </a:bodyPr>
          <a:lstStyle/>
          <a:p>
            <a:pPr algn="r"/>
            <a:r>
              <a:rPr lang="pt-BR" sz="4000" dirty="0">
                <a:solidFill>
                  <a:srgbClr val="FFFFFF"/>
                </a:solidFill>
              </a:rPr>
              <a:t>Startup</a:t>
            </a:r>
          </a:p>
        </p:txBody>
      </p:sp>
      <p:sp>
        <p:nvSpPr>
          <p:cNvPr id="13" name="CaixaDeTexto 12">
            <a:extLst>
              <a:ext uri="{FF2B5EF4-FFF2-40B4-BE49-F238E27FC236}">
                <a16:creationId xmlns:a16="http://schemas.microsoft.com/office/drawing/2014/main" id="{35D9B45D-62EC-650E-00EC-2CD57A570A18}"/>
              </a:ext>
            </a:extLst>
          </p:cNvPr>
          <p:cNvSpPr txBox="1"/>
          <p:nvPr/>
        </p:nvSpPr>
        <p:spPr>
          <a:xfrm>
            <a:off x="4502114" y="1623256"/>
            <a:ext cx="7304108" cy="3631763"/>
          </a:xfrm>
          <a:prstGeom prst="rect">
            <a:avLst/>
          </a:prstGeom>
          <a:noFill/>
        </p:spPr>
        <p:txBody>
          <a:bodyPr wrap="square">
            <a:spAutoFit/>
          </a:bodyPr>
          <a:lstStyle/>
          <a:p>
            <a:pPr algn="just">
              <a:spcBef>
                <a:spcPts val="600"/>
              </a:spcBef>
              <a:spcAft>
                <a:spcPts val="600"/>
              </a:spcAft>
            </a:pPr>
            <a:r>
              <a:rPr lang="pt-BR" sz="2000" dirty="0">
                <a:latin typeface="+mj-lt"/>
              </a:rPr>
              <a:t>Conhecemos as regras de negócio de cada operadora, sendo assim é possível criar um formulário personalizado para cada operadora com os campos cadastrais obrigatórios e solicitar o upload dos documentos necessários para contratação do plano.</a:t>
            </a:r>
          </a:p>
          <a:p>
            <a:pPr algn="just">
              <a:spcBef>
                <a:spcPts val="600"/>
              </a:spcBef>
              <a:spcAft>
                <a:spcPts val="600"/>
              </a:spcAft>
            </a:pPr>
            <a:r>
              <a:rPr lang="pt-BR" sz="2000" dirty="0">
                <a:latin typeface="+mj-lt"/>
              </a:rPr>
              <a:t>Num primeiro momento, teremos que ter uma equipe administrativa para que de posse dessas informações entre nos portais das operadoras para gerar a proposta e enviar para assinatura on-line do cliente, em um segundo momento é possível negociar com as operadoras para que as mesmas nos disponibilize as APIs de integração de forma que possamos integrar nosso portal direto com os sistemas das operadoras, agilizando ainda mais o processo.</a:t>
            </a:r>
          </a:p>
        </p:txBody>
      </p:sp>
    </p:spTree>
    <p:extLst>
      <p:ext uri="{BB962C8B-B14F-4D97-AF65-F5344CB8AC3E}">
        <p14:creationId xmlns:p14="http://schemas.microsoft.com/office/powerpoint/2010/main" val="16888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BCF9D6-A5BF-6D71-C152-E1D82BC3C4E7}"/>
              </a:ext>
            </a:extLst>
          </p:cNvPr>
          <p:cNvSpPr>
            <a:spLocks noGrp="1"/>
          </p:cNvSpPr>
          <p:nvPr>
            <p:ph type="title"/>
          </p:nvPr>
        </p:nvSpPr>
        <p:spPr>
          <a:xfrm>
            <a:off x="1371599" y="294538"/>
            <a:ext cx="9895951" cy="1033669"/>
          </a:xfrm>
        </p:spPr>
        <p:txBody>
          <a:bodyPr>
            <a:normAutofit/>
          </a:bodyPr>
          <a:lstStyle/>
          <a:p>
            <a:r>
              <a:rPr lang="pt-BR" sz="4000" dirty="0" err="1">
                <a:solidFill>
                  <a:srgbClr val="FFFFFF"/>
                </a:solidFill>
              </a:rPr>
              <a:t>PlanSeg</a:t>
            </a:r>
            <a:endParaRPr lang="pt-BR" sz="4000" dirty="0">
              <a:solidFill>
                <a:srgbClr val="FFFFFF"/>
              </a:solidFill>
            </a:endParaRPr>
          </a:p>
        </p:txBody>
      </p:sp>
      <p:sp>
        <p:nvSpPr>
          <p:cNvPr id="7" name="CaixaDeTexto 6">
            <a:extLst>
              <a:ext uri="{FF2B5EF4-FFF2-40B4-BE49-F238E27FC236}">
                <a16:creationId xmlns:a16="http://schemas.microsoft.com/office/drawing/2014/main" id="{F2C82123-5101-74CD-269F-ED493AE0DA92}"/>
              </a:ext>
            </a:extLst>
          </p:cNvPr>
          <p:cNvSpPr txBox="1"/>
          <p:nvPr/>
        </p:nvSpPr>
        <p:spPr>
          <a:xfrm>
            <a:off x="1097280" y="1891970"/>
            <a:ext cx="10261600" cy="4708981"/>
          </a:xfrm>
          <a:prstGeom prst="rect">
            <a:avLst/>
          </a:prstGeom>
          <a:noFill/>
        </p:spPr>
        <p:txBody>
          <a:bodyPr wrap="square" rtlCol="0">
            <a:spAutoFit/>
          </a:bodyPr>
          <a:lstStyle/>
          <a:p>
            <a:r>
              <a:rPr lang="pt-BR" sz="2000" dirty="0">
                <a:latin typeface="+mj-lt"/>
              </a:rPr>
              <a:t>Só no Vale do Paraíba é comercializado mais de 1.500 vidas de planos de saúde por mês.</a:t>
            </a:r>
          </a:p>
          <a:p>
            <a:endParaRPr lang="pt-BR" sz="2000" dirty="0">
              <a:latin typeface="+mj-lt"/>
            </a:endParaRPr>
          </a:p>
          <a:p>
            <a:r>
              <a:rPr lang="pt-BR" sz="2000" dirty="0">
                <a:latin typeface="+mj-lt"/>
              </a:rPr>
              <a:t>Segundo pesquisas o plano de saúde é o 3° maior desejo do brasileiro</a:t>
            </a:r>
          </a:p>
          <a:p>
            <a:endParaRPr lang="pt-BR" sz="2000" dirty="0">
              <a:latin typeface="+mj-lt"/>
            </a:endParaRPr>
          </a:p>
          <a:p>
            <a:r>
              <a:rPr lang="pt-BR" sz="2000" dirty="0">
                <a:latin typeface="+mj-lt"/>
              </a:rPr>
              <a:t>Ter acesso a Saúde é um direito de todos e dever do estado, mas sem a saúde suplementar o SUS entraria em colapso.</a:t>
            </a:r>
          </a:p>
          <a:p>
            <a:endParaRPr lang="pt-BR" sz="2000" dirty="0">
              <a:latin typeface="+mj-lt"/>
            </a:endParaRPr>
          </a:p>
          <a:p>
            <a:endParaRPr lang="pt-BR" sz="2000" dirty="0">
              <a:latin typeface="+mj-lt"/>
            </a:endParaRPr>
          </a:p>
          <a:p>
            <a:r>
              <a:rPr lang="pt-BR" sz="2000" dirty="0">
                <a:latin typeface="+mj-lt"/>
              </a:rPr>
              <a:t>Não é apenas vender plano de saúde, é ser referência na área de planos de saúde, oferecendo aos clientes uma solução completa na aquisição, suporte e acesso a informação. </a:t>
            </a:r>
          </a:p>
          <a:p>
            <a:r>
              <a:rPr lang="pt-BR" sz="2000" dirty="0">
                <a:latin typeface="+mj-lt"/>
              </a:rPr>
              <a:t>	- Rede credenciada de cada plano</a:t>
            </a:r>
          </a:p>
          <a:p>
            <a:r>
              <a:rPr lang="pt-BR" sz="2000" dirty="0">
                <a:latin typeface="+mj-lt"/>
              </a:rPr>
              <a:t>	- Telefones de contatos</a:t>
            </a:r>
          </a:p>
          <a:p>
            <a:r>
              <a:rPr lang="pt-BR" sz="2000" dirty="0">
                <a:latin typeface="+mj-lt"/>
              </a:rPr>
              <a:t>	- Endereços</a:t>
            </a:r>
          </a:p>
          <a:p>
            <a:r>
              <a:rPr lang="pt-BR" sz="2000" dirty="0">
                <a:latin typeface="+mj-lt"/>
              </a:rPr>
              <a:t>	- Regras de contratação</a:t>
            </a:r>
          </a:p>
          <a:p>
            <a:r>
              <a:rPr lang="pt-BR" sz="2000" dirty="0">
                <a:latin typeface="+mj-lt"/>
              </a:rPr>
              <a:t>	- benefícios e muito mais....</a:t>
            </a:r>
          </a:p>
        </p:txBody>
      </p:sp>
    </p:spTree>
    <p:extLst>
      <p:ext uri="{BB962C8B-B14F-4D97-AF65-F5344CB8AC3E}">
        <p14:creationId xmlns:p14="http://schemas.microsoft.com/office/powerpoint/2010/main" val="392167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BFB40DD-B038-F391-4A07-35488A61FA9D}"/>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O Portal</a:t>
            </a:r>
          </a:p>
        </p:txBody>
      </p:sp>
      <p:pic>
        <p:nvPicPr>
          <p:cNvPr id="7" name="Imagem 6" descr="Interface gráfica do usuário&#10;&#10;Descrição gerada automaticamente">
            <a:extLst>
              <a:ext uri="{FF2B5EF4-FFF2-40B4-BE49-F238E27FC236}">
                <a16:creationId xmlns:a16="http://schemas.microsoft.com/office/drawing/2014/main" id="{EF21E504-CC99-2A0A-8635-C2B13BF05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738" y="0"/>
            <a:ext cx="1213462" cy="6858000"/>
          </a:xfrm>
          <a:prstGeom prst="rect">
            <a:avLst/>
          </a:prstGeom>
        </p:spPr>
      </p:pic>
      <p:sp>
        <p:nvSpPr>
          <p:cNvPr id="9" name="Balão de Fala: Retângulo com Cantos Arredondados 8">
            <a:extLst>
              <a:ext uri="{FF2B5EF4-FFF2-40B4-BE49-F238E27FC236}">
                <a16:creationId xmlns:a16="http://schemas.microsoft.com/office/drawing/2014/main" id="{2DE121CE-61A9-BEB4-67AA-FAD2D68C0541}"/>
              </a:ext>
            </a:extLst>
          </p:cNvPr>
          <p:cNvSpPr/>
          <p:nvPr/>
        </p:nvSpPr>
        <p:spPr>
          <a:xfrm>
            <a:off x="9133840" y="111760"/>
            <a:ext cx="2773680" cy="975360"/>
          </a:xfrm>
          <a:prstGeom prst="wedgeRoundRectCallout">
            <a:avLst>
              <a:gd name="adj1" fmla="val -89697"/>
              <a:gd name="adj2" fmla="val -31250"/>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Opção de filtrar por cidade ou operadora.</a:t>
            </a:r>
          </a:p>
        </p:txBody>
      </p:sp>
      <p:sp>
        <p:nvSpPr>
          <p:cNvPr id="11" name="Balão de Fala: Retângulo com Cantos Arredondados 10">
            <a:extLst>
              <a:ext uri="{FF2B5EF4-FFF2-40B4-BE49-F238E27FC236}">
                <a16:creationId xmlns:a16="http://schemas.microsoft.com/office/drawing/2014/main" id="{0EC4D7B6-0ED1-08D4-5017-E89A4127EBD4}"/>
              </a:ext>
            </a:extLst>
          </p:cNvPr>
          <p:cNvSpPr/>
          <p:nvPr/>
        </p:nvSpPr>
        <p:spPr>
          <a:xfrm>
            <a:off x="4059578" y="264160"/>
            <a:ext cx="2773680" cy="1310640"/>
          </a:xfrm>
          <a:prstGeom prst="wedgeRoundRectCallout">
            <a:avLst>
              <a:gd name="adj1" fmla="val 62754"/>
              <a:gd name="adj2" fmla="val -20833"/>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A todo instante a opção de realizar simulação ou começar a contratar o plano.</a:t>
            </a:r>
          </a:p>
        </p:txBody>
      </p:sp>
      <p:sp>
        <p:nvSpPr>
          <p:cNvPr id="13" name="Balão de Fala: Retângulo com Cantos Arredondados 12">
            <a:extLst>
              <a:ext uri="{FF2B5EF4-FFF2-40B4-BE49-F238E27FC236}">
                <a16:creationId xmlns:a16="http://schemas.microsoft.com/office/drawing/2014/main" id="{5628C710-604A-C485-317B-61120D4EE259}"/>
              </a:ext>
            </a:extLst>
          </p:cNvPr>
          <p:cNvSpPr/>
          <p:nvPr/>
        </p:nvSpPr>
        <p:spPr>
          <a:xfrm>
            <a:off x="8874760" y="1615440"/>
            <a:ext cx="2773680" cy="975360"/>
          </a:xfrm>
          <a:prstGeom prst="wedgeRoundRectCallout">
            <a:avLst>
              <a:gd name="adj1" fmla="val -75411"/>
              <a:gd name="adj2" fmla="val -302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Todas as operadoras parceiras, e ordem alfabética.</a:t>
            </a:r>
          </a:p>
        </p:txBody>
      </p:sp>
      <p:sp>
        <p:nvSpPr>
          <p:cNvPr id="14" name="Balão de Fala: Retângulo com Cantos Arredondados 13">
            <a:extLst>
              <a:ext uri="{FF2B5EF4-FFF2-40B4-BE49-F238E27FC236}">
                <a16:creationId xmlns:a16="http://schemas.microsoft.com/office/drawing/2014/main" id="{0A06B042-8431-5C5B-2D16-61AB0412BB87}"/>
              </a:ext>
            </a:extLst>
          </p:cNvPr>
          <p:cNvSpPr/>
          <p:nvPr/>
        </p:nvSpPr>
        <p:spPr>
          <a:xfrm>
            <a:off x="8874760" y="2743200"/>
            <a:ext cx="2773680" cy="975360"/>
          </a:xfrm>
          <a:prstGeom prst="wedgeRoundRectCallout">
            <a:avLst>
              <a:gd name="adj1" fmla="val -75411"/>
              <a:gd name="adj2" fmla="val -302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Hospitais da cidade escolhida ou da operadora escolhida.</a:t>
            </a:r>
          </a:p>
        </p:txBody>
      </p:sp>
      <p:sp>
        <p:nvSpPr>
          <p:cNvPr id="15" name="Balão de Fala: Retângulo com Cantos Arredondados 14">
            <a:extLst>
              <a:ext uri="{FF2B5EF4-FFF2-40B4-BE49-F238E27FC236}">
                <a16:creationId xmlns:a16="http://schemas.microsoft.com/office/drawing/2014/main" id="{0D64A593-0367-AA94-F786-4CC5F54FB83F}"/>
              </a:ext>
            </a:extLst>
          </p:cNvPr>
          <p:cNvSpPr/>
          <p:nvPr/>
        </p:nvSpPr>
        <p:spPr>
          <a:xfrm>
            <a:off x="8874760" y="3881120"/>
            <a:ext cx="2773680" cy="975360"/>
          </a:xfrm>
          <a:prstGeom prst="wedgeRoundRectCallout">
            <a:avLst>
              <a:gd name="adj1" fmla="val -75411"/>
              <a:gd name="adj2" fmla="val -302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Laboratórios da cidade escolhida ou da operadora escolhida.</a:t>
            </a:r>
          </a:p>
        </p:txBody>
      </p:sp>
      <p:sp>
        <p:nvSpPr>
          <p:cNvPr id="16" name="Balão de Fala: Retângulo com Cantos Arredondados 15">
            <a:extLst>
              <a:ext uri="{FF2B5EF4-FFF2-40B4-BE49-F238E27FC236}">
                <a16:creationId xmlns:a16="http://schemas.microsoft.com/office/drawing/2014/main" id="{675B72CA-1025-B37C-D9CA-08BFACC6F27E}"/>
              </a:ext>
            </a:extLst>
          </p:cNvPr>
          <p:cNvSpPr/>
          <p:nvPr/>
        </p:nvSpPr>
        <p:spPr>
          <a:xfrm>
            <a:off x="8874760" y="5242560"/>
            <a:ext cx="2773680" cy="975360"/>
          </a:xfrm>
          <a:prstGeom prst="wedgeRoundRectCallout">
            <a:avLst>
              <a:gd name="adj1" fmla="val -75411"/>
              <a:gd name="adj2" fmla="val -302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a:t>Últimas notícias sobre o mercado de planos de saúde.</a:t>
            </a:r>
          </a:p>
        </p:txBody>
      </p:sp>
      <p:cxnSp>
        <p:nvCxnSpPr>
          <p:cNvPr id="18" name="Conector de Seta Reta 17">
            <a:extLst>
              <a:ext uri="{FF2B5EF4-FFF2-40B4-BE49-F238E27FC236}">
                <a16:creationId xmlns:a16="http://schemas.microsoft.com/office/drawing/2014/main" id="{E36133C6-A59B-6F26-9B1A-FAEE0C647B78}"/>
              </a:ext>
            </a:extLst>
          </p:cNvPr>
          <p:cNvCxnSpPr/>
          <p:nvPr/>
        </p:nvCxnSpPr>
        <p:spPr>
          <a:xfrm>
            <a:off x="6421120" y="1574800"/>
            <a:ext cx="792480" cy="894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E6645D9D-F788-953F-273A-27E9490B4D6A}"/>
              </a:ext>
            </a:extLst>
          </p:cNvPr>
          <p:cNvCxnSpPr>
            <a:cxnSpLocks/>
          </p:cNvCxnSpPr>
          <p:nvPr/>
        </p:nvCxnSpPr>
        <p:spPr>
          <a:xfrm>
            <a:off x="6421120" y="1595120"/>
            <a:ext cx="863929" cy="4676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9A00D050-EF83-917B-B6B3-2A0B067B4342}"/>
              </a:ext>
            </a:extLst>
          </p:cNvPr>
          <p:cNvCxnSpPr>
            <a:cxnSpLocks/>
          </p:cNvCxnSpPr>
          <p:nvPr/>
        </p:nvCxnSpPr>
        <p:spPr>
          <a:xfrm>
            <a:off x="6415316" y="1574800"/>
            <a:ext cx="788782" cy="3121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7CC49C4D-D639-E5A8-0B45-A688154DEAAF}"/>
              </a:ext>
            </a:extLst>
          </p:cNvPr>
          <p:cNvCxnSpPr>
            <a:cxnSpLocks/>
            <a:endCxn id="7" idx="1"/>
          </p:cNvCxnSpPr>
          <p:nvPr/>
        </p:nvCxnSpPr>
        <p:spPr>
          <a:xfrm>
            <a:off x="6405156" y="1574800"/>
            <a:ext cx="712582" cy="1854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33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2737" y="343015"/>
            <a:ext cx="2510158" cy="3387497"/>
          </a:xfrm>
        </p:spPr>
        <p:txBody>
          <a:bodyPr anchor="b">
            <a:normAutofit/>
          </a:bodyPr>
          <a:lstStyle/>
          <a:p>
            <a:pPr algn="r"/>
            <a:r>
              <a:rPr lang="pt-BR" sz="4000" dirty="0">
                <a:solidFill>
                  <a:srgbClr val="FFFFFF"/>
                </a:solidFill>
              </a:rPr>
              <a:t>O Portal</a:t>
            </a:r>
          </a:p>
        </p:txBody>
      </p:sp>
      <p:sp>
        <p:nvSpPr>
          <p:cNvPr id="13" name="CaixaDeTexto 12">
            <a:extLst>
              <a:ext uri="{FF2B5EF4-FFF2-40B4-BE49-F238E27FC236}">
                <a16:creationId xmlns:a16="http://schemas.microsoft.com/office/drawing/2014/main" id="{35D9B45D-62EC-650E-00EC-2CD57A570A18}"/>
              </a:ext>
            </a:extLst>
          </p:cNvPr>
          <p:cNvSpPr txBox="1"/>
          <p:nvPr/>
        </p:nvSpPr>
        <p:spPr>
          <a:xfrm>
            <a:off x="4461331" y="2537656"/>
            <a:ext cx="7304108" cy="1429622"/>
          </a:xfrm>
          <a:prstGeom prst="rect">
            <a:avLst/>
          </a:prstGeom>
          <a:noFill/>
        </p:spPr>
        <p:txBody>
          <a:bodyPr wrap="square">
            <a:spAutoFit/>
          </a:bodyPr>
          <a:lstStyle/>
          <a:p>
            <a:pPr algn="just">
              <a:lnSpc>
                <a:spcPct val="150000"/>
              </a:lnSpc>
              <a:spcBef>
                <a:spcPts val="600"/>
              </a:spcBef>
              <a:spcAft>
                <a:spcPts val="600"/>
              </a:spcAft>
            </a:pPr>
            <a:r>
              <a:rPr lang="pt-BR" sz="2000" dirty="0">
                <a:latin typeface="+mj-lt"/>
              </a:rPr>
              <a:t>A venda nasce de uma pesquisa na internet, dessa forma o SEO do portal é essencial, por isso a relação de operadoras, hospitais, laboratórios e principalmente as últimas notícias do mercado.</a:t>
            </a:r>
          </a:p>
        </p:txBody>
      </p:sp>
    </p:spTree>
    <p:extLst>
      <p:ext uri="{BB962C8B-B14F-4D97-AF65-F5344CB8AC3E}">
        <p14:creationId xmlns:p14="http://schemas.microsoft.com/office/powerpoint/2010/main" val="41545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42DC0BA-0999-74DB-32BF-CB5ABE83AA00}"/>
              </a:ext>
            </a:extLst>
          </p:cNvPr>
          <p:cNvSpPr>
            <a:spLocks noGrp="1"/>
          </p:cNvSpPr>
          <p:nvPr>
            <p:ph type="title"/>
          </p:nvPr>
        </p:nvSpPr>
        <p:spPr>
          <a:xfrm>
            <a:off x="741350" y="1693256"/>
            <a:ext cx="4613300" cy="3163224"/>
          </a:xfrm>
        </p:spPr>
        <p:txBody>
          <a:bodyPr vert="horz" lIns="91440" tIns="45720" rIns="91440" bIns="45720" rtlCol="0" anchor="t">
            <a:normAutofit fontScale="90000"/>
          </a:bodyPr>
          <a:lstStyle/>
          <a:p>
            <a:pPr>
              <a:lnSpc>
                <a:spcPct val="150000"/>
              </a:lnSpc>
            </a:pPr>
            <a:r>
              <a:rPr lang="en-US" sz="4800" dirty="0"/>
              <a:t>Portal para </a:t>
            </a:r>
            <a:r>
              <a:rPr lang="en-US" sz="4800" dirty="0" err="1"/>
              <a:t>venda</a:t>
            </a:r>
            <a:r>
              <a:rPr lang="en-US" sz="4800" dirty="0"/>
              <a:t> de planos de saúde online</a:t>
            </a:r>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Uma imagem contendo mesa&#10;&#10;Descrição gerada automaticamente">
            <a:extLst>
              <a:ext uri="{FF2B5EF4-FFF2-40B4-BE49-F238E27FC236}">
                <a16:creationId xmlns:a16="http://schemas.microsoft.com/office/drawing/2014/main" id="{E1FF70D1-248B-217C-5740-6B0A9509B14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8" name="CaixaDeTexto 7">
            <a:extLst>
              <a:ext uri="{FF2B5EF4-FFF2-40B4-BE49-F238E27FC236}">
                <a16:creationId xmlns:a16="http://schemas.microsoft.com/office/drawing/2014/main" id="{3C7F33C7-F748-1865-7923-9DE153C1EC52}"/>
              </a:ext>
            </a:extLst>
          </p:cNvPr>
          <p:cNvSpPr txBox="1"/>
          <p:nvPr/>
        </p:nvSpPr>
        <p:spPr>
          <a:xfrm>
            <a:off x="9726261" y="6657945"/>
            <a:ext cx="2465739" cy="200055"/>
          </a:xfrm>
          <a:prstGeom prst="rect">
            <a:avLst/>
          </a:prstGeom>
          <a:solidFill>
            <a:srgbClr val="000000"/>
          </a:solidFill>
        </p:spPr>
        <p:txBody>
          <a:bodyPr wrap="none" rtlCol="0">
            <a:spAutoFit/>
          </a:bodyPr>
          <a:lstStyle/>
          <a:p>
            <a:pPr algn="r">
              <a:spcAft>
                <a:spcPts val="600"/>
              </a:spcAft>
            </a:pPr>
            <a:r>
              <a:rPr lang="pt-BR" sz="700">
                <a:solidFill>
                  <a:srgbClr val="FFFFFF"/>
                </a:solidFill>
                <a:hlinkClick r:id="rId3" tooltip="https://santosbancarios.com.br/artigo/apos-a-demissao-o-empregado-pode-permanecer-com-o-plano-de-saude-5768">
                  <a:extLst>
                    <a:ext uri="{A12FA001-AC4F-418D-AE19-62706E023703}">
                      <ahyp:hlinkClr xmlns:ahyp="http://schemas.microsoft.com/office/drawing/2018/hyperlinkcolor" val="tx"/>
                    </a:ext>
                  </a:extLst>
                </a:hlinkClick>
              </a:rPr>
              <a:t>Esta Foto</a:t>
            </a:r>
            <a:r>
              <a:rPr lang="pt-BR" sz="700">
                <a:solidFill>
                  <a:srgbClr val="FFFFFF"/>
                </a:solidFill>
              </a:rPr>
              <a:t> de Autor Desconhecido está licenciado em </a:t>
            </a:r>
            <a:r>
              <a:rPr lang="pt-BR"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pt-BR" sz="700">
              <a:solidFill>
                <a:srgbClr val="FFFFFF"/>
              </a:solidFill>
            </a:endParaRPr>
          </a:p>
        </p:txBody>
      </p:sp>
    </p:spTree>
    <p:extLst>
      <p:ext uri="{BB962C8B-B14F-4D97-AF65-F5344CB8AC3E}">
        <p14:creationId xmlns:p14="http://schemas.microsoft.com/office/powerpoint/2010/main" val="330384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E3870-1F97-98EE-AD7A-866D7C44BB3E}"/>
              </a:ext>
            </a:extLst>
          </p:cNvPr>
          <p:cNvSpPr>
            <a:spLocks noGrp="1"/>
          </p:cNvSpPr>
          <p:nvPr>
            <p:ph type="title"/>
          </p:nvPr>
        </p:nvSpPr>
        <p:spPr>
          <a:xfrm>
            <a:off x="182880" y="557784"/>
            <a:ext cx="4944152" cy="1622321"/>
          </a:xfrm>
        </p:spPr>
        <p:txBody>
          <a:bodyPr>
            <a:normAutofit/>
          </a:bodyPr>
          <a:lstStyle/>
          <a:p>
            <a:r>
              <a:rPr lang="pt-BR" dirty="0"/>
              <a:t>Mercado</a:t>
            </a:r>
          </a:p>
        </p:txBody>
      </p:sp>
      <p:sp>
        <p:nvSpPr>
          <p:cNvPr id="3" name="Espaço Reservado para Conteúdo 2">
            <a:extLst>
              <a:ext uri="{FF2B5EF4-FFF2-40B4-BE49-F238E27FC236}">
                <a16:creationId xmlns:a16="http://schemas.microsoft.com/office/drawing/2014/main" id="{5F689DD5-16A9-BA77-7892-513393FE5D10}"/>
              </a:ext>
            </a:extLst>
          </p:cNvPr>
          <p:cNvSpPr>
            <a:spLocks noGrp="1"/>
          </p:cNvSpPr>
          <p:nvPr>
            <p:ph idx="1"/>
          </p:nvPr>
        </p:nvSpPr>
        <p:spPr>
          <a:xfrm>
            <a:off x="182880" y="1943082"/>
            <a:ext cx="5699760" cy="3785419"/>
          </a:xfrm>
        </p:spPr>
        <p:txBody>
          <a:bodyPr>
            <a:normAutofit fontScale="92500" lnSpcReduction="10000"/>
          </a:bodyPr>
          <a:lstStyle/>
          <a:p>
            <a:pPr marL="0" indent="0">
              <a:lnSpc>
                <a:spcPct val="150000"/>
              </a:lnSpc>
              <a:buNone/>
            </a:pPr>
            <a:r>
              <a:rPr lang="pt-BR" sz="2200" dirty="0"/>
              <a:t>O setor de planos de saúde do Brasil acabou de atingir o número de 49 milhões de beneficiários, maior número desde 2016.</a:t>
            </a:r>
          </a:p>
          <a:p>
            <a:pPr lvl="1">
              <a:lnSpc>
                <a:spcPct val="120000"/>
              </a:lnSpc>
            </a:pPr>
            <a:r>
              <a:rPr lang="pt-BR" sz="2200" dirty="0"/>
              <a:t>33,85 milhões de beneficiários estão nos planos empresariais</a:t>
            </a:r>
          </a:p>
          <a:p>
            <a:pPr lvl="1">
              <a:lnSpc>
                <a:spcPct val="120000"/>
              </a:lnSpc>
            </a:pPr>
            <a:r>
              <a:rPr lang="pt-BR" sz="2200" dirty="0"/>
              <a:t>8,85 milhões de beneficiários estão nos planos individuais</a:t>
            </a:r>
          </a:p>
          <a:p>
            <a:pPr lvl="1">
              <a:lnSpc>
                <a:spcPct val="120000"/>
              </a:lnSpc>
            </a:pPr>
            <a:r>
              <a:rPr lang="pt-BR" sz="2200" dirty="0"/>
              <a:t>6,27 milhões de beneficiários estão nos planos coletivos por adesão</a:t>
            </a:r>
          </a:p>
        </p:txBody>
      </p:sp>
      <p:sp>
        <p:nvSpPr>
          <p:cNvPr id="135" name="Rectangle 134">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er a imagem de origem">
            <a:extLst>
              <a:ext uri="{FF2B5EF4-FFF2-40B4-BE49-F238E27FC236}">
                <a16:creationId xmlns:a16="http://schemas.microsoft.com/office/drawing/2014/main" id="{74A60E41-6E42-4932-4AEF-8CE6BE3ED1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7582" y="1943082"/>
            <a:ext cx="5126598" cy="3299477"/>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8B61CBE-A8B1-C8EA-A820-1F8610E5C324}"/>
              </a:ext>
            </a:extLst>
          </p:cNvPr>
          <p:cNvSpPr txBox="1"/>
          <p:nvPr/>
        </p:nvSpPr>
        <p:spPr>
          <a:xfrm>
            <a:off x="8033087" y="1382054"/>
            <a:ext cx="1889492" cy="369332"/>
          </a:xfrm>
          <a:prstGeom prst="rect">
            <a:avLst/>
          </a:prstGeom>
          <a:noFill/>
        </p:spPr>
        <p:txBody>
          <a:bodyPr wrap="none" rtlCol="0">
            <a:spAutoFit/>
          </a:bodyPr>
          <a:lstStyle/>
          <a:p>
            <a:r>
              <a:rPr lang="pt-BR" dirty="0"/>
              <a:t>Números do Setor</a:t>
            </a:r>
          </a:p>
        </p:txBody>
      </p:sp>
      <p:sp>
        <p:nvSpPr>
          <p:cNvPr id="5" name="Elipse 4">
            <a:extLst>
              <a:ext uri="{FF2B5EF4-FFF2-40B4-BE49-F238E27FC236}">
                <a16:creationId xmlns:a16="http://schemas.microsoft.com/office/drawing/2014/main" id="{533D9A80-6F3D-EED1-DD02-41D5FF1389C0}"/>
              </a:ext>
            </a:extLst>
          </p:cNvPr>
          <p:cNvSpPr/>
          <p:nvPr/>
        </p:nvSpPr>
        <p:spPr>
          <a:xfrm>
            <a:off x="9922579" y="3759200"/>
            <a:ext cx="1690301" cy="6705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734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1D6B86A-ABC9-5B16-C74C-DEB910C99C45}"/>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4000" kern="1200" dirty="0">
                <a:solidFill>
                  <a:schemeClr val="bg1"/>
                </a:solidFill>
                <a:latin typeface="+mj-lt"/>
                <a:ea typeface="+mj-ea"/>
                <a:cs typeface="+mj-cs"/>
              </a:rPr>
              <a:t>Mercado</a:t>
            </a:r>
          </a:p>
        </p:txBody>
      </p:sp>
      <p:sp>
        <p:nvSpPr>
          <p:cNvPr id="5" name="Espaço Reservado para Conteúdo 4">
            <a:extLst>
              <a:ext uri="{FF2B5EF4-FFF2-40B4-BE49-F238E27FC236}">
                <a16:creationId xmlns:a16="http://schemas.microsoft.com/office/drawing/2014/main" id="{E6E6648A-A4E4-433E-FA65-9C76305F6C44}"/>
              </a:ext>
            </a:extLst>
          </p:cNvPr>
          <p:cNvSpPr>
            <a:spLocks noGrp="1"/>
          </p:cNvSpPr>
          <p:nvPr>
            <p:ph idx="1"/>
          </p:nvPr>
        </p:nvSpPr>
        <p:spPr>
          <a:xfrm>
            <a:off x="5036899" y="1412489"/>
            <a:ext cx="6839791" cy="4363844"/>
          </a:xfrm>
        </p:spPr>
        <p:txBody>
          <a:bodyPr vert="horz" lIns="91440" tIns="45720" rIns="91440" bIns="45720" rtlCol="0">
            <a:normAutofit/>
          </a:bodyPr>
          <a:lstStyle/>
          <a:p>
            <a:pPr>
              <a:lnSpc>
                <a:spcPct val="150000"/>
              </a:lnSpc>
            </a:pPr>
            <a:r>
              <a:rPr lang="en-US" sz="2000" dirty="0"/>
              <a:t>697 </a:t>
            </a:r>
            <a:r>
              <a:rPr lang="en-US" sz="2000" dirty="0" err="1"/>
              <a:t>operadoras</a:t>
            </a:r>
            <a:r>
              <a:rPr lang="en-US" sz="2000" dirty="0"/>
              <a:t> de saúde com </a:t>
            </a:r>
            <a:r>
              <a:rPr lang="en-US" sz="2000" dirty="0" err="1"/>
              <a:t>usuários</a:t>
            </a:r>
            <a:r>
              <a:rPr lang="en-US" sz="2000" dirty="0"/>
              <a:t> </a:t>
            </a:r>
            <a:r>
              <a:rPr lang="en-US" sz="2000" dirty="0" err="1"/>
              <a:t>ativos</a:t>
            </a:r>
            <a:r>
              <a:rPr lang="en-US" sz="2000" dirty="0"/>
              <a:t> no Brasil.</a:t>
            </a:r>
          </a:p>
          <a:p>
            <a:pPr>
              <a:lnSpc>
                <a:spcPct val="150000"/>
              </a:lnSpc>
            </a:pPr>
            <a:r>
              <a:rPr lang="en-US" sz="2000" dirty="0"/>
              <a:t>17,5 </a:t>
            </a:r>
            <a:r>
              <a:rPr lang="en-US" sz="2000" dirty="0" err="1"/>
              <a:t>milhões</a:t>
            </a:r>
            <a:r>
              <a:rPr lang="en-US" sz="2000" dirty="0"/>
              <a:t> de </a:t>
            </a:r>
            <a:r>
              <a:rPr lang="en-US" sz="2000" dirty="0" err="1"/>
              <a:t>beneficiários</a:t>
            </a:r>
            <a:r>
              <a:rPr lang="en-US" sz="2000" dirty="0"/>
              <a:t> de planos de saúde </a:t>
            </a:r>
            <a:r>
              <a:rPr lang="en-US" sz="2000" dirty="0" err="1"/>
              <a:t>estão</a:t>
            </a:r>
            <a:r>
              <a:rPr lang="en-US" sz="2000" dirty="0"/>
              <a:t> no </a:t>
            </a:r>
            <a:r>
              <a:rPr lang="en-US" sz="2000" dirty="0" err="1"/>
              <a:t>estado</a:t>
            </a:r>
            <a:r>
              <a:rPr lang="en-US" sz="2000" dirty="0"/>
              <a:t> de SP.</a:t>
            </a:r>
          </a:p>
          <a:p>
            <a:pPr>
              <a:lnSpc>
                <a:spcPct val="150000"/>
              </a:lnSpc>
            </a:pPr>
            <a:r>
              <a:rPr lang="en-US" sz="2000" dirty="0"/>
              <a:t>R$ 15.366 </a:t>
            </a:r>
            <a:r>
              <a:rPr lang="en-US" sz="2000" dirty="0" err="1"/>
              <a:t>milhões</a:t>
            </a:r>
            <a:r>
              <a:rPr lang="en-US" sz="2000" dirty="0"/>
              <a:t> é </a:t>
            </a:r>
            <a:r>
              <a:rPr lang="en-US" sz="2000" dirty="0" err="1"/>
              <a:t>pago</a:t>
            </a:r>
            <a:r>
              <a:rPr lang="en-US" sz="2000" dirty="0"/>
              <a:t> </a:t>
            </a:r>
            <a:r>
              <a:rPr lang="en-US" sz="2000" dirty="0" err="1"/>
              <a:t>mensalmente</a:t>
            </a:r>
            <a:r>
              <a:rPr lang="en-US" sz="2000" dirty="0"/>
              <a:t> </a:t>
            </a:r>
            <a:r>
              <a:rPr lang="en-US" sz="2000" dirty="0" err="1"/>
              <a:t>pelos</a:t>
            </a:r>
            <a:r>
              <a:rPr lang="en-US" sz="2000" dirty="0"/>
              <a:t> </a:t>
            </a:r>
            <a:r>
              <a:rPr lang="en-US" sz="2000" dirty="0" err="1"/>
              <a:t>beneficiários</a:t>
            </a:r>
            <a:r>
              <a:rPr lang="en-US" sz="2000" dirty="0"/>
              <a:t> </a:t>
            </a:r>
            <a:r>
              <a:rPr lang="en-US" sz="2000" dirty="0" err="1"/>
              <a:t>aos</a:t>
            </a:r>
            <a:r>
              <a:rPr lang="en-US" sz="2000" dirty="0"/>
              <a:t> planos de saúde.</a:t>
            </a:r>
          </a:p>
          <a:p>
            <a:pPr>
              <a:lnSpc>
                <a:spcPct val="150000"/>
              </a:lnSpc>
            </a:pPr>
            <a:r>
              <a:rPr lang="en-US" sz="2000" dirty="0"/>
              <a:t>Ao </a:t>
            </a:r>
            <a:r>
              <a:rPr lang="en-US" sz="2000" dirty="0" err="1"/>
              <a:t>mês</a:t>
            </a:r>
            <a:r>
              <a:rPr lang="en-US" sz="2000" dirty="0"/>
              <a:t> no </a:t>
            </a:r>
            <a:r>
              <a:rPr lang="en-US" sz="2000" dirty="0" err="1"/>
              <a:t>estado</a:t>
            </a:r>
            <a:r>
              <a:rPr lang="en-US" sz="2000" dirty="0"/>
              <a:t> de São Paulo </a:t>
            </a:r>
            <a:r>
              <a:rPr lang="en-US" sz="2000" dirty="0" err="1"/>
              <a:t>são</a:t>
            </a:r>
            <a:r>
              <a:rPr lang="en-US" sz="2000" dirty="0"/>
              <a:t> </a:t>
            </a:r>
            <a:r>
              <a:rPr lang="en-US" sz="2000" dirty="0" err="1"/>
              <a:t>comercializados</a:t>
            </a:r>
            <a:r>
              <a:rPr lang="en-US" sz="2000" dirty="0"/>
              <a:t> </a:t>
            </a:r>
            <a:r>
              <a:rPr lang="en-US" sz="2000" dirty="0" err="1"/>
              <a:t>mais</a:t>
            </a:r>
            <a:r>
              <a:rPr lang="en-US" sz="2000" dirty="0"/>
              <a:t> de 50 mil </a:t>
            </a:r>
            <a:r>
              <a:rPr lang="en-US" sz="2000" dirty="0" err="1"/>
              <a:t>vidas</a:t>
            </a:r>
            <a:r>
              <a:rPr lang="en-US" sz="2000" dirty="0"/>
              <a:t>, entre planos </a:t>
            </a:r>
            <a:r>
              <a:rPr lang="en-US" sz="2000" dirty="0" err="1"/>
              <a:t>novos</a:t>
            </a:r>
            <a:r>
              <a:rPr lang="en-US" sz="2000" dirty="0"/>
              <a:t> e </a:t>
            </a:r>
            <a:r>
              <a:rPr lang="en-US" sz="2000" dirty="0" err="1"/>
              <a:t>transferências</a:t>
            </a:r>
            <a:r>
              <a:rPr lang="en-US" sz="2000" dirty="0"/>
              <a:t> entre </a:t>
            </a:r>
            <a:r>
              <a:rPr lang="en-US" sz="2000" dirty="0" err="1"/>
              <a:t>operadoras</a:t>
            </a:r>
            <a:r>
              <a:rPr lang="en-US" sz="2000" dirty="0"/>
              <a:t>.</a:t>
            </a:r>
          </a:p>
        </p:txBody>
      </p:sp>
      <p:sp>
        <p:nvSpPr>
          <p:cNvPr id="6" name="CaixaDeTexto 5">
            <a:extLst>
              <a:ext uri="{FF2B5EF4-FFF2-40B4-BE49-F238E27FC236}">
                <a16:creationId xmlns:a16="http://schemas.microsoft.com/office/drawing/2014/main" id="{E1D0792C-5783-DA72-697D-B2D887664A61}"/>
              </a:ext>
            </a:extLst>
          </p:cNvPr>
          <p:cNvSpPr txBox="1"/>
          <p:nvPr/>
        </p:nvSpPr>
        <p:spPr>
          <a:xfrm>
            <a:off x="9265920" y="6515515"/>
            <a:ext cx="2926080" cy="342485"/>
          </a:xfrm>
          <a:prstGeom prst="rect">
            <a:avLst/>
          </a:prstGeom>
        </p:spPr>
        <p:txBody>
          <a:bodyPr vert="horz" lIns="91440" tIns="45720" rIns="91440" bIns="45720" rtlCol="0">
            <a:normAutofit lnSpcReduction="10000"/>
          </a:bodyPr>
          <a:lstStyle/>
          <a:p>
            <a:pPr>
              <a:lnSpc>
                <a:spcPct val="90000"/>
              </a:lnSpc>
              <a:spcAft>
                <a:spcPts val="600"/>
              </a:spcAft>
            </a:pPr>
            <a:r>
              <a:rPr lang="en-US" sz="2000"/>
              <a:t>Fonte ANS abril de 2022</a:t>
            </a:r>
          </a:p>
        </p:txBody>
      </p:sp>
    </p:spTree>
    <p:extLst>
      <p:ext uri="{BB962C8B-B14F-4D97-AF65-F5344CB8AC3E}">
        <p14:creationId xmlns:p14="http://schemas.microsoft.com/office/powerpoint/2010/main" val="26032470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E2D31-2FF5-2C7E-ED76-FE26127EC692}"/>
              </a:ext>
            </a:extLst>
          </p:cNvPr>
          <p:cNvSpPr>
            <a:spLocks noGrp="1"/>
          </p:cNvSpPr>
          <p:nvPr>
            <p:ph type="title"/>
          </p:nvPr>
        </p:nvSpPr>
        <p:spPr>
          <a:xfrm>
            <a:off x="838200" y="151249"/>
            <a:ext cx="10515600" cy="1325563"/>
          </a:xfrm>
        </p:spPr>
        <p:txBody>
          <a:bodyPr/>
          <a:lstStyle/>
          <a:p>
            <a:r>
              <a:rPr lang="pt-BR" dirty="0"/>
              <a:t>Evolução do processo de vendas</a:t>
            </a:r>
          </a:p>
        </p:txBody>
      </p:sp>
      <p:sp>
        <p:nvSpPr>
          <p:cNvPr id="3" name="Espaço Reservado para Conteúdo 2">
            <a:extLst>
              <a:ext uri="{FF2B5EF4-FFF2-40B4-BE49-F238E27FC236}">
                <a16:creationId xmlns:a16="http://schemas.microsoft.com/office/drawing/2014/main" id="{516ABAE5-022E-E40B-AB43-5E6312FAEBFC}"/>
              </a:ext>
            </a:extLst>
          </p:cNvPr>
          <p:cNvSpPr>
            <a:spLocks noGrp="1"/>
          </p:cNvSpPr>
          <p:nvPr>
            <p:ph idx="1"/>
          </p:nvPr>
        </p:nvSpPr>
        <p:spPr>
          <a:xfrm>
            <a:off x="838200" y="1339558"/>
            <a:ext cx="10515600" cy="998855"/>
          </a:xfrm>
        </p:spPr>
        <p:txBody>
          <a:bodyPr/>
          <a:lstStyle/>
          <a:p>
            <a:pPr marL="0" indent="0">
              <a:buNone/>
            </a:pPr>
            <a:r>
              <a:rPr lang="pt-BR" dirty="0"/>
              <a:t>Atuo no mercado de planos de saúde a 15 anos, nesses anos vi o mercado passar por uma verdadeira revolução.</a:t>
            </a:r>
          </a:p>
        </p:txBody>
      </p:sp>
      <p:sp>
        <p:nvSpPr>
          <p:cNvPr id="4" name="CaixaDeTexto 3">
            <a:extLst>
              <a:ext uri="{FF2B5EF4-FFF2-40B4-BE49-F238E27FC236}">
                <a16:creationId xmlns:a16="http://schemas.microsoft.com/office/drawing/2014/main" id="{31C37E91-16B9-444D-2C7C-83CADE2B5A4E}"/>
              </a:ext>
            </a:extLst>
          </p:cNvPr>
          <p:cNvSpPr txBox="1"/>
          <p:nvPr/>
        </p:nvSpPr>
        <p:spPr>
          <a:xfrm>
            <a:off x="3937001" y="2898941"/>
            <a:ext cx="6832600" cy="1015663"/>
          </a:xfrm>
          <a:prstGeom prst="rect">
            <a:avLst/>
          </a:prstGeom>
          <a:noFill/>
        </p:spPr>
        <p:txBody>
          <a:bodyPr wrap="square" rtlCol="0">
            <a:spAutoFit/>
          </a:bodyPr>
          <a:lstStyle/>
          <a:p>
            <a:r>
              <a:rPr lang="pt-BR" sz="2000" dirty="0"/>
              <a:t>Em </a:t>
            </a:r>
            <a:r>
              <a:rPr lang="pt-BR" sz="2000" b="1" dirty="0"/>
              <a:t>2005</a:t>
            </a:r>
            <a:r>
              <a:rPr lang="pt-BR" sz="2000" dirty="0"/>
              <a:t> os vendedores panfletavam e faziam </a:t>
            </a:r>
            <a:r>
              <a:rPr lang="pt-BR" sz="2000" dirty="0" err="1"/>
              <a:t>PaP</a:t>
            </a:r>
            <a:r>
              <a:rPr lang="pt-BR" sz="2000" dirty="0"/>
              <a:t> nas empresas e casas para angariar prospects. As vendas eram presenciais com contratos físicos, gerando alto custo de comercialização.</a:t>
            </a:r>
          </a:p>
        </p:txBody>
      </p:sp>
      <p:pic>
        <p:nvPicPr>
          <p:cNvPr id="6" name="Imagem 5" descr="Mulher andando na rua&#10;&#10;Descrição gerada automaticamente com confiança média">
            <a:extLst>
              <a:ext uri="{FF2B5EF4-FFF2-40B4-BE49-F238E27FC236}">
                <a16:creationId xmlns:a16="http://schemas.microsoft.com/office/drawing/2014/main" id="{1EDED105-4F00-565A-C78E-27F8CA8171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1400" y="2656727"/>
            <a:ext cx="2380932" cy="1588407"/>
          </a:xfrm>
          <a:prstGeom prst="rect">
            <a:avLst/>
          </a:prstGeom>
        </p:spPr>
      </p:pic>
      <p:sp>
        <p:nvSpPr>
          <p:cNvPr id="8" name="CaixaDeTexto 7">
            <a:extLst>
              <a:ext uri="{FF2B5EF4-FFF2-40B4-BE49-F238E27FC236}">
                <a16:creationId xmlns:a16="http://schemas.microsoft.com/office/drawing/2014/main" id="{3E2862F6-D86B-45A3-8C5B-5A841843FCC5}"/>
              </a:ext>
            </a:extLst>
          </p:cNvPr>
          <p:cNvSpPr txBox="1"/>
          <p:nvPr/>
        </p:nvSpPr>
        <p:spPr>
          <a:xfrm>
            <a:off x="1041401" y="4878909"/>
            <a:ext cx="6725744" cy="1015663"/>
          </a:xfrm>
          <a:prstGeom prst="rect">
            <a:avLst/>
          </a:prstGeom>
          <a:noFill/>
        </p:spPr>
        <p:txBody>
          <a:bodyPr wrap="square" rtlCol="0">
            <a:spAutoFit/>
          </a:bodyPr>
          <a:lstStyle/>
          <a:p>
            <a:r>
              <a:rPr lang="pt-BR" sz="2000" dirty="0"/>
              <a:t>Em </a:t>
            </a:r>
            <a:r>
              <a:rPr lang="pt-BR" sz="2000" b="1" dirty="0"/>
              <a:t>2010</a:t>
            </a:r>
            <a:r>
              <a:rPr lang="pt-BR" sz="2000" dirty="0"/>
              <a:t> o mercado começa a descobrir WEB, corretoras começam a investir em sites para geração de Leads e sistemas de CRM para gerenciamento dos prospects.</a:t>
            </a:r>
          </a:p>
        </p:txBody>
      </p:sp>
      <p:pic>
        <p:nvPicPr>
          <p:cNvPr id="10" name="Imagem 9">
            <a:extLst>
              <a:ext uri="{FF2B5EF4-FFF2-40B4-BE49-F238E27FC236}">
                <a16:creationId xmlns:a16="http://schemas.microsoft.com/office/drawing/2014/main" id="{646C7368-3E69-B31E-1716-DA6EFE20AA9C}"/>
              </a:ext>
            </a:extLst>
          </p:cNvPr>
          <p:cNvPicPr>
            <a:picLocks noChangeAspect="1"/>
          </p:cNvPicPr>
          <p:nvPr/>
        </p:nvPicPr>
        <p:blipFill>
          <a:blip r:embed="rId4"/>
          <a:stretch>
            <a:fillRect/>
          </a:stretch>
        </p:blipFill>
        <p:spPr>
          <a:xfrm>
            <a:off x="7914289" y="4299441"/>
            <a:ext cx="3794234" cy="2134257"/>
          </a:xfrm>
          <a:prstGeom prst="rect">
            <a:avLst/>
          </a:prstGeom>
        </p:spPr>
      </p:pic>
    </p:spTree>
    <p:extLst>
      <p:ext uri="{BB962C8B-B14F-4D97-AF65-F5344CB8AC3E}">
        <p14:creationId xmlns:p14="http://schemas.microsoft.com/office/powerpoint/2010/main" val="95847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1AB23A69-E479-0707-AEA3-564CA427D53D}"/>
              </a:ext>
            </a:extLst>
          </p:cNvPr>
          <p:cNvSpPr>
            <a:spLocks noGrp="1"/>
          </p:cNvSpPr>
          <p:nvPr>
            <p:ph type="title"/>
          </p:nvPr>
        </p:nvSpPr>
        <p:spPr>
          <a:xfrm>
            <a:off x="304800" y="502020"/>
            <a:ext cx="6747311" cy="1642970"/>
          </a:xfrm>
        </p:spPr>
        <p:txBody>
          <a:bodyPr vert="horz" lIns="91440" tIns="45720" rIns="91440" bIns="45720" rtlCol="0" anchor="b">
            <a:normAutofit/>
          </a:bodyPr>
          <a:lstStyle/>
          <a:p>
            <a:r>
              <a:rPr lang="en-US" sz="4000" kern="1200" dirty="0" err="1">
                <a:solidFill>
                  <a:schemeClr val="tx1"/>
                </a:solidFill>
                <a:latin typeface="+mj-lt"/>
                <a:ea typeface="+mj-ea"/>
                <a:cs typeface="+mj-cs"/>
              </a:rPr>
              <a:t>Evolução</a:t>
            </a:r>
            <a:r>
              <a:rPr lang="en-US" sz="4000" kern="1200" dirty="0">
                <a:solidFill>
                  <a:schemeClr val="tx1"/>
                </a:solidFill>
                <a:latin typeface="+mj-lt"/>
                <a:ea typeface="+mj-ea"/>
                <a:cs typeface="+mj-cs"/>
              </a:rPr>
              <a:t> do </a:t>
            </a:r>
            <a:r>
              <a:rPr lang="en-US" sz="4000" kern="1200" dirty="0" err="1">
                <a:solidFill>
                  <a:schemeClr val="tx1"/>
                </a:solidFill>
                <a:latin typeface="+mj-lt"/>
                <a:ea typeface="+mj-ea"/>
                <a:cs typeface="+mj-cs"/>
              </a:rPr>
              <a:t>processo</a:t>
            </a:r>
            <a:r>
              <a:rPr lang="en-US" sz="4000" kern="1200" dirty="0">
                <a:solidFill>
                  <a:schemeClr val="tx1"/>
                </a:solidFill>
                <a:latin typeface="+mj-lt"/>
                <a:ea typeface="+mj-ea"/>
                <a:cs typeface="+mj-cs"/>
              </a:rPr>
              <a:t> de vendas</a:t>
            </a:r>
          </a:p>
        </p:txBody>
      </p:sp>
      <p:sp>
        <p:nvSpPr>
          <p:cNvPr id="5" name="CaixaDeTexto 4">
            <a:extLst>
              <a:ext uri="{FF2B5EF4-FFF2-40B4-BE49-F238E27FC236}">
                <a16:creationId xmlns:a16="http://schemas.microsoft.com/office/drawing/2014/main" id="{092E3BB3-B272-75AF-0564-9CB0C40FAB3A}"/>
              </a:ext>
            </a:extLst>
          </p:cNvPr>
          <p:cNvSpPr txBox="1"/>
          <p:nvPr/>
        </p:nvSpPr>
        <p:spPr>
          <a:xfrm>
            <a:off x="304801" y="2405894"/>
            <a:ext cx="6431280" cy="387298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latin typeface="+mj-lt"/>
              </a:rPr>
              <a:t>Em 2015 </a:t>
            </a:r>
            <a:r>
              <a:rPr lang="en-US" sz="2000" dirty="0">
                <a:latin typeface="+mj-lt"/>
              </a:rPr>
              <a:t>90% dos prospects </a:t>
            </a:r>
            <a:r>
              <a:rPr lang="en-US" sz="2000" dirty="0" err="1">
                <a:latin typeface="+mj-lt"/>
              </a:rPr>
              <a:t>são</a:t>
            </a:r>
            <a:r>
              <a:rPr lang="en-US" sz="2000" dirty="0">
                <a:latin typeface="+mj-lt"/>
              </a:rPr>
              <a:t> </a:t>
            </a:r>
            <a:r>
              <a:rPr lang="en-US" sz="2000" dirty="0" err="1">
                <a:latin typeface="+mj-lt"/>
              </a:rPr>
              <a:t>gerados</a:t>
            </a:r>
            <a:r>
              <a:rPr lang="en-US" sz="2000" dirty="0">
                <a:latin typeface="+mj-lt"/>
              </a:rPr>
              <a:t> </a:t>
            </a:r>
            <a:r>
              <a:rPr lang="en-US" sz="2000" dirty="0" err="1">
                <a:latin typeface="+mj-lt"/>
              </a:rPr>
              <a:t>pelos</a:t>
            </a:r>
            <a:r>
              <a:rPr lang="en-US" sz="2000" dirty="0">
                <a:latin typeface="+mj-lt"/>
              </a:rPr>
              <a:t> sites, </a:t>
            </a:r>
            <a:r>
              <a:rPr lang="en-US" sz="2000" dirty="0" err="1">
                <a:latin typeface="+mj-lt"/>
              </a:rPr>
              <a:t>vendedores</a:t>
            </a:r>
            <a:r>
              <a:rPr lang="en-US" sz="2000" dirty="0">
                <a:latin typeface="+mj-lt"/>
              </a:rPr>
              <a:t> </a:t>
            </a:r>
            <a:r>
              <a:rPr lang="en-US" sz="2000" dirty="0" err="1">
                <a:latin typeface="+mj-lt"/>
              </a:rPr>
              <a:t>deixam</a:t>
            </a:r>
            <a:r>
              <a:rPr lang="en-US" sz="2000" dirty="0">
                <a:latin typeface="+mj-lt"/>
              </a:rPr>
              <a:t> as </a:t>
            </a:r>
            <a:r>
              <a:rPr lang="en-US" sz="2000" dirty="0" err="1">
                <a:latin typeface="+mj-lt"/>
              </a:rPr>
              <a:t>ruas</a:t>
            </a:r>
            <a:r>
              <a:rPr lang="en-US" sz="2000" dirty="0">
                <a:latin typeface="+mj-lt"/>
              </a:rPr>
              <a:t> para </a:t>
            </a:r>
            <a:r>
              <a:rPr lang="en-US" sz="2000" dirty="0" err="1">
                <a:latin typeface="+mj-lt"/>
              </a:rPr>
              <a:t>trabalharem</a:t>
            </a:r>
            <a:r>
              <a:rPr lang="en-US" sz="2000" dirty="0">
                <a:latin typeface="+mj-lt"/>
              </a:rPr>
              <a:t> </a:t>
            </a:r>
            <a:r>
              <a:rPr lang="en-US" sz="2000" dirty="0" err="1">
                <a:latin typeface="+mj-lt"/>
              </a:rPr>
              <a:t>internos</a:t>
            </a:r>
            <a:r>
              <a:rPr lang="en-US" sz="2000" dirty="0">
                <a:latin typeface="+mj-lt"/>
              </a:rPr>
              <a:t> em </a:t>
            </a:r>
            <a:r>
              <a:rPr lang="en-US" sz="2000" dirty="0" err="1">
                <a:latin typeface="+mj-lt"/>
              </a:rPr>
              <a:t>suas</a:t>
            </a:r>
            <a:r>
              <a:rPr lang="en-US" sz="2000" dirty="0">
                <a:latin typeface="+mj-lt"/>
              </a:rPr>
              <a:t> </a:t>
            </a:r>
            <a:r>
              <a:rPr lang="en-US" sz="2000" dirty="0" err="1">
                <a:latin typeface="+mj-lt"/>
              </a:rPr>
              <a:t>corretoras</a:t>
            </a:r>
            <a:r>
              <a:rPr lang="en-US" sz="2000" dirty="0">
                <a:latin typeface="+mj-lt"/>
              </a:rPr>
              <a:t>, o </a:t>
            </a:r>
            <a:r>
              <a:rPr lang="en-US" sz="2000" dirty="0" err="1">
                <a:latin typeface="+mj-lt"/>
              </a:rPr>
              <a:t>investimento</a:t>
            </a:r>
            <a:r>
              <a:rPr lang="en-US" sz="2000" dirty="0">
                <a:latin typeface="+mj-lt"/>
              </a:rPr>
              <a:t> que antes era em </a:t>
            </a:r>
            <a:r>
              <a:rPr lang="en-US" sz="2000" dirty="0" err="1">
                <a:latin typeface="+mj-lt"/>
              </a:rPr>
              <a:t>mídia</a:t>
            </a:r>
            <a:r>
              <a:rPr lang="en-US" sz="2000" dirty="0">
                <a:latin typeface="+mj-lt"/>
              </a:rPr>
              <a:t> </a:t>
            </a:r>
            <a:r>
              <a:rPr lang="en-US" sz="2000" dirty="0" err="1">
                <a:latin typeface="+mj-lt"/>
              </a:rPr>
              <a:t>impressa</a:t>
            </a:r>
            <a:r>
              <a:rPr lang="en-US" sz="2000" dirty="0">
                <a:latin typeface="+mj-lt"/>
              </a:rPr>
              <a:t> </a:t>
            </a:r>
            <a:r>
              <a:rPr lang="en-US" sz="2000" dirty="0" err="1">
                <a:latin typeface="+mj-lt"/>
              </a:rPr>
              <a:t>passa</a:t>
            </a:r>
            <a:r>
              <a:rPr lang="en-US" sz="2000" dirty="0">
                <a:latin typeface="+mj-lt"/>
              </a:rPr>
              <a:t> a ser </a:t>
            </a:r>
            <a:r>
              <a:rPr lang="en-US" sz="2000" dirty="0" err="1">
                <a:latin typeface="+mj-lt"/>
              </a:rPr>
              <a:t>feito</a:t>
            </a:r>
            <a:r>
              <a:rPr lang="en-US" sz="2000" dirty="0">
                <a:latin typeface="+mj-lt"/>
              </a:rPr>
              <a:t> para o Google </a:t>
            </a:r>
            <a:r>
              <a:rPr lang="en-US" sz="2000" dirty="0" err="1">
                <a:latin typeface="+mj-lt"/>
              </a:rPr>
              <a:t>Adwords</a:t>
            </a:r>
            <a:r>
              <a:rPr lang="en-US" sz="2000" dirty="0">
                <a:latin typeface="+mj-lt"/>
              </a:rPr>
              <a:t> e </a:t>
            </a:r>
            <a:r>
              <a:rPr lang="en-US" sz="2000" dirty="0" err="1">
                <a:latin typeface="+mj-lt"/>
              </a:rPr>
              <a:t>geração</a:t>
            </a:r>
            <a:r>
              <a:rPr lang="en-US" sz="2000" dirty="0">
                <a:latin typeface="+mj-lt"/>
              </a:rPr>
              <a:t> de </a:t>
            </a:r>
            <a:r>
              <a:rPr lang="en-US" sz="2000" dirty="0" err="1">
                <a:latin typeface="+mj-lt"/>
              </a:rPr>
              <a:t>conteúdos</a:t>
            </a:r>
            <a:r>
              <a:rPr lang="en-US" sz="2000" dirty="0">
                <a:latin typeface="+mj-lt"/>
              </a:rPr>
              <a:t> para SEO, </a:t>
            </a:r>
            <a:r>
              <a:rPr lang="en-US" sz="2000" dirty="0" err="1">
                <a:latin typeface="+mj-lt"/>
              </a:rPr>
              <a:t>porém</a:t>
            </a:r>
            <a:r>
              <a:rPr lang="en-US" sz="2000" dirty="0">
                <a:latin typeface="+mj-lt"/>
              </a:rPr>
              <a:t> as vendas </a:t>
            </a:r>
            <a:r>
              <a:rPr lang="en-US" sz="2000" dirty="0" err="1">
                <a:latin typeface="+mj-lt"/>
              </a:rPr>
              <a:t>ainda</a:t>
            </a:r>
            <a:r>
              <a:rPr lang="en-US" sz="2000" dirty="0">
                <a:latin typeface="+mj-lt"/>
              </a:rPr>
              <a:t> </a:t>
            </a:r>
            <a:r>
              <a:rPr lang="en-US" sz="2000" dirty="0" err="1">
                <a:latin typeface="+mj-lt"/>
              </a:rPr>
              <a:t>ocorrem</a:t>
            </a:r>
            <a:r>
              <a:rPr lang="en-US" sz="2000" dirty="0">
                <a:latin typeface="+mj-lt"/>
              </a:rPr>
              <a:t> em </a:t>
            </a:r>
            <a:r>
              <a:rPr lang="en-US" sz="2000" dirty="0" err="1">
                <a:latin typeface="+mj-lt"/>
              </a:rPr>
              <a:t>contratos</a:t>
            </a:r>
            <a:r>
              <a:rPr lang="en-US" sz="2000" dirty="0">
                <a:latin typeface="+mj-lt"/>
              </a:rPr>
              <a:t> </a:t>
            </a:r>
            <a:r>
              <a:rPr lang="en-US" sz="2000" dirty="0" err="1">
                <a:latin typeface="+mj-lt"/>
              </a:rPr>
              <a:t>físicos</a:t>
            </a:r>
            <a:r>
              <a:rPr lang="en-US" sz="2000" dirty="0">
                <a:latin typeface="+mj-lt"/>
              </a:rPr>
              <a:t>, </a:t>
            </a:r>
            <a:r>
              <a:rPr lang="en-US" sz="2000" dirty="0" err="1">
                <a:latin typeface="+mj-lt"/>
              </a:rPr>
              <a:t>sendo</a:t>
            </a:r>
            <a:r>
              <a:rPr lang="en-US" sz="2000" dirty="0">
                <a:latin typeface="+mj-lt"/>
              </a:rPr>
              <a:t> </a:t>
            </a:r>
            <a:r>
              <a:rPr lang="en-US" sz="2000" dirty="0" err="1">
                <a:latin typeface="+mj-lt"/>
              </a:rPr>
              <a:t>necessário</a:t>
            </a:r>
            <a:r>
              <a:rPr lang="en-US" sz="2000" dirty="0">
                <a:latin typeface="+mj-lt"/>
              </a:rPr>
              <a:t> o </a:t>
            </a:r>
            <a:r>
              <a:rPr lang="en-US" sz="2000" dirty="0" err="1">
                <a:latin typeface="+mj-lt"/>
              </a:rPr>
              <a:t>deslocamento</a:t>
            </a:r>
            <a:r>
              <a:rPr lang="en-US" sz="2000" dirty="0">
                <a:latin typeface="+mj-lt"/>
              </a:rPr>
              <a:t> do </a:t>
            </a:r>
            <a:r>
              <a:rPr lang="en-US" sz="2000" dirty="0" err="1">
                <a:latin typeface="+mj-lt"/>
              </a:rPr>
              <a:t>vendedor</a:t>
            </a:r>
            <a:r>
              <a:rPr lang="en-US" sz="2000" dirty="0">
                <a:latin typeface="+mj-lt"/>
              </a:rPr>
              <a:t> </a:t>
            </a:r>
            <a:r>
              <a:rPr lang="en-US" sz="2000" dirty="0" err="1">
                <a:latin typeface="+mj-lt"/>
              </a:rPr>
              <a:t>até</a:t>
            </a:r>
            <a:r>
              <a:rPr lang="en-US" sz="2000" dirty="0">
                <a:latin typeface="+mj-lt"/>
              </a:rPr>
              <a:t> o </a:t>
            </a:r>
            <a:r>
              <a:rPr lang="en-US" sz="2000" dirty="0" err="1">
                <a:latin typeface="+mj-lt"/>
              </a:rPr>
              <a:t>cliente</a:t>
            </a:r>
            <a:r>
              <a:rPr lang="en-US" sz="2000" dirty="0">
                <a:latin typeface="+mj-lt"/>
              </a:rPr>
              <a:t> </a:t>
            </a:r>
            <a:r>
              <a:rPr lang="en-US" sz="2000" dirty="0" err="1">
                <a:latin typeface="+mj-lt"/>
              </a:rPr>
              <a:t>ou</a:t>
            </a:r>
            <a:r>
              <a:rPr lang="en-US" sz="2000" dirty="0">
                <a:latin typeface="+mj-lt"/>
              </a:rPr>
              <a:t> do </a:t>
            </a:r>
            <a:r>
              <a:rPr lang="en-US" sz="2000" dirty="0" err="1">
                <a:latin typeface="+mj-lt"/>
              </a:rPr>
              <a:t>cliente</a:t>
            </a:r>
            <a:r>
              <a:rPr lang="en-US" sz="2000" dirty="0">
                <a:latin typeface="+mj-lt"/>
              </a:rPr>
              <a:t> </a:t>
            </a:r>
            <a:r>
              <a:rPr lang="en-US" sz="2000" dirty="0" err="1">
                <a:latin typeface="+mj-lt"/>
              </a:rPr>
              <a:t>até</a:t>
            </a:r>
            <a:r>
              <a:rPr lang="en-US" sz="2000" dirty="0">
                <a:latin typeface="+mj-lt"/>
              </a:rPr>
              <a:t> o </a:t>
            </a:r>
            <a:r>
              <a:rPr lang="en-US" sz="2000" dirty="0" err="1">
                <a:latin typeface="+mj-lt"/>
              </a:rPr>
              <a:t>escritório</a:t>
            </a:r>
            <a:r>
              <a:rPr lang="en-US" sz="2000" dirty="0">
                <a:latin typeface="+mj-lt"/>
              </a:rPr>
              <a:t> de vendas.</a:t>
            </a:r>
          </a:p>
          <a:p>
            <a:pPr indent="-228600">
              <a:lnSpc>
                <a:spcPct val="90000"/>
              </a:lnSpc>
              <a:spcAft>
                <a:spcPts val="600"/>
              </a:spcAft>
              <a:buFont typeface="Arial" panose="020B0604020202020204" pitchFamily="34" charset="0"/>
              <a:buChar char="•"/>
            </a:pPr>
            <a:endParaRPr lang="en-US" sz="2000" dirty="0">
              <a:latin typeface="+mj-lt"/>
            </a:endParaRPr>
          </a:p>
          <a:p>
            <a:pPr indent="-228600">
              <a:lnSpc>
                <a:spcPct val="90000"/>
              </a:lnSpc>
              <a:spcAft>
                <a:spcPts val="600"/>
              </a:spcAft>
              <a:buFont typeface="Arial" panose="020B0604020202020204" pitchFamily="34" charset="0"/>
              <a:buChar char="•"/>
            </a:pPr>
            <a:r>
              <a:rPr lang="en-US" sz="2000" b="1" dirty="0">
                <a:latin typeface="+mj-lt"/>
              </a:rPr>
              <a:t>2020</a:t>
            </a:r>
            <a:r>
              <a:rPr lang="en-US" sz="2000" dirty="0">
                <a:latin typeface="+mj-lt"/>
              </a:rPr>
              <a:t> COVID, com a </a:t>
            </a:r>
            <a:r>
              <a:rPr lang="en-US" sz="2000" dirty="0" err="1">
                <a:latin typeface="+mj-lt"/>
              </a:rPr>
              <a:t>pandemia</a:t>
            </a:r>
            <a:r>
              <a:rPr lang="en-US" sz="2000" dirty="0">
                <a:latin typeface="+mj-lt"/>
              </a:rPr>
              <a:t> </a:t>
            </a:r>
            <a:r>
              <a:rPr lang="en-US" sz="2000" dirty="0" err="1">
                <a:latin typeface="+mj-lt"/>
              </a:rPr>
              <a:t>os</a:t>
            </a:r>
            <a:r>
              <a:rPr lang="en-US" sz="2000" dirty="0">
                <a:latin typeface="+mj-lt"/>
              </a:rPr>
              <a:t> </a:t>
            </a:r>
            <a:r>
              <a:rPr lang="en-US" sz="2000" dirty="0" err="1">
                <a:latin typeface="+mj-lt"/>
              </a:rPr>
              <a:t>clientes</a:t>
            </a:r>
            <a:r>
              <a:rPr lang="en-US" sz="2000" dirty="0">
                <a:latin typeface="+mj-lt"/>
              </a:rPr>
              <a:t> </a:t>
            </a:r>
            <a:r>
              <a:rPr lang="en-US" sz="2000" dirty="0" err="1">
                <a:latin typeface="+mj-lt"/>
              </a:rPr>
              <a:t>não</a:t>
            </a:r>
            <a:r>
              <a:rPr lang="en-US" sz="2000" dirty="0">
                <a:latin typeface="+mj-lt"/>
              </a:rPr>
              <a:t> </a:t>
            </a:r>
            <a:r>
              <a:rPr lang="en-US" sz="2000" dirty="0" err="1">
                <a:latin typeface="+mj-lt"/>
              </a:rPr>
              <a:t>podiam</a:t>
            </a:r>
            <a:r>
              <a:rPr lang="en-US" sz="2000" dirty="0">
                <a:latin typeface="+mj-lt"/>
              </a:rPr>
              <a:t> </a:t>
            </a:r>
            <a:r>
              <a:rPr lang="en-US" sz="2000" dirty="0" err="1">
                <a:latin typeface="+mj-lt"/>
              </a:rPr>
              <a:t>mais</a:t>
            </a:r>
            <a:r>
              <a:rPr lang="en-US" sz="2000" dirty="0">
                <a:latin typeface="+mj-lt"/>
              </a:rPr>
              <a:t> </a:t>
            </a:r>
            <a:r>
              <a:rPr lang="en-US" sz="2000" dirty="0" err="1">
                <a:latin typeface="+mj-lt"/>
              </a:rPr>
              <a:t>receber</a:t>
            </a:r>
            <a:r>
              <a:rPr lang="en-US" sz="2000" dirty="0">
                <a:latin typeface="+mj-lt"/>
              </a:rPr>
              <a:t> </a:t>
            </a:r>
            <a:r>
              <a:rPr lang="en-US" sz="2000" dirty="0" err="1">
                <a:latin typeface="+mj-lt"/>
              </a:rPr>
              <a:t>os</a:t>
            </a:r>
            <a:r>
              <a:rPr lang="en-US" sz="2000" dirty="0">
                <a:latin typeface="+mj-lt"/>
              </a:rPr>
              <a:t> </a:t>
            </a:r>
            <a:r>
              <a:rPr lang="en-US" sz="2000" dirty="0" err="1">
                <a:latin typeface="+mj-lt"/>
              </a:rPr>
              <a:t>vendedores</a:t>
            </a:r>
            <a:r>
              <a:rPr lang="en-US" sz="2000" dirty="0">
                <a:latin typeface="+mj-lt"/>
              </a:rPr>
              <a:t> </a:t>
            </a:r>
            <a:r>
              <a:rPr lang="en-US" sz="2000" dirty="0" err="1">
                <a:latin typeface="+mj-lt"/>
              </a:rPr>
              <a:t>ou</a:t>
            </a:r>
            <a:r>
              <a:rPr lang="en-US" sz="2000" dirty="0">
                <a:latin typeface="+mj-lt"/>
              </a:rPr>
              <a:t> se </a:t>
            </a:r>
            <a:r>
              <a:rPr lang="en-US" sz="2000" dirty="0" err="1">
                <a:latin typeface="+mj-lt"/>
              </a:rPr>
              <a:t>deslocarem</a:t>
            </a:r>
            <a:r>
              <a:rPr lang="en-US" sz="2000" dirty="0">
                <a:latin typeface="+mj-lt"/>
              </a:rPr>
              <a:t> </a:t>
            </a:r>
            <a:r>
              <a:rPr lang="en-US" sz="2000" dirty="0" err="1">
                <a:latin typeface="+mj-lt"/>
              </a:rPr>
              <a:t>até</a:t>
            </a:r>
            <a:r>
              <a:rPr lang="en-US" sz="2000" dirty="0">
                <a:latin typeface="+mj-lt"/>
              </a:rPr>
              <a:t> </a:t>
            </a:r>
            <a:r>
              <a:rPr lang="en-US" sz="2000" dirty="0" err="1">
                <a:latin typeface="+mj-lt"/>
              </a:rPr>
              <a:t>os</a:t>
            </a:r>
            <a:r>
              <a:rPr lang="en-US" sz="2000" dirty="0">
                <a:latin typeface="+mj-lt"/>
              </a:rPr>
              <a:t> </a:t>
            </a:r>
            <a:r>
              <a:rPr lang="en-US" sz="2000" dirty="0" err="1">
                <a:latin typeface="+mj-lt"/>
              </a:rPr>
              <a:t>escritórios</a:t>
            </a:r>
            <a:r>
              <a:rPr lang="en-US" sz="2000" dirty="0">
                <a:latin typeface="+mj-lt"/>
              </a:rPr>
              <a:t> de vendas, </a:t>
            </a:r>
            <a:r>
              <a:rPr lang="en-US" sz="2000" dirty="0" err="1">
                <a:latin typeface="+mj-lt"/>
              </a:rPr>
              <a:t>isso</a:t>
            </a:r>
            <a:r>
              <a:rPr lang="en-US" sz="2000" dirty="0">
                <a:latin typeface="+mj-lt"/>
              </a:rPr>
              <a:t> fez com que as </a:t>
            </a:r>
            <a:r>
              <a:rPr lang="en-US" sz="2000" dirty="0" err="1">
                <a:latin typeface="+mj-lt"/>
              </a:rPr>
              <a:t>operadoras</a:t>
            </a:r>
            <a:r>
              <a:rPr lang="en-US" sz="2000" dirty="0">
                <a:latin typeface="+mj-lt"/>
              </a:rPr>
              <a:t> </a:t>
            </a:r>
            <a:r>
              <a:rPr lang="en-US" sz="2000" dirty="0" err="1">
                <a:latin typeface="+mj-lt"/>
              </a:rPr>
              <a:t>criassem</a:t>
            </a:r>
            <a:r>
              <a:rPr lang="en-US" sz="2000" dirty="0">
                <a:latin typeface="+mj-lt"/>
              </a:rPr>
              <a:t> </a:t>
            </a:r>
            <a:r>
              <a:rPr lang="en-US" sz="2000" dirty="0" err="1">
                <a:latin typeface="+mj-lt"/>
              </a:rPr>
              <a:t>mecanismos</a:t>
            </a:r>
            <a:r>
              <a:rPr lang="en-US" sz="2000" dirty="0">
                <a:latin typeface="+mj-lt"/>
              </a:rPr>
              <a:t> para </a:t>
            </a:r>
            <a:r>
              <a:rPr lang="en-US" sz="2000" dirty="0" err="1">
                <a:latin typeface="+mj-lt"/>
              </a:rPr>
              <a:t>possibilitar</a:t>
            </a:r>
            <a:r>
              <a:rPr lang="en-US" sz="2000" dirty="0">
                <a:latin typeface="+mj-lt"/>
              </a:rPr>
              <a:t> a </a:t>
            </a:r>
            <a:r>
              <a:rPr lang="en-US" sz="2000" dirty="0" err="1">
                <a:latin typeface="+mj-lt"/>
              </a:rPr>
              <a:t>venda</a:t>
            </a:r>
            <a:r>
              <a:rPr lang="en-US" sz="2000" dirty="0">
                <a:latin typeface="+mj-lt"/>
              </a:rPr>
              <a:t> on-line.</a:t>
            </a:r>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m 6">
            <a:extLst>
              <a:ext uri="{FF2B5EF4-FFF2-40B4-BE49-F238E27FC236}">
                <a16:creationId xmlns:a16="http://schemas.microsoft.com/office/drawing/2014/main" id="{BD646073-D0B3-8717-E9E7-72BB51658A3F}"/>
              </a:ext>
            </a:extLst>
          </p:cNvPr>
          <p:cNvPicPr>
            <a:picLocks noChangeAspect="1"/>
          </p:cNvPicPr>
          <p:nvPr/>
        </p:nvPicPr>
        <p:blipFill rotWithShape="1">
          <a:blip r:embed="rId2"/>
          <a:srcRect l="2500" t="5466" r="17334" b="5909"/>
          <a:stretch/>
        </p:blipFill>
        <p:spPr>
          <a:xfrm>
            <a:off x="7075966" y="2144990"/>
            <a:ext cx="4396299" cy="2472917"/>
          </a:xfrm>
          <a:prstGeom prst="rect">
            <a:avLst/>
          </a:prstGeom>
        </p:spPr>
      </p:pic>
    </p:spTree>
    <p:extLst>
      <p:ext uri="{BB962C8B-B14F-4D97-AF65-F5344CB8AC3E}">
        <p14:creationId xmlns:p14="http://schemas.microsoft.com/office/powerpoint/2010/main" val="428996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BCF9D6-A5BF-6D71-C152-E1D82BC3C4E7}"/>
              </a:ext>
            </a:extLst>
          </p:cNvPr>
          <p:cNvSpPr>
            <a:spLocks noGrp="1"/>
          </p:cNvSpPr>
          <p:nvPr>
            <p:ph type="title"/>
          </p:nvPr>
        </p:nvSpPr>
        <p:spPr>
          <a:xfrm>
            <a:off x="1371599" y="294538"/>
            <a:ext cx="9895951" cy="1033669"/>
          </a:xfrm>
        </p:spPr>
        <p:txBody>
          <a:bodyPr>
            <a:normAutofit/>
          </a:bodyPr>
          <a:lstStyle/>
          <a:p>
            <a:r>
              <a:rPr lang="pt-BR" sz="4000" dirty="0">
                <a:solidFill>
                  <a:srgbClr val="FFFFFF"/>
                </a:solidFill>
              </a:rPr>
              <a:t>Processo Atual</a:t>
            </a:r>
          </a:p>
        </p:txBody>
      </p:sp>
      <p:sp>
        <p:nvSpPr>
          <p:cNvPr id="3" name="Espaço Reservado para Conteúdo 2">
            <a:extLst>
              <a:ext uri="{FF2B5EF4-FFF2-40B4-BE49-F238E27FC236}">
                <a16:creationId xmlns:a16="http://schemas.microsoft.com/office/drawing/2014/main" id="{D46A4AE1-8B81-378E-9627-45597A6F31E8}"/>
              </a:ext>
            </a:extLst>
          </p:cNvPr>
          <p:cNvSpPr>
            <a:spLocks noGrp="1"/>
          </p:cNvSpPr>
          <p:nvPr>
            <p:ph idx="1"/>
          </p:nvPr>
        </p:nvSpPr>
        <p:spPr>
          <a:xfrm>
            <a:off x="1117599" y="1798320"/>
            <a:ext cx="9672321" cy="4876800"/>
          </a:xfrm>
        </p:spPr>
        <p:txBody>
          <a:bodyPr anchor="ctr">
            <a:normAutofit/>
          </a:bodyPr>
          <a:lstStyle/>
          <a:p>
            <a:pPr marL="0" indent="0">
              <a:lnSpc>
                <a:spcPct val="150000"/>
              </a:lnSpc>
              <a:buNone/>
            </a:pPr>
            <a:r>
              <a:rPr lang="pt-BR" sz="2000" dirty="0">
                <a:latin typeface="+mj-lt"/>
              </a:rPr>
              <a:t>	Fui a primeira corretora do Vale do Paraíba a trabalhar com geração de Leads, hoje só no Vale do Paraíba mais 100 corretoras atuando no mesmo modelo, com mais de 200 vendedores só na cidade de São José dos Campos.</a:t>
            </a:r>
          </a:p>
          <a:p>
            <a:pPr marL="0" indent="0">
              <a:lnSpc>
                <a:spcPct val="150000"/>
              </a:lnSpc>
              <a:buNone/>
            </a:pPr>
            <a:r>
              <a:rPr lang="pt-BR" sz="2000" dirty="0">
                <a:latin typeface="+mj-lt"/>
              </a:rPr>
              <a:t>	A grande maioria dos vendedores são autônomos, e acabam tendo vínculo com mais de uma corretora ao mesmo tempo, esse modelo não é bem visto pelos cliente que muitas vezes ficam inseguros por não terem a segurança de estarem negociando com uma empresa a qual poderão recorrer em caso de problemas ou necessidade de suporte.</a:t>
            </a:r>
          </a:p>
          <a:p>
            <a:pPr marL="0" indent="0">
              <a:lnSpc>
                <a:spcPct val="150000"/>
              </a:lnSpc>
              <a:buNone/>
            </a:pPr>
            <a:r>
              <a:rPr lang="pt-BR" sz="2000" dirty="0">
                <a:latin typeface="+mj-lt"/>
              </a:rPr>
              <a:t>	</a:t>
            </a:r>
          </a:p>
        </p:txBody>
      </p:sp>
    </p:spTree>
    <p:extLst>
      <p:ext uri="{BB962C8B-B14F-4D97-AF65-F5344CB8AC3E}">
        <p14:creationId xmlns:p14="http://schemas.microsoft.com/office/powerpoint/2010/main" val="199594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BCF9D6-A5BF-6D71-C152-E1D82BC3C4E7}"/>
              </a:ext>
            </a:extLst>
          </p:cNvPr>
          <p:cNvSpPr>
            <a:spLocks noGrp="1"/>
          </p:cNvSpPr>
          <p:nvPr>
            <p:ph type="title"/>
          </p:nvPr>
        </p:nvSpPr>
        <p:spPr>
          <a:xfrm>
            <a:off x="1371599" y="294538"/>
            <a:ext cx="9895951" cy="1033669"/>
          </a:xfrm>
        </p:spPr>
        <p:txBody>
          <a:bodyPr>
            <a:normAutofit/>
          </a:bodyPr>
          <a:lstStyle/>
          <a:p>
            <a:r>
              <a:rPr lang="pt-BR" sz="4000" dirty="0">
                <a:solidFill>
                  <a:srgbClr val="FFFFFF"/>
                </a:solidFill>
              </a:rPr>
              <a:t>Processo Atual</a:t>
            </a:r>
          </a:p>
        </p:txBody>
      </p:sp>
      <p:sp>
        <p:nvSpPr>
          <p:cNvPr id="3" name="Espaço Reservado para Conteúdo 2">
            <a:extLst>
              <a:ext uri="{FF2B5EF4-FFF2-40B4-BE49-F238E27FC236}">
                <a16:creationId xmlns:a16="http://schemas.microsoft.com/office/drawing/2014/main" id="{D46A4AE1-8B81-378E-9627-45597A6F31E8}"/>
              </a:ext>
            </a:extLst>
          </p:cNvPr>
          <p:cNvSpPr>
            <a:spLocks noGrp="1"/>
          </p:cNvSpPr>
          <p:nvPr>
            <p:ph idx="1"/>
          </p:nvPr>
        </p:nvSpPr>
        <p:spPr>
          <a:xfrm>
            <a:off x="1117599" y="1798320"/>
            <a:ext cx="9672321" cy="4876800"/>
          </a:xfrm>
        </p:spPr>
        <p:txBody>
          <a:bodyPr anchor="ctr">
            <a:normAutofit/>
          </a:bodyPr>
          <a:lstStyle/>
          <a:p>
            <a:pPr marL="0" indent="0">
              <a:lnSpc>
                <a:spcPct val="150000"/>
              </a:lnSpc>
              <a:buNone/>
            </a:pPr>
            <a:r>
              <a:rPr lang="pt-BR" sz="2000" dirty="0">
                <a:latin typeface="+mj-lt"/>
              </a:rPr>
              <a:t>	Em 2012, com o objetivo de resolver esse problema comecei a trabalhar com uma equipe de vendedores 100% registrados com vínculo exclusivo com a corretora, esse modelo dá muito certo, porém apresenta um alto custo e turnover de equipe.</a:t>
            </a:r>
          </a:p>
          <a:p>
            <a:pPr marL="0" indent="0">
              <a:lnSpc>
                <a:spcPct val="150000"/>
              </a:lnSpc>
              <a:buNone/>
            </a:pPr>
            <a:r>
              <a:rPr lang="pt-BR" sz="2000" dirty="0">
                <a:latin typeface="+mj-lt"/>
              </a:rPr>
              <a:t>	Quando o vendedor atinge a plenitude de seu treinamento e conhece o mercado, acaba optando em trabalhar como autônomo para ter rendimentos superiores ao modelo com carteira profissional, com isso a rotatividade e custos de contratação e treinamentos se tornam inviáveis e a corretora acaba tendo dificuldade de manter os vendedores sêniores. </a:t>
            </a:r>
          </a:p>
          <a:p>
            <a:pPr marL="0" indent="0">
              <a:lnSpc>
                <a:spcPct val="150000"/>
              </a:lnSpc>
              <a:buNone/>
            </a:pPr>
            <a:r>
              <a:rPr lang="pt-BR" sz="2000" b="1" dirty="0">
                <a:solidFill>
                  <a:srgbClr val="14243F"/>
                </a:solidFill>
                <a:latin typeface="+mj-lt"/>
              </a:rPr>
              <a:t>1° Problema do modelo atual “Manter a equipe comercial”</a:t>
            </a:r>
          </a:p>
          <a:p>
            <a:pPr marL="0" indent="0">
              <a:lnSpc>
                <a:spcPct val="150000"/>
              </a:lnSpc>
              <a:buNone/>
            </a:pPr>
            <a:r>
              <a:rPr lang="pt-BR" sz="2000" dirty="0">
                <a:latin typeface="+mj-lt"/>
              </a:rPr>
              <a:t>	</a:t>
            </a:r>
          </a:p>
        </p:txBody>
      </p:sp>
    </p:spTree>
    <p:extLst>
      <p:ext uri="{BB962C8B-B14F-4D97-AF65-F5344CB8AC3E}">
        <p14:creationId xmlns:p14="http://schemas.microsoft.com/office/powerpoint/2010/main" val="785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C45643-2699-C00E-0E06-08DA7DA827D3}"/>
              </a:ext>
            </a:extLst>
          </p:cNvPr>
          <p:cNvSpPr>
            <a:spLocks noGrp="1"/>
          </p:cNvSpPr>
          <p:nvPr>
            <p:ph type="title"/>
          </p:nvPr>
        </p:nvSpPr>
        <p:spPr>
          <a:xfrm>
            <a:off x="466722" y="586855"/>
            <a:ext cx="3201366" cy="3387497"/>
          </a:xfrm>
        </p:spPr>
        <p:txBody>
          <a:bodyPr anchor="b">
            <a:normAutofit/>
          </a:bodyPr>
          <a:lstStyle/>
          <a:p>
            <a:pPr algn="r"/>
            <a:r>
              <a:rPr lang="pt-BR" sz="4000">
                <a:solidFill>
                  <a:srgbClr val="FFFFFF"/>
                </a:solidFill>
              </a:rPr>
              <a:t>Processo atual</a:t>
            </a:r>
          </a:p>
        </p:txBody>
      </p:sp>
      <p:sp>
        <p:nvSpPr>
          <p:cNvPr id="3" name="Espaço Reservado para Conteúdo 2">
            <a:extLst>
              <a:ext uri="{FF2B5EF4-FFF2-40B4-BE49-F238E27FC236}">
                <a16:creationId xmlns:a16="http://schemas.microsoft.com/office/drawing/2014/main" id="{4CFF68A4-B88F-95C3-A7B9-8EEDB2A75421}"/>
              </a:ext>
            </a:extLst>
          </p:cNvPr>
          <p:cNvSpPr>
            <a:spLocks noGrp="1"/>
          </p:cNvSpPr>
          <p:nvPr>
            <p:ph idx="1"/>
          </p:nvPr>
        </p:nvSpPr>
        <p:spPr>
          <a:xfrm>
            <a:off x="4810259" y="649480"/>
            <a:ext cx="6555347" cy="5546047"/>
          </a:xfrm>
        </p:spPr>
        <p:txBody>
          <a:bodyPr anchor="ctr">
            <a:normAutofit/>
          </a:bodyPr>
          <a:lstStyle/>
          <a:p>
            <a:pPr marL="0" indent="0">
              <a:buNone/>
            </a:pPr>
            <a:r>
              <a:rPr lang="pt-BR" sz="2000" dirty="0">
                <a:latin typeface="+mj-lt"/>
              </a:rPr>
              <a:t>	Hoje 85% dos cliente chegam até nós através de nosso site, eles preenchem um formulário e executam uma simulação de preço, esse formulário gera um Lead, que é direcionado para um vendedor entrar em contato com o cliente para auxilia-lo na escolha e contratação do plano de saúde.</a:t>
            </a:r>
          </a:p>
          <a:p>
            <a:pPr marL="0" indent="0">
              <a:buNone/>
            </a:pPr>
            <a:endParaRPr lang="pt-BR" sz="2000" dirty="0">
              <a:latin typeface="+mj-lt"/>
            </a:endParaRPr>
          </a:p>
          <a:p>
            <a:pPr marL="0" indent="0">
              <a:buNone/>
            </a:pPr>
            <a:r>
              <a:rPr lang="pt-BR" sz="2000" dirty="0">
                <a:latin typeface="+mj-lt"/>
              </a:rPr>
              <a:t>Nesse modelo temos alcançamos os seguintes números:</a:t>
            </a:r>
          </a:p>
          <a:p>
            <a:pPr lvl="1"/>
            <a:r>
              <a:rPr lang="pt-BR" sz="2000" dirty="0">
                <a:latin typeface="+mj-lt"/>
              </a:rPr>
              <a:t>Média de 1.140 Leads mês</a:t>
            </a:r>
          </a:p>
          <a:p>
            <a:pPr lvl="1"/>
            <a:r>
              <a:rPr lang="pt-BR" sz="2000" dirty="0">
                <a:latin typeface="+mj-lt"/>
              </a:rPr>
              <a:t>Média de </a:t>
            </a:r>
            <a:r>
              <a:rPr lang="pt-BR" sz="2000">
                <a:latin typeface="+mj-lt"/>
              </a:rPr>
              <a:t>140 contratos </a:t>
            </a:r>
            <a:r>
              <a:rPr lang="pt-BR" sz="2000" dirty="0">
                <a:latin typeface="+mj-lt"/>
              </a:rPr>
              <a:t>fechados por mês</a:t>
            </a:r>
          </a:p>
          <a:p>
            <a:pPr lvl="1"/>
            <a:r>
              <a:rPr lang="pt-BR" sz="2000" dirty="0">
                <a:latin typeface="+mj-lt"/>
              </a:rPr>
              <a:t>Taxa de conversão dos Leads em 11%</a:t>
            </a:r>
          </a:p>
          <a:p>
            <a:pPr lvl="1"/>
            <a:r>
              <a:rPr lang="pt-BR" sz="2000" dirty="0">
                <a:latin typeface="+mj-lt"/>
              </a:rPr>
              <a:t>Faturamento anual de R$ 2,5 milhões/ano</a:t>
            </a:r>
          </a:p>
        </p:txBody>
      </p:sp>
    </p:spTree>
    <p:extLst>
      <p:ext uri="{BB962C8B-B14F-4D97-AF65-F5344CB8AC3E}">
        <p14:creationId xmlns:p14="http://schemas.microsoft.com/office/powerpoint/2010/main" val="408576990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1401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Calibri</vt:lpstr>
      <vt:lpstr>Calibri Light</vt:lpstr>
      <vt:lpstr>Tema do Office</vt:lpstr>
      <vt:lpstr>Apresentação do PowerPoint</vt:lpstr>
      <vt:lpstr>Portal para venda de planos de saúde online</vt:lpstr>
      <vt:lpstr>Mercado</vt:lpstr>
      <vt:lpstr>Mercado</vt:lpstr>
      <vt:lpstr>Evolução do processo de vendas</vt:lpstr>
      <vt:lpstr>Evolução do processo de vendas</vt:lpstr>
      <vt:lpstr>Processo Atual</vt:lpstr>
      <vt:lpstr>Processo Atual</vt:lpstr>
      <vt:lpstr>Processo atual</vt:lpstr>
      <vt:lpstr>Processo atual</vt:lpstr>
      <vt:lpstr>Processo atual</vt:lpstr>
      <vt:lpstr>Startup</vt:lpstr>
      <vt:lpstr>Startup</vt:lpstr>
      <vt:lpstr>Startup</vt:lpstr>
      <vt:lpstr>PlanSeg</vt:lpstr>
      <vt:lpstr>O Portal</vt:lpstr>
      <vt:lpstr>O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Douglas Vizzacchi</dc:creator>
  <cp:lastModifiedBy>Douglas Vizzacchi</cp:lastModifiedBy>
  <cp:revision>1</cp:revision>
  <dcterms:created xsi:type="dcterms:W3CDTF">2022-05-07T18:21:43Z</dcterms:created>
  <dcterms:modified xsi:type="dcterms:W3CDTF">2022-12-17T17:55:09Z</dcterms:modified>
</cp:coreProperties>
</file>