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25" r:id="rId2"/>
  </p:sldMasterIdLst>
  <p:notesMasterIdLst>
    <p:notesMasterId r:id="rId32"/>
  </p:notesMasterIdLst>
  <p:handoutMasterIdLst>
    <p:handoutMasterId r:id="rId33"/>
  </p:handoutMasterIdLst>
  <p:sldIdLst>
    <p:sldId id="268" r:id="rId3"/>
    <p:sldId id="376" r:id="rId4"/>
    <p:sldId id="377" r:id="rId5"/>
    <p:sldId id="378" r:id="rId6"/>
    <p:sldId id="379" r:id="rId7"/>
    <p:sldId id="380" r:id="rId8"/>
    <p:sldId id="382" r:id="rId9"/>
    <p:sldId id="383" r:id="rId10"/>
    <p:sldId id="381" r:id="rId11"/>
    <p:sldId id="384" r:id="rId12"/>
    <p:sldId id="385" r:id="rId13"/>
    <p:sldId id="387" r:id="rId14"/>
    <p:sldId id="386" r:id="rId15"/>
    <p:sldId id="388" r:id="rId16"/>
    <p:sldId id="389" r:id="rId17"/>
    <p:sldId id="390" r:id="rId18"/>
    <p:sldId id="391" r:id="rId19"/>
    <p:sldId id="392" r:id="rId20"/>
    <p:sldId id="393" r:id="rId21"/>
    <p:sldId id="394" r:id="rId22"/>
    <p:sldId id="397" r:id="rId23"/>
    <p:sldId id="398" r:id="rId24"/>
    <p:sldId id="399" r:id="rId25"/>
    <p:sldId id="400" r:id="rId26"/>
    <p:sldId id="401" r:id="rId27"/>
    <p:sldId id="402" r:id="rId28"/>
    <p:sldId id="403" r:id="rId29"/>
    <p:sldId id="404"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68" d="100"/>
          <a:sy n="68" d="100"/>
        </p:scale>
        <p:origin x="816" y="4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12/27/2021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17EDD-731D-42D1-BEF6-317620AAFAFD}" type="datetimeFigureOut">
              <a:rPr lang="en-IN" smtClean="0"/>
              <a:t>27-12-2021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E2BFA-F748-482D-A36F-0B2E827C94D7}" type="slidenum">
              <a:rPr lang="en-IN" smtClean="0"/>
              <a:t>‹#›</a:t>
            </a:fld>
            <a:endParaRPr lang="en-IN"/>
          </a:p>
        </p:txBody>
      </p:sp>
    </p:spTree>
    <p:extLst>
      <p:ext uri="{BB962C8B-B14F-4D97-AF65-F5344CB8AC3E}">
        <p14:creationId xmlns:p14="http://schemas.microsoft.com/office/powerpoint/2010/main" val="352369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29</a:t>
            </a:fld>
            <a:endParaRPr lang="en-US" dirty="0"/>
          </a:p>
        </p:txBody>
      </p:sp>
    </p:spTree>
    <p:extLst>
      <p:ext uri="{BB962C8B-B14F-4D97-AF65-F5344CB8AC3E}">
        <p14:creationId xmlns:p14="http://schemas.microsoft.com/office/powerpoint/2010/main" val="159274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68177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9741565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71328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843628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721754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91555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239375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557943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225973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4592540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715055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6627B-E4D5-2947-8E88-B84039729B9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1349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97699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6627B-E4D5-2947-8E88-B84039729B9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58800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3753932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2593151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89043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 id="2147483707"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09960813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65952"/>
            <a:ext cx="9199513" cy="1726096"/>
          </a:xfrm>
        </p:spPr>
        <p:txBody>
          <a:bodyPr>
            <a:noAutofit/>
          </a:bodyPr>
          <a:lstStyle/>
          <a:p>
            <a:pPr algn="ctr"/>
            <a:r>
              <a:rPr lang="en-US" b="1" dirty="0"/>
              <a:t>Malignant comments classifier project presentation</a:t>
            </a:r>
          </a:p>
        </p:txBody>
      </p:sp>
      <p:sp>
        <p:nvSpPr>
          <p:cNvPr id="3" name="Content Placeholder 2"/>
          <p:cNvSpPr>
            <a:spLocks noGrp="1"/>
          </p:cNvSpPr>
          <p:nvPr>
            <p:ph type="subTitle" idx="1"/>
          </p:nvPr>
        </p:nvSpPr>
        <p:spPr>
          <a:xfrm>
            <a:off x="1881808" y="6294858"/>
            <a:ext cx="10033621" cy="1126283"/>
          </a:xfrm>
        </p:spPr>
        <p:txBody>
          <a:bodyPr/>
          <a:lstStyle/>
          <a:p>
            <a:r>
              <a:rPr lang="en-US" b="1" dirty="0"/>
              <a:t>Submitted By | </a:t>
            </a:r>
            <a:r>
              <a:rPr lang="en-US" b="1" dirty="0" err="1"/>
              <a:t>Vishaldeep</a:t>
            </a:r>
            <a:r>
              <a:rPr lang="en-US" b="1" dirty="0"/>
              <a:t> Agrawal |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589569" y="1741431"/>
            <a:ext cx="10242554" cy="4349879"/>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a:t>
            </a:r>
            <a:r>
              <a:rPr lang="en-IN" sz="2000" dirty="0" err="1"/>
              <a:t>ie</a:t>
            </a:r>
            <a:r>
              <a:rPr lang="en-IN" sz="2000" dirty="0"/>
              <a:t>. a-z' and remove other data from comment text. </a:t>
            </a:r>
          </a:p>
          <a:p>
            <a:r>
              <a:rPr lang="en-IN" sz="2000" dirty="0"/>
              <a:t>6. Remove stop words and punctuations </a:t>
            </a:r>
          </a:p>
          <a:p>
            <a:r>
              <a:rPr lang="en-IN" sz="2000" dirty="0"/>
              <a:t>7. Apply Stemming using </a:t>
            </a:r>
            <a:r>
              <a:rPr lang="en-IN" sz="2000" dirty="0" err="1"/>
              <a:t>SnowballStemmer</a:t>
            </a:r>
            <a:r>
              <a:rPr lang="en-IN" sz="2000" dirty="0"/>
              <a:t>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603636" y="1896370"/>
            <a:ext cx="11369070" cy="4520802"/>
          </a:xfrm>
        </p:spPr>
        <p:txBody>
          <a:bodyPr>
            <a:normAutofit fontScale="92500" lnSpcReduction="20000"/>
          </a:bodyPr>
          <a:lstStyle/>
          <a:p>
            <a:pPr marL="285750" indent="-285750">
              <a:buFont typeface="Courier New" panose="02070309020205020404" pitchFamily="49" charset="0"/>
              <a:buChar char="o"/>
            </a:pPr>
            <a:r>
              <a:rPr lang="en-IN" sz="2400" dirty="0"/>
              <a:t> Hardware technology being used.</a:t>
            </a:r>
          </a:p>
          <a:p>
            <a:r>
              <a:rPr lang="en-IN" sz="2400" dirty="0"/>
              <a:t>RAM 	: 4 GB</a:t>
            </a:r>
          </a:p>
          <a:p>
            <a:r>
              <a:rPr lang="en-IN" sz="2400" dirty="0"/>
              <a:t>CPU 	: </a:t>
            </a:r>
            <a:r>
              <a:rPr lang="pt-BR" sz="2400" dirty="0"/>
              <a:t>Intel(R) Core(TM) i3-4005U CPU @ 1.70GHz   1.70 GHz</a:t>
            </a:r>
          </a:p>
          <a:p>
            <a:r>
              <a:rPr lang="en-IN" sz="2400" dirty="0"/>
              <a:t>GPU 	: NVIDIA GeForce 820M</a:t>
            </a:r>
          </a:p>
          <a:p>
            <a:pPr marL="285750" indent="-285750">
              <a:buFont typeface="Courier New" panose="02070309020205020404" pitchFamily="49" charset="0"/>
              <a:buChar char="o"/>
            </a:pPr>
            <a:r>
              <a:rPr lang="en-IN" sz="2400" dirty="0"/>
              <a:t> Software technology being used.</a:t>
            </a:r>
          </a:p>
          <a:p>
            <a:r>
              <a:rPr lang="en-IN" sz="2400" dirty="0"/>
              <a:t>Programming language 		: Python</a:t>
            </a:r>
          </a:p>
          <a:p>
            <a:r>
              <a:rPr lang="en-IN" sz="2400" dirty="0"/>
              <a:t>Distribution 			: Anaconda Navigator</a:t>
            </a:r>
          </a:p>
          <a:p>
            <a:r>
              <a:rPr lang="en-IN" sz="2400" dirty="0"/>
              <a:t>Browser based language shell 	: Jupyter Notebook</a:t>
            </a:r>
          </a:p>
          <a:p>
            <a:endParaRPr lang="en-IN" sz="2400" dirty="0"/>
          </a:p>
          <a:p>
            <a:pPr marL="285750" indent="-285750">
              <a:buFont typeface="Courier New" panose="02070309020205020404" pitchFamily="49" charset="0"/>
              <a:buChar char="o"/>
            </a:pPr>
            <a:r>
              <a:rPr lang="en-IN" sz="2400" dirty="0"/>
              <a:t> Libraries/Packages specifically being used.</a:t>
            </a:r>
          </a:p>
          <a:p>
            <a:r>
              <a:rPr lang="en-IN" sz="2400" dirty="0"/>
              <a:t>Pandas, NumPy, matplotlib, seaborn, scikit-learn, NLTK</a:t>
            </a:r>
          </a:p>
          <a:p>
            <a:endParaRPr lang="en-IN" sz="24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B2F7CC24-34E5-4357-AD76-E5B4A8207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23" y="1537433"/>
            <a:ext cx="8399685" cy="4980921"/>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a:xfrm>
            <a:off x="392622" y="339645"/>
            <a:ext cx="11799377" cy="1002552"/>
          </a:xfrm>
        </p:spPr>
        <p:txBody>
          <a:bodyPr/>
          <a:lstStyle/>
          <a:p>
            <a:r>
              <a:rPr lang="en-US" sz="3000" dirty="0"/>
              <a:t>EXPLORATORY DATA ANALYSIS (EDA) AND VISUALIZATION</a:t>
            </a:r>
            <a:endParaRPr lang="en-IN" sz="3000"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648661" y="339645"/>
            <a:ext cx="9577357" cy="1002552"/>
          </a:xfrm>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0" y="1964335"/>
            <a:ext cx="6696561" cy="2593597"/>
          </a:xfrm>
        </p:spPr>
        <p:txBody>
          <a:bodyPr>
            <a:normAutofit lnSpcReduction="10000"/>
          </a:bodyPr>
          <a:lstStyle/>
          <a:p>
            <a:r>
              <a:rPr lang="en-US" sz="2800"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800"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a:xfrm>
            <a:off x="741583" y="522525"/>
            <a:ext cx="9860872" cy="1002552"/>
          </a:xfrm>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741582" y="1950823"/>
            <a:ext cx="8782245" cy="4384652"/>
          </a:xfrm>
        </p:spPr>
        <p:txBody>
          <a:bodyPr>
            <a:normAutofit/>
          </a:bodyPr>
          <a:lstStyle/>
          <a:p>
            <a:r>
              <a:rPr lang="en-US" sz="3200"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3200"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2" y="1507066"/>
            <a:ext cx="9553235"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7" y="1669072"/>
            <a:ext cx="10115219" cy="4849283"/>
          </a:xfrm>
        </p:spPr>
        <p:txBody>
          <a:bodyPr>
            <a:normAutofit/>
          </a:bodyPr>
          <a:lstStyle/>
          <a:p>
            <a:pPr marL="285750" indent="-285750">
              <a:buFont typeface="Courier New" panose="02070309020205020404" pitchFamily="49" charset="0"/>
              <a:buChar char="o"/>
            </a:pPr>
            <a:r>
              <a:rPr lang="en-US" sz="2400"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sz="2400"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sz="2400" dirty="0"/>
              <a:t>This clearly pose the threat of abuse and harassment online. </a:t>
            </a:r>
          </a:p>
          <a:p>
            <a:pPr marL="285750" indent="-285750">
              <a:buFont typeface="Courier New" panose="02070309020205020404" pitchFamily="49" charset="0"/>
              <a:buChar char="o"/>
            </a:pPr>
            <a:r>
              <a:rPr lang="en-US" sz="2400"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sz="2400" dirty="0"/>
              <a:t>Therefore it results in different platforms and communities finding it very difficult to facilitate fair conversation and are often forced to either limit user comments or get dissolved by shutting down user comments completely.</a:t>
            </a:r>
            <a:endParaRPr lang="en-IN" sz="2400"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10805261"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5947985"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1871003"/>
            <a:ext cx="5421087" cy="4485346"/>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a:xfrm>
            <a:off x="392622" y="339645"/>
            <a:ext cx="10833395" cy="1002552"/>
          </a:xfrm>
        </p:spPr>
        <p:txBody>
          <a:bodyPr/>
          <a:lstStyle/>
          <a:p>
            <a:r>
              <a:rPr lang="en-US" sz="3400" dirty="0"/>
              <a:t>Classification machine learning models</a:t>
            </a:r>
            <a:endParaRPr lang="en-IN" sz="3400"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3" y="1452055"/>
            <a:ext cx="10115221"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3" y="1342197"/>
            <a:ext cx="10270687"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3" y="1342196"/>
            <a:ext cx="10115221" cy="5476923"/>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sz="3600" dirty="0"/>
              <a:t>Key Findings and Conclusions of the Study</a:t>
            </a:r>
            <a:endParaRPr lang="en-IN" sz="3600"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1659988"/>
            <a:ext cx="11227291" cy="4041017"/>
          </a:xfrm>
        </p:spPr>
        <p:txBody>
          <a:bodyPr>
            <a:noAutofit/>
          </a:bodyPr>
          <a:lstStyle/>
          <a:p>
            <a:r>
              <a:rPr lang="en-US" sz="3200" dirty="0"/>
              <a:t>The finding of the study is that only few users over online use unparliamentary language. </a:t>
            </a:r>
          </a:p>
          <a:p>
            <a:r>
              <a:rPr lang="en-US" sz="3200" dirty="0"/>
              <a:t>And most of these sentences have more stop words and are being quite long. </a:t>
            </a:r>
          </a:p>
          <a:p>
            <a:r>
              <a:rPr lang="en-US" sz="3200" dirty="0"/>
              <a:t>As discussed before few motivated disrespectful crowds use these foul languages in the online forum to bully the people around and to stop them from doing these things that they are not supposed to do. </a:t>
            </a:r>
          </a:p>
          <a:p>
            <a:r>
              <a:rPr lang="en-US" sz="3200" dirty="0"/>
              <a:t>Our study helps the online forums and social media to induce a ban to profanity or usage of profanity over these forums.</a:t>
            </a:r>
            <a:endParaRPr lang="en-IN" sz="3200" dirty="0"/>
          </a:p>
        </p:txBody>
      </p:sp>
    </p:spTree>
    <p:extLst>
      <p:ext uri="{BB962C8B-B14F-4D97-AF65-F5344CB8AC3E}">
        <p14:creationId xmlns:p14="http://schemas.microsoft.com/office/powerpoint/2010/main" val="49631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pPr algn="ctr"/>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2109956"/>
            <a:ext cx="9975265" cy="3648792"/>
          </a:xfrm>
        </p:spPr>
        <p:txBody>
          <a:bodyPr>
            <a:normAutofit lnSpcReduction="10000"/>
          </a:bodyPr>
          <a:lstStyle/>
          <a:p>
            <a:r>
              <a:rPr lang="en-US" sz="3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3600" dirty="0">
              <a:latin typeface="+mj-lt"/>
            </a:endParaRPr>
          </a:p>
          <a:p>
            <a:endParaRPr lang="en-IN" sz="3600" dirty="0"/>
          </a:p>
        </p:txBody>
      </p:sp>
    </p:spTree>
    <p:extLst>
      <p:ext uri="{BB962C8B-B14F-4D97-AF65-F5344CB8AC3E}">
        <p14:creationId xmlns:p14="http://schemas.microsoft.com/office/powerpoint/2010/main" val="245270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pPr algn="ctr"/>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2007355"/>
            <a:ext cx="11369068" cy="3508448"/>
          </a:xfrm>
        </p:spPr>
        <p:txBody>
          <a:bodyPr>
            <a:normAutofit fontScale="92500"/>
          </a:bodyPr>
          <a:lstStyle/>
          <a:p>
            <a:r>
              <a:rPr lang="en-US" sz="3600"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sz="3600" dirty="0"/>
          </a:p>
        </p:txBody>
      </p:sp>
    </p:spTree>
    <p:extLst>
      <p:ext uri="{BB962C8B-B14F-4D97-AF65-F5344CB8AC3E}">
        <p14:creationId xmlns:p14="http://schemas.microsoft.com/office/powerpoint/2010/main" val="84216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pPr algn="ctr"/>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10523906" cy="4504267"/>
          </a:xfrm>
        </p:spPr>
        <p:txBody>
          <a:bodyPr>
            <a:normAutofit fontScale="92500" lnSpcReduction="20000"/>
          </a:bodyPr>
          <a:lstStyle/>
          <a:p>
            <a:r>
              <a:rPr lang="en-US" sz="2800" dirty="0"/>
              <a:t>Problems faced while working in this project:</a:t>
            </a:r>
          </a:p>
          <a:p>
            <a:pPr marL="285750" indent="-285750">
              <a:buFont typeface="Courier New" panose="02070309020205020404" pitchFamily="49" charset="0"/>
              <a:buChar char="o"/>
            </a:pPr>
            <a:r>
              <a:rPr lang="en-US" sz="2800" dirty="0"/>
              <a:t>More computational power was required as it took more than 2 hours</a:t>
            </a:r>
          </a:p>
          <a:p>
            <a:pPr marL="285750" indent="-285750">
              <a:buFont typeface="Courier New" panose="02070309020205020404" pitchFamily="49" charset="0"/>
              <a:buChar char="o"/>
            </a:pPr>
            <a:r>
              <a:rPr lang="en-US" sz="2800" dirty="0"/>
              <a:t>Imbalanced dataset and bad comment texts</a:t>
            </a:r>
          </a:p>
          <a:p>
            <a:pPr marL="285750" indent="-285750">
              <a:buFont typeface="Courier New" panose="02070309020205020404" pitchFamily="49" charset="0"/>
              <a:buChar char="o"/>
            </a:pPr>
            <a:r>
              <a:rPr lang="en-US" sz="2800" dirty="0"/>
              <a:t>Good parameters could not be obtained using hyperparameter tuning as time was consumed more  </a:t>
            </a:r>
          </a:p>
          <a:p>
            <a:endParaRPr lang="en-US" sz="2800" dirty="0"/>
          </a:p>
          <a:p>
            <a:r>
              <a:rPr lang="en-US" sz="2800" dirty="0"/>
              <a:t>Areas of improvement:</a:t>
            </a:r>
          </a:p>
          <a:p>
            <a:pPr marL="285750" indent="-285750">
              <a:buFont typeface="Courier New" panose="02070309020205020404" pitchFamily="49" charset="0"/>
              <a:buChar char="o"/>
            </a:pPr>
            <a:r>
              <a:rPr lang="en-US" sz="2800" dirty="0"/>
              <a:t>Could be provided with a good dataset which does not take more time.</a:t>
            </a:r>
          </a:p>
          <a:p>
            <a:pPr marL="285750" indent="-285750">
              <a:buFont typeface="Courier New" panose="02070309020205020404" pitchFamily="49" charset="0"/>
              <a:buChar char="o"/>
            </a:pPr>
            <a:r>
              <a:rPr lang="en-US" sz="2800" dirty="0"/>
              <a:t>Less time complexity</a:t>
            </a:r>
          </a:p>
          <a:p>
            <a:pPr marL="285750" indent="-285750">
              <a:buFont typeface="Courier New" panose="02070309020205020404" pitchFamily="49" charset="0"/>
              <a:buChar char="o"/>
            </a:pPr>
            <a:r>
              <a:rPr lang="en-US" sz="2800" dirty="0"/>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6139" y="2372139"/>
            <a:ext cx="4704521" cy="1643270"/>
          </a:xfrm>
        </p:spPr>
        <p:txBody>
          <a:bodyPr>
            <a:normAutofit/>
          </a:bodyPr>
          <a:lstStyle/>
          <a:p>
            <a:pPr algn="ctr"/>
            <a:r>
              <a:rPr lang="en-US" sz="6600" dirty="0"/>
              <a:t>Thank You</a:t>
            </a:r>
          </a:p>
        </p:txBody>
      </p:sp>
    </p:spTree>
    <p:extLst>
      <p:ext uri="{BB962C8B-B14F-4D97-AF65-F5344CB8AC3E}">
        <p14:creationId xmlns:p14="http://schemas.microsoft.com/office/powerpoint/2010/main" val="171378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sz="3200" dirty="0"/>
              <a:t>Conceptual Background of the Domain Problem</a:t>
            </a:r>
            <a:endParaRPr lang="en-IN" sz="3200"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sz="3200"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10115217" cy="4849283"/>
          </a:xfrm>
        </p:spPr>
        <p:txBody>
          <a:bodyPr>
            <a:normAutofit lnSpcReduction="10000"/>
          </a:bodyPr>
          <a:lstStyle/>
          <a:p>
            <a:r>
              <a:rPr lang="en-US" sz="2400"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sz="2400" dirty="0"/>
              <a:t>In multi-class classification, we have one basic assumption that our data can belong to only one label out of all the labels we have. For example, a given picture of a fruit may be an apple, orange or guava only and not a combination of these.</a:t>
            </a:r>
          </a:p>
          <a:p>
            <a:r>
              <a:rPr lang="en-US" sz="2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sz="2400" dirty="0"/>
              <a:t>Hence, I had a multi-label classification problem to solve. The next step was to gain some useful insights from data which would aid further problem solving.</a:t>
            </a:r>
            <a:endParaRPr lang="en-IN" sz="2400"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420306261"/>
              </p:ext>
            </p:extLst>
          </p:nvPr>
        </p:nvGraphicFramePr>
        <p:xfrm>
          <a:off x="1528762" y="2070568"/>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3647862577"/>
              </p:ext>
            </p:extLst>
          </p:nvPr>
        </p:nvGraphicFramePr>
        <p:xfrm>
          <a:off x="1509919" y="2055784"/>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067951"/>
            <a:ext cx="5722999" cy="4121833"/>
          </a:xfrm>
        </p:spPr>
        <p:txBody>
          <a:bodyPr>
            <a:normAutofit/>
          </a:bodyPr>
          <a:lstStyle/>
          <a:p>
            <a:r>
              <a:rPr lang="en-US" sz="3200" dirty="0"/>
              <a:t>1. Data Cleaning</a:t>
            </a:r>
          </a:p>
          <a:p>
            <a:r>
              <a:rPr lang="en-US" sz="3200" dirty="0"/>
              <a:t>2. Exploratory Data Analysis</a:t>
            </a:r>
          </a:p>
          <a:p>
            <a:r>
              <a:rPr lang="en-US" sz="3200" dirty="0"/>
              <a:t>3. Data Pre-processing</a:t>
            </a:r>
          </a:p>
          <a:p>
            <a:r>
              <a:rPr lang="en-US" sz="3200" dirty="0"/>
              <a:t>4. Model Building</a:t>
            </a:r>
          </a:p>
          <a:p>
            <a:r>
              <a:rPr lang="en-US" sz="3200" dirty="0"/>
              <a:t>5. Model Evaluation</a:t>
            </a:r>
          </a:p>
          <a:p>
            <a:r>
              <a:rPr lang="en-US" sz="3200" dirty="0"/>
              <a:t>6. Selecting the best model</a:t>
            </a:r>
          </a:p>
          <a:p>
            <a:endParaRPr lang="en-IN" sz="3200" dirty="0"/>
          </a:p>
          <a:p>
            <a:endParaRPr lang="en-IN" sz="3200"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TotalTime>
  <Words>2111</Words>
  <Application>Microsoft Office PowerPoint</Application>
  <PresentationFormat>Widescreen</PresentationFormat>
  <Paragraphs>147</Paragraphs>
  <Slides>29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Century Gothic</vt:lpstr>
      <vt:lpstr>Courier New</vt:lpstr>
      <vt:lpstr>Sagona ExtraLight</vt:lpstr>
      <vt:lpstr>Speak Pro</vt:lpstr>
      <vt:lpstr>Wingdings 3</vt:lpstr>
      <vt:lpstr>Office Theme</vt:lpstr>
      <vt:lpstr>Wisp</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Vishal Agrawal</dc:creator>
  <cp:lastModifiedBy>Vishal Agrawal</cp:lastModifiedBy>
  <cp:revision>24</cp:revision>
  <dcterms:created xsi:type="dcterms:W3CDTF">2021-12-10T15:14:52Z</dcterms:created>
  <dcterms:modified xsi:type="dcterms:W3CDTF">2021-12-27T16:22:40Z</dcterms:modified>
</cp:coreProperties>
</file>