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1" r:id="rId2"/>
  </p:sldMasterIdLst>
  <p:notesMasterIdLst>
    <p:notesMasterId r:id="rId30"/>
  </p:notesMasterIdLst>
  <p:sldIdLst>
    <p:sldId id="268" r:id="rId3"/>
    <p:sldId id="314" r:id="rId4"/>
    <p:sldId id="279" r:id="rId5"/>
    <p:sldId id="280" r:id="rId6"/>
    <p:sldId id="281" r:id="rId7"/>
    <p:sldId id="269" r:id="rId8"/>
    <p:sldId id="273" r:id="rId9"/>
    <p:sldId id="270" r:id="rId10"/>
    <p:sldId id="282" r:id="rId11"/>
    <p:sldId id="283" r:id="rId12"/>
    <p:sldId id="271"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297" r:id="rId27"/>
    <p:sldId id="298" r:id="rId28"/>
    <p:sldId id="31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1FAF-78C4-42F4-B61B-B5BBC9104F3E}"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29BBB-E9E0-4541-8B71-C21284641CB5}" type="slidenum">
              <a:rPr lang="en-IN" smtClean="0"/>
              <a:t>‹#›</a:t>
            </a:fld>
            <a:endParaRPr lang="en-IN"/>
          </a:p>
        </p:txBody>
      </p:sp>
    </p:spTree>
    <p:extLst>
      <p:ext uri="{BB962C8B-B14F-4D97-AF65-F5344CB8AC3E}">
        <p14:creationId xmlns:p14="http://schemas.microsoft.com/office/powerpoint/2010/main" val="173053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933307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79892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1626347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3501072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35828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1570480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1375403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3506451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22</a:t>
            </a:fld>
            <a:endParaRPr lang="en-US" dirty="0"/>
          </a:p>
        </p:txBody>
      </p:sp>
    </p:spTree>
    <p:extLst>
      <p:ext uri="{BB962C8B-B14F-4D97-AF65-F5344CB8AC3E}">
        <p14:creationId xmlns:p14="http://schemas.microsoft.com/office/powerpoint/2010/main" val="1674761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23</a:t>
            </a:fld>
            <a:endParaRPr lang="en-US" dirty="0"/>
          </a:p>
        </p:txBody>
      </p:sp>
    </p:spTree>
    <p:extLst>
      <p:ext uri="{BB962C8B-B14F-4D97-AF65-F5344CB8AC3E}">
        <p14:creationId xmlns:p14="http://schemas.microsoft.com/office/powerpoint/2010/main" val="3889524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24</a:t>
            </a:fld>
            <a:endParaRPr lang="en-US" dirty="0"/>
          </a:p>
        </p:txBody>
      </p:sp>
    </p:spTree>
    <p:extLst>
      <p:ext uri="{BB962C8B-B14F-4D97-AF65-F5344CB8AC3E}">
        <p14:creationId xmlns:p14="http://schemas.microsoft.com/office/powerpoint/2010/main" val="726915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27</a:t>
            </a:fld>
            <a:endParaRPr lang="en-US" dirty="0"/>
          </a:p>
        </p:txBody>
      </p:sp>
    </p:spTree>
    <p:extLst>
      <p:ext uri="{BB962C8B-B14F-4D97-AF65-F5344CB8AC3E}">
        <p14:creationId xmlns:p14="http://schemas.microsoft.com/office/powerpoint/2010/main" val="15927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430893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289458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9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83630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14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11/25/2021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48456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309216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3107408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857742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522846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DB98C-FFBD-42D6-AE16-D2FE9EC7A21C}"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476025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DB98C-FFBD-42D6-AE16-D2FE9EC7A21C}"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39655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DB98C-FFBD-42D6-AE16-D2FE9EC7A21C}"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188425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164259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17956715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455947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16435194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6FE0512-6725-4EF8-AA25-A5F8C342F9B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8406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1074159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FE0512-6725-4EF8-AA25-A5F8C342F9B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1101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228748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984380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367829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DB98C-FFBD-42D6-AE16-D2FE9EC7A21C}" type="datetimeFigureOut">
              <a:rPr lang="en-IN" smtClean="0"/>
              <a:t>25-11-2021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FE0512-6725-4EF8-AA25-A5F8C342F9B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3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81944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DB98C-FFBD-42D6-AE16-D2FE9EC7A21C}" type="datetimeFigureOut">
              <a:rPr lang="en-IN" smtClean="0"/>
              <a:t>25-11-2021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1805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DB98C-FFBD-42D6-AE16-D2FE9EC7A21C}" type="datetimeFigureOut">
              <a:rPr lang="en-IN" smtClean="0"/>
              <a:t>25-11-2021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139555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DB98C-FFBD-42D6-AE16-D2FE9EC7A21C}" type="datetimeFigureOut">
              <a:rPr lang="en-IN" smtClean="0"/>
              <a:t>25-11-2021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219741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E0512-6725-4EF8-AA25-A5F8C342F9B6}" type="slidenum">
              <a:rPr lang="en-IN" smtClean="0"/>
              <a:t>‹#›</a:t>
            </a:fld>
            <a:endParaRPr lang="en-IN"/>
          </a:p>
        </p:txBody>
      </p:sp>
    </p:spTree>
    <p:extLst>
      <p:ext uri="{BB962C8B-B14F-4D97-AF65-F5344CB8AC3E}">
        <p14:creationId xmlns:p14="http://schemas.microsoft.com/office/powerpoint/2010/main" val="381428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DB98C-FFBD-42D6-AE16-D2FE9EC7A21C}" type="datetimeFigureOut">
              <a:rPr lang="en-IN" smtClean="0"/>
              <a:t>25-11-2021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FE0512-6725-4EF8-AA25-A5F8C342F9B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74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CDB98C-FFBD-42D6-AE16-D2FE9EC7A21C}" type="datetimeFigureOut">
              <a:rPr lang="en-IN" smtClean="0"/>
              <a:t>25-11-2021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E0512-6725-4EF8-AA25-A5F8C342F9B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48436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CDB98C-FFBD-42D6-AE16-D2FE9EC7A21C}" type="datetimeFigureOut">
              <a:rPr lang="en-IN" smtClean="0"/>
              <a:t>25-11-2021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6FE0512-6725-4EF8-AA25-A5F8C342F9B6}" type="slidenum">
              <a:rPr lang="en-IN" smtClean="0"/>
              <a:t>‹#›</a:t>
            </a:fld>
            <a:endParaRPr lang="en-IN"/>
          </a:p>
        </p:txBody>
      </p:sp>
    </p:spTree>
    <p:extLst>
      <p:ext uri="{BB962C8B-B14F-4D97-AF65-F5344CB8AC3E}">
        <p14:creationId xmlns:p14="http://schemas.microsoft.com/office/powerpoint/2010/main" val="71007046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918253"/>
            <a:ext cx="8915399" cy="1726096"/>
          </a:xfrm>
        </p:spPr>
        <p:txBody>
          <a:bodyPr>
            <a:normAutofit fontScale="90000"/>
          </a:bodyPr>
          <a:lstStyle/>
          <a:p>
            <a:pPr algn="ctr"/>
            <a:r>
              <a:rPr lang="en-US" dirty="0"/>
              <a:t>Micro Credit Loan Defaulter Project Presentation</a:t>
            </a:r>
          </a:p>
        </p:txBody>
      </p:sp>
      <p:sp>
        <p:nvSpPr>
          <p:cNvPr id="3" name="Content Placeholder 2"/>
          <p:cNvSpPr>
            <a:spLocks noGrp="1"/>
          </p:cNvSpPr>
          <p:nvPr>
            <p:ph type="subTitle" idx="1"/>
          </p:nvPr>
        </p:nvSpPr>
        <p:spPr>
          <a:xfrm>
            <a:off x="1881808" y="6294858"/>
            <a:ext cx="10033621" cy="1126283"/>
          </a:xfrm>
        </p:spPr>
        <p:txBody>
          <a:bodyPr/>
          <a:lstStyle/>
          <a:p>
            <a:r>
              <a:rPr lang="en-US" dirty="0"/>
              <a:t>Submitted By | </a:t>
            </a:r>
            <a:r>
              <a:rPr lang="en-US" dirty="0" err="1"/>
              <a:t>Vishaldeep</a:t>
            </a:r>
            <a:r>
              <a:rPr lang="en-US" dirty="0"/>
              <a:t> Agrawal |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848138" y="2133601"/>
            <a:ext cx="10853532" cy="3697465"/>
          </a:xfrm>
        </p:spPr>
        <p:txBody>
          <a:bodyPr numCol="2">
            <a:noAutofit/>
          </a:bodyPr>
          <a:lstStyle/>
          <a:p>
            <a:pPr lvl="1">
              <a:buFont typeface="Arial" panose="020B0604020202020204" pitchFamily="34" charset="0"/>
              <a:buChar char="•"/>
            </a:pPr>
            <a:r>
              <a:rPr lang="en-US" sz="2000" dirty="0">
                <a:solidFill>
                  <a:srgbClr val="000000"/>
                </a:solidFill>
                <a:latin typeface="+mj-lt"/>
              </a:rPr>
              <a:t>fr_da_rech90 : Frequency of data account recharged in last 90 days</a:t>
            </a:r>
          </a:p>
          <a:p>
            <a:pPr lvl="1">
              <a:buFont typeface="Arial" panose="020B0604020202020204" pitchFamily="34" charset="0"/>
              <a:buChar char="•"/>
            </a:pPr>
            <a:r>
              <a:rPr lang="en-US" sz="2000" dirty="0">
                <a:solidFill>
                  <a:srgbClr val="000000"/>
                </a:solidFill>
                <a:latin typeface="+mj-lt"/>
              </a:rPr>
              <a:t>cnt_loans30 : Number of loans taken by user in last 30 days</a:t>
            </a:r>
          </a:p>
          <a:p>
            <a:pPr lvl="1">
              <a:buFont typeface="Arial" panose="020B0604020202020204" pitchFamily="34" charset="0"/>
              <a:buChar char="•"/>
            </a:pPr>
            <a:r>
              <a:rPr lang="en-US" sz="2000" dirty="0">
                <a:solidFill>
                  <a:srgbClr val="000000"/>
                </a:solidFill>
                <a:latin typeface="+mj-lt"/>
              </a:rPr>
              <a:t>amnt_loans30 : Total amount of loans taken by user in last 30 days</a:t>
            </a:r>
          </a:p>
          <a:p>
            <a:pPr lvl="1">
              <a:buFont typeface="Arial" panose="020B0604020202020204" pitchFamily="34" charset="0"/>
              <a:buChar char="•"/>
            </a:pPr>
            <a:r>
              <a:rPr lang="en-US" sz="2000" dirty="0">
                <a:solidFill>
                  <a:srgbClr val="000000"/>
                </a:solidFill>
                <a:latin typeface="+mj-lt"/>
              </a:rPr>
              <a:t>maxamnt_loans30 : Maximum amount of loan taken by the user in last 30 days</a:t>
            </a:r>
          </a:p>
          <a:p>
            <a:pPr lvl="1">
              <a:buFont typeface="Arial" panose="020B0604020202020204" pitchFamily="34" charset="0"/>
              <a:buChar char="•"/>
            </a:pPr>
            <a:r>
              <a:rPr lang="en-US" sz="2000" dirty="0">
                <a:solidFill>
                  <a:srgbClr val="000000"/>
                </a:solidFill>
                <a:latin typeface="+mj-lt"/>
              </a:rPr>
              <a:t>medianamnt_loans30: Median of amounts of loan taken by the user in last 30 days</a:t>
            </a:r>
          </a:p>
          <a:p>
            <a:pPr lvl="1">
              <a:buFont typeface="Arial" panose="020B0604020202020204" pitchFamily="34" charset="0"/>
              <a:buChar char="•"/>
            </a:pPr>
            <a:r>
              <a:rPr lang="en-US" sz="2000" dirty="0">
                <a:solidFill>
                  <a:srgbClr val="000000"/>
                </a:solidFill>
                <a:latin typeface="+mj-lt"/>
              </a:rPr>
              <a:t>cnt_loans90 : Number of loans taken by user in last 90 days</a:t>
            </a:r>
          </a:p>
          <a:p>
            <a:pPr lvl="1">
              <a:buFont typeface="Arial" panose="020B0604020202020204" pitchFamily="34" charset="0"/>
              <a:buChar char="•"/>
            </a:pPr>
            <a:r>
              <a:rPr lang="en-US" sz="2000" dirty="0">
                <a:solidFill>
                  <a:srgbClr val="000000"/>
                </a:solidFill>
                <a:latin typeface="+mj-lt"/>
              </a:rPr>
              <a:t>amnt_loans90 : Total amount of loans taken by user in last 90 days</a:t>
            </a:r>
          </a:p>
          <a:p>
            <a:pPr lvl="1">
              <a:buFont typeface="Arial" panose="020B0604020202020204" pitchFamily="34" charset="0"/>
              <a:buChar char="•"/>
            </a:pPr>
            <a:r>
              <a:rPr lang="en-US" sz="2000" dirty="0">
                <a:solidFill>
                  <a:srgbClr val="000000"/>
                </a:solidFill>
                <a:latin typeface="+mj-lt"/>
              </a:rPr>
              <a:t>maxamnt_loans90 : Maximum amount of loan taken by the user in last 90 days</a:t>
            </a:r>
          </a:p>
          <a:p>
            <a:pPr lvl="1">
              <a:buFont typeface="Arial" panose="020B0604020202020204" pitchFamily="34" charset="0"/>
              <a:buChar char="•"/>
            </a:pPr>
            <a:r>
              <a:rPr lang="en-US" sz="2000" dirty="0">
                <a:solidFill>
                  <a:srgbClr val="000000"/>
                </a:solidFill>
                <a:latin typeface="+mj-lt"/>
              </a:rPr>
              <a:t>medianamnt_loans90: Median of amounts of loan taken by the user in last 90 days</a:t>
            </a:r>
          </a:p>
          <a:p>
            <a:pPr lvl="1">
              <a:buFont typeface="Arial" panose="020B0604020202020204" pitchFamily="34" charset="0"/>
              <a:buChar char="•"/>
            </a:pPr>
            <a:r>
              <a:rPr lang="en-US" sz="2000" dirty="0">
                <a:solidFill>
                  <a:srgbClr val="000000"/>
                </a:solidFill>
                <a:latin typeface="+mj-lt"/>
              </a:rPr>
              <a:t>payback30 : Average payback time in days over last 30 days</a:t>
            </a:r>
          </a:p>
          <a:p>
            <a:pPr lvl="1">
              <a:buFont typeface="Arial" panose="020B0604020202020204" pitchFamily="34" charset="0"/>
              <a:buChar char="•"/>
            </a:pPr>
            <a:r>
              <a:rPr lang="en-US" sz="2000" dirty="0">
                <a:solidFill>
                  <a:srgbClr val="000000"/>
                </a:solidFill>
                <a:latin typeface="+mj-lt"/>
              </a:rPr>
              <a:t>payback90 : Average payback time in days over last 90 days</a:t>
            </a:r>
          </a:p>
          <a:p>
            <a:pPr lvl="1">
              <a:buFont typeface="Arial" panose="020B0604020202020204" pitchFamily="34" charset="0"/>
              <a:buChar char="•"/>
            </a:pPr>
            <a:r>
              <a:rPr lang="en-US" sz="2000" dirty="0" err="1">
                <a:solidFill>
                  <a:srgbClr val="000000"/>
                </a:solidFill>
                <a:latin typeface="+mj-lt"/>
              </a:rPr>
              <a:t>pcircle</a:t>
            </a:r>
            <a:r>
              <a:rPr lang="en-US" sz="2000" dirty="0">
                <a:solidFill>
                  <a:srgbClr val="000000"/>
                </a:solidFill>
                <a:latin typeface="+mj-lt"/>
              </a:rPr>
              <a:t> : Telecom circle</a:t>
            </a:r>
          </a:p>
          <a:p>
            <a:pPr lvl="1">
              <a:buFont typeface="Arial" panose="020B0604020202020204" pitchFamily="34" charset="0"/>
              <a:buChar char="•"/>
            </a:pPr>
            <a:r>
              <a:rPr lang="en-US" sz="2000" dirty="0" err="1">
                <a:solidFill>
                  <a:srgbClr val="000000"/>
                </a:solidFill>
                <a:latin typeface="+mj-lt"/>
              </a:rPr>
              <a:t>pdate</a:t>
            </a:r>
            <a:r>
              <a:rPr lang="en-US" sz="2000" dirty="0">
                <a:solidFill>
                  <a:srgbClr val="000000"/>
                </a:solidFill>
                <a:latin typeface="+mj-lt"/>
              </a:rPr>
              <a:t> : Date</a:t>
            </a:r>
          </a:p>
        </p:txBody>
      </p:sp>
      <p:sp>
        <p:nvSpPr>
          <p:cNvPr id="4" name="Text Placeholder 7"/>
          <p:cNvSpPr txBox="1">
            <a:spLocks/>
          </p:cNvSpPr>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nvPr>
        </p:nvGraphicFramePr>
        <p:xfrm>
          <a:off x="7543801"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4400" y="2209800"/>
            <a:ext cx="6324600" cy="2862322"/>
          </a:xfrm>
          <a:prstGeom prst="rect">
            <a:avLst/>
          </a:prstGeom>
          <a:noFill/>
          <a:ln>
            <a:solidFill>
              <a:schemeClr val="bg1"/>
            </a:solidFill>
          </a:ln>
        </p:spPr>
        <p:txBody>
          <a:bodyPr wrap="square">
            <a:spAutoFit/>
          </a:bodyPr>
          <a:lstStyle/>
          <a:p>
            <a:pPr marL="285750" indent="-285750">
              <a:buFont typeface="Wingdings" panose="05000000000000000000" pitchFamily="2" charset="2"/>
              <a:buChar char="§"/>
            </a:pPr>
            <a:r>
              <a:rPr lang="en-US" sz="2000"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sz="2000" dirty="0">
                <a:latin typeface="+mj-lt"/>
                <a:ea typeface="Cambria" panose="02040503050406030204" pitchFamily="18" charset="0"/>
              </a:rPr>
              <a:t>Then I checked the shape of our dataset and found that we have a total of 2,09,593 rows and 37 different columns.</a:t>
            </a:r>
          </a:p>
          <a:p>
            <a:pPr marL="285750" indent="-285750">
              <a:buFont typeface="Wingdings" panose="05000000000000000000" pitchFamily="2" charset="2"/>
              <a:buChar char="§"/>
            </a:pPr>
            <a:r>
              <a:rPr lang="en-US" sz="2000"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sz="2000" dirty="0">
                <a:latin typeface="+mj-lt"/>
                <a:ea typeface="Cambria" panose="02040503050406030204" pitchFamily="18" charset="0"/>
              </a:rPr>
              <a:t>There was only one duplicate row/record in our dataset and I removed it from our dataset.</a:t>
            </a:r>
          </a:p>
          <a:p>
            <a:pPr marL="285750" indent="-285750">
              <a:buFont typeface="Wingdings" panose="05000000000000000000" pitchFamily="2" charset="2"/>
              <a:buChar char="§"/>
            </a:pPr>
            <a:r>
              <a:rPr lang="en-US" sz="2000" dirty="0">
                <a:latin typeface="+mj-lt"/>
                <a:ea typeface="Cambria" panose="02040503050406030204" pitchFamily="18" charset="0"/>
              </a:rPr>
              <a:t>By checking the data types I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Describe</a:t>
            </a:r>
          </a:p>
        </p:txBody>
      </p:sp>
      <p:sp>
        <p:nvSpPr>
          <p:cNvPr id="6" name="TextBox 5">
            <a:extLst>
              <a:ext uri="{FF2B5EF4-FFF2-40B4-BE49-F238E27FC236}">
                <a16:creationId xmlns:a16="http://schemas.microsoft.com/office/drawing/2014/main" id="{0ED7F9F9-BE2B-48D6-83BE-CEDAD390F18D}"/>
              </a:ext>
            </a:extLst>
          </p:cNvPr>
          <p:cNvSpPr txBox="1"/>
          <p:nvPr/>
        </p:nvSpPr>
        <p:spPr>
          <a:xfrm>
            <a:off x="1024128" y="1688963"/>
            <a:ext cx="9117496" cy="400110"/>
          </a:xfrm>
          <a:prstGeom prst="rect">
            <a:avLst/>
          </a:prstGeom>
          <a:noFill/>
          <a:ln>
            <a:solidFill>
              <a:schemeClr val="bg1"/>
            </a:solidFill>
          </a:ln>
        </p:spPr>
        <p:txBody>
          <a:bodyPr wrap="square">
            <a:spAutoFit/>
          </a:bodyPr>
          <a:lstStyle/>
          <a:p>
            <a:r>
              <a:rPr lang="en-US" sz="2000" dirty="0"/>
              <a:t>Here we see a statistical  representation of the all the numeric data columns.</a:t>
            </a:r>
            <a:endParaRPr lang="en-IN" sz="2000" dirty="0"/>
          </a:p>
        </p:txBody>
      </p:sp>
      <p:pic>
        <p:nvPicPr>
          <p:cNvPr id="8" name="Picture Placeholder 5">
            <a:extLst>
              <a:ext uri="{FF2B5EF4-FFF2-40B4-BE49-F238E27FC236}">
                <a16:creationId xmlns:a16="http://schemas.microsoft.com/office/drawing/2014/main" id="{CA5ED0CE-64DF-43BB-9B85-03FB776C8581}"/>
              </a:ext>
            </a:extLst>
          </p:cNvPr>
          <p:cNvPicPr>
            <a:picLocks noChangeAspect="1"/>
          </p:cNvPicPr>
          <p:nvPr/>
        </p:nvPicPr>
        <p:blipFill>
          <a:blip r:embed="rId3"/>
          <a:srcRect l="848" r="848"/>
          <a:stretch>
            <a:fillRect/>
          </a:stretch>
        </p:blipFill>
        <p:spPr>
          <a:xfrm>
            <a:off x="653067" y="2187934"/>
            <a:ext cx="10279976" cy="4206240"/>
          </a:xfrm>
          <a:prstGeom prst="rect">
            <a:avLst/>
          </a:prstGeom>
        </p:spPr>
      </p:pic>
    </p:spTree>
    <p:extLst>
      <p:ext uri="{BB962C8B-B14F-4D97-AF65-F5344CB8AC3E}">
        <p14:creationId xmlns:p14="http://schemas.microsoft.com/office/powerpoint/2010/main" val="963525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Univariate Analysis</a:t>
            </a:r>
          </a:p>
        </p:txBody>
      </p:sp>
      <p:sp>
        <p:nvSpPr>
          <p:cNvPr id="6" name="TextBox 5">
            <a:extLst>
              <a:ext uri="{FF2B5EF4-FFF2-40B4-BE49-F238E27FC236}">
                <a16:creationId xmlns:a16="http://schemas.microsoft.com/office/drawing/2014/main" id="{0ED7F9F9-BE2B-48D6-83BE-CEDAD390F18D}"/>
              </a:ext>
            </a:extLst>
          </p:cNvPr>
          <p:cNvSpPr txBox="1"/>
          <p:nvPr/>
        </p:nvSpPr>
        <p:spPr>
          <a:xfrm>
            <a:off x="9197007" y="2084832"/>
            <a:ext cx="2455363" cy="4093428"/>
          </a:xfrm>
          <a:prstGeom prst="rect">
            <a:avLst/>
          </a:prstGeom>
          <a:noFill/>
          <a:ln>
            <a:solidFill>
              <a:schemeClr val="bg1"/>
            </a:solidFill>
          </a:ln>
        </p:spPr>
        <p:txBody>
          <a:bodyPr wrap="square">
            <a:spAutoFit/>
          </a:bodyPr>
          <a:lstStyle/>
          <a:p>
            <a:r>
              <a:rPr lang="en-US" sz="2000"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8" name="Picture Placeholder 9">
            <a:extLst>
              <a:ext uri="{FF2B5EF4-FFF2-40B4-BE49-F238E27FC236}">
                <a16:creationId xmlns:a16="http://schemas.microsoft.com/office/drawing/2014/main" id="{FBCB0D4B-6A36-43B9-9BEB-94FC9CA5C0EA}"/>
              </a:ext>
            </a:extLst>
          </p:cNvPr>
          <p:cNvPicPr>
            <a:picLocks noChangeAspect="1"/>
          </p:cNvPicPr>
          <p:nvPr/>
        </p:nvPicPr>
        <p:blipFill>
          <a:blip r:embed="rId3"/>
          <a:srcRect l="16061" r="16061"/>
          <a:stretch>
            <a:fillRect/>
          </a:stretch>
        </p:blipFill>
        <p:spPr>
          <a:xfrm>
            <a:off x="1024128" y="2051617"/>
            <a:ext cx="5760720" cy="4206240"/>
          </a:xfrm>
          <a:prstGeom prst="rect">
            <a:avLst/>
          </a:prstGeom>
        </p:spPr>
      </p:pic>
    </p:spTree>
    <p:extLst>
      <p:ext uri="{BB962C8B-B14F-4D97-AF65-F5344CB8AC3E}">
        <p14:creationId xmlns:p14="http://schemas.microsoft.com/office/powerpoint/2010/main" val="2944710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Bivariate Analysis</a:t>
            </a:r>
          </a:p>
        </p:txBody>
      </p:sp>
      <p:sp>
        <p:nvSpPr>
          <p:cNvPr id="6" name="TextBox 5">
            <a:extLst>
              <a:ext uri="{FF2B5EF4-FFF2-40B4-BE49-F238E27FC236}">
                <a16:creationId xmlns:a16="http://schemas.microsoft.com/office/drawing/2014/main" id="{0ED7F9F9-BE2B-48D6-83BE-CEDAD390F18D}"/>
              </a:ext>
            </a:extLst>
          </p:cNvPr>
          <p:cNvSpPr txBox="1"/>
          <p:nvPr/>
        </p:nvSpPr>
        <p:spPr>
          <a:xfrm>
            <a:off x="8839201" y="3015847"/>
            <a:ext cx="2209799" cy="2246769"/>
          </a:xfrm>
          <a:prstGeom prst="rect">
            <a:avLst/>
          </a:prstGeom>
          <a:noFill/>
          <a:ln>
            <a:solidFill>
              <a:schemeClr val="bg1"/>
            </a:solidFill>
          </a:ln>
        </p:spPr>
        <p:txBody>
          <a:bodyPr wrap="square">
            <a:spAutoFit/>
          </a:bodyPr>
          <a:lstStyle/>
          <a:p>
            <a:r>
              <a:rPr lang="en-US" sz="2000" dirty="0"/>
              <a:t>With the help of Bar Plot we are able to see the success and failure label data for the columns basically the feature data.</a:t>
            </a:r>
            <a:endParaRPr lang="en-IN" sz="2000" dirty="0"/>
          </a:p>
        </p:txBody>
      </p:sp>
      <p:pic>
        <p:nvPicPr>
          <p:cNvPr id="8" name="Picture Placeholder 5">
            <a:extLst>
              <a:ext uri="{FF2B5EF4-FFF2-40B4-BE49-F238E27FC236}">
                <a16:creationId xmlns:a16="http://schemas.microsoft.com/office/drawing/2014/main" id="{59B6878A-106C-4039-9ECD-7D2A55AAFF81}"/>
              </a:ext>
            </a:extLst>
          </p:cNvPr>
          <p:cNvPicPr>
            <a:picLocks noChangeAspect="1"/>
          </p:cNvPicPr>
          <p:nvPr/>
        </p:nvPicPr>
        <p:blipFill>
          <a:blip r:embed="rId3"/>
          <a:srcRect l="15530" r="15530"/>
          <a:stretch>
            <a:fillRect/>
          </a:stretch>
        </p:blipFill>
        <p:spPr>
          <a:xfrm>
            <a:off x="1024128" y="2195968"/>
            <a:ext cx="5959768" cy="4206240"/>
          </a:xfrm>
          <a:prstGeom prst="rect">
            <a:avLst/>
          </a:prstGeom>
        </p:spPr>
      </p:pic>
    </p:spTree>
    <p:extLst>
      <p:ext uri="{BB962C8B-B14F-4D97-AF65-F5344CB8AC3E}">
        <p14:creationId xmlns:p14="http://schemas.microsoft.com/office/powerpoint/2010/main" val="1698798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Bivariate Analysis</a:t>
            </a:r>
          </a:p>
        </p:txBody>
      </p:sp>
      <p:sp>
        <p:nvSpPr>
          <p:cNvPr id="6" name="TextBox 5">
            <a:extLst>
              <a:ext uri="{FF2B5EF4-FFF2-40B4-BE49-F238E27FC236}">
                <a16:creationId xmlns:a16="http://schemas.microsoft.com/office/drawing/2014/main" id="{0ED7F9F9-BE2B-48D6-83BE-CEDAD390F18D}"/>
              </a:ext>
            </a:extLst>
          </p:cNvPr>
          <p:cNvSpPr txBox="1"/>
          <p:nvPr/>
        </p:nvSpPr>
        <p:spPr>
          <a:xfrm>
            <a:off x="8839201" y="3015847"/>
            <a:ext cx="2209799" cy="1938992"/>
          </a:xfrm>
          <a:prstGeom prst="rect">
            <a:avLst/>
          </a:prstGeom>
          <a:noFill/>
          <a:ln>
            <a:solidFill>
              <a:schemeClr val="bg1"/>
            </a:solidFill>
          </a:ln>
        </p:spPr>
        <p:txBody>
          <a:bodyPr wrap="square">
            <a:spAutoFit/>
          </a:bodyPr>
          <a:lstStyle/>
          <a:p>
            <a:r>
              <a:rPr lang="en-US" sz="2000" dirty="0"/>
              <a:t>Using the line plots I checked the object data type for date and mobile number data present in our dataset.</a:t>
            </a:r>
            <a:endParaRPr lang="en-IN" sz="2000" dirty="0"/>
          </a:p>
        </p:txBody>
      </p:sp>
      <p:pic>
        <p:nvPicPr>
          <p:cNvPr id="8" name="Picture Placeholder 5">
            <a:extLst>
              <a:ext uri="{FF2B5EF4-FFF2-40B4-BE49-F238E27FC236}">
                <a16:creationId xmlns:a16="http://schemas.microsoft.com/office/drawing/2014/main" id="{3DCEC166-A3DB-4C76-A8ED-047ABAE3A3CA}"/>
              </a:ext>
            </a:extLst>
          </p:cNvPr>
          <p:cNvPicPr>
            <a:picLocks noChangeAspect="1"/>
          </p:cNvPicPr>
          <p:nvPr/>
        </p:nvPicPr>
        <p:blipFill>
          <a:blip r:embed="rId3"/>
          <a:srcRect l="3073" r="3073"/>
          <a:stretch>
            <a:fillRect/>
          </a:stretch>
        </p:blipFill>
        <p:spPr>
          <a:xfrm>
            <a:off x="1143000" y="1872796"/>
            <a:ext cx="6577319" cy="4802487"/>
          </a:xfrm>
          <a:prstGeom prst="rect">
            <a:avLst/>
          </a:prstGeom>
        </p:spPr>
      </p:pic>
    </p:spTree>
    <p:extLst>
      <p:ext uri="{BB962C8B-B14F-4D97-AF65-F5344CB8AC3E}">
        <p14:creationId xmlns:p14="http://schemas.microsoft.com/office/powerpoint/2010/main" val="434955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Bivariate Analysis</a:t>
            </a:r>
          </a:p>
        </p:txBody>
      </p:sp>
      <p:sp>
        <p:nvSpPr>
          <p:cNvPr id="6" name="TextBox 5">
            <a:extLst>
              <a:ext uri="{FF2B5EF4-FFF2-40B4-BE49-F238E27FC236}">
                <a16:creationId xmlns:a16="http://schemas.microsoft.com/office/drawing/2014/main" id="{0ED7F9F9-BE2B-48D6-83BE-CEDAD390F18D}"/>
              </a:ext>
            </a:extLst>
          </p:cNvPr>
          <p:cNvSpPr txBox="1"/>
          <p:nvPr/>
        </p:nvSpPr>
        <p:spPr>
          <a:xfrm>
            <a:off x="8839201" y="3015847"/>
            <a:ext cx="2209799" cy="2862322"/>
          </a:xfrm>
          <a:prstGeom prst="rect">
            <a:avLst/>
          </a:prstGeom>
          <a:noFill/>
          <a:ln>
            <a:solidFill>
              <a:schemeClr val="bg1"/>
            </a:solidFill>
          </a:ln>
        </p:spPr>
        <p:txBody>
          <a:bodyPr wrap="square">
            <a:spAutoFit/>
          </a:bodyPr>
          <a:lstStyle/>
          <a:p>
            <a:r>
              <a:rPr lang="en-US" sz="2000" dirty="0"/>
              <a:t>Using the scatter plot we checked the success and failure label data points and their variations plus distributions to confirm further analysis and outlier data.</a:t>
            </a:r>
            <a:endParaRPr lang="en-IN" sz="2000" dirty="0"/>
          </a:p>
        </p:txBody>
      </p:sp>
      <p:pic>
        <p:nvPicPr>
          <p:cNvPr id="8" name="Picture Placeholder 5">
            <a:extLst>
              <a:ext uri="{FF2B5EF4-FFF2-40B4-BE49-F238E27FC236}">
                <a16:creationId xmlns:a16="http://schemas.microsoft.com/office/drawing/2014/main" id="{EA1F56E5-38DD-49CB-89DB-AA5D5C306B2C}"/>
              </a:ext>
            </a:extLst>
          </p:cNvPr>
          <p:cNvPicPr>
            <a:picLocks noChangeAspect="1"/>
          </p:cNvPicPr>
          <p:nvPr/>
        </p:nvPicPr>
        <p:blipFill>
          <a:blip r:embed="rId3"/>
          <a:srcRect l="25272" r="25272"/>
          <a:stretch>
            <a:fillRect/>
          </a:stretch>
        </p:blipFill>
        <p:spPr>
          <a:xfrm>
            <a:off x="1143000" y="2084832"/>
            <a:ext cx="6198307" cy="4525748"/>
          </a:xfrm>
          <a:prstGeom prst="rect">
            <a:avLst/>
          </a:prstGeom>
        </p:spPr>
      </p:pic>
    </p:spTree>
    <p:extLst>
      <p:ext uri="{BB962C8B-B14F-4D97-AF65-F5344CB8AC3E}">
        <p14:creationId xmlns:p14="http://schemas.microsoft.com/office/powerpoint/2010/main" val="1989107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Multivariate Analysis</a:t>
            </a:r>
          </a:p>
        </p:txBody>
      </p:sp>
      <p:sp>
        <p:nvSpPr>
          <p:cNvPr id="6" name="TextBox 5">
            <a:extLst>
              <a:ext uri="{FF2B5EF4-FFF2-40B4-BE49-F238E27FC236}">
                <a16:creationId xmlns:a16="http://schemas.microsoft.com/office/drawing/2014/main" id="{0ED7F9F9-BE2B-48D6-83BE-CEDAD390F18D}"/>
              </a:ext>
            </a:extLst>
          </p:cNvPr>
          <p:cNvSpPr txBox="1"/>
          <p:nvPr/>
        </p:nvSpPr>
        <p:spPr>
          <a:xfrm>
            <a:off x="9766853" y="2686703"/>
            <a:ext cx="1815547" cy="2862322"/>
          </a:xfrm>
          <a:prstGeom prst="rect">
            <a:avLst/>
          </a:prstGeom>
          <a:noFill/>
          <a:ln>
            <a:solidFill>
              <a:schemeClr val="bg1"/>
            </a:solidFill>
          </a:ln>
        </p:spPr>
        <p:txBody>
          <a:bodyPr wrap="square">
            <a:spAutoFit/>
          </a:bodyPr>
          <a:lstStyle/>
          <a:p>
            <a:r>
              <a:rPr lang="en-US" sz="2000" dirty="0"/>
              <a:t>I used the histogram to check through all the column details ensuring that the distribution is displayed for further analysis</a:t>
            </a:r>
            <a:endParaRPr lang="en-IN" sz="2000" dirty="0"/>
          </a:p>
        </p:txBody>
      </p:sp>
      <p:pic>
        <p:nvPicPr>
          <p:cNvPr id="8" name="Picture Placeholder 5">
            <a:extLst>
              <a:ext uri="{FF2B5EF4-FFF2-40B4-BE49-F238E27FC236}">
                <a16:creationId xmlns:a16="http://schemas.microsoft.com/office/drawing/2014/main" id="{5CCEB0F8-837B-4266-8E43-8BAC4989ACFD}"/>
              </a:ext>
            </a:extLst>
          </p:cNvPr>
          <p:cNvPicPr>
            <a:picLocks noChangeAspect="1"/>
          </p:cNvPicPr>
          <p:nvPr/>
        </p:nvPicPr>
        <p:blipFill>
          <a:blip r:embed="rId3"/>
          <a:srcRect t="24172" b="24172"/>
          <a:stretch>
            <a:fillRect/>
          </a:stretch>
        </p:blipFill>
        <p:spPr>
          <a:xfrm>
            <a:off x="1447800" y="1885954"/>
            <a:ext cx="6113493" cy="4463820"/>
          </a:xfrm>
          <a:prstGeom prst="rect">
            <a:avLst/>
          </a:prstGeom>
        </p:spPr>
      </p:pic>
    </p:spTree>
    <p:extLst>
      <p:ext uri="{BB962C8B-B14F-4D97-AF65-F5344CB8AC3E}">
        <p14:creationId xmlns:p14="http://schemas.microsoft.com/office/powerpoint/2010/main" val="2782245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Multivariate Analysis</a:t>
            </a:r>
          </a:p>
        </p:txBody>
      </p:sp>
      <p:sp>
        <p:nvSpPr>
          <p:cNvPr id="6" name="TextBox 5">
            <a:extLst>
              <a:ext uri="{FF2B5EF4-FFF2-40B4-BE49-F238E27FC236}">
                <a16:creationId xmlns:a16="http://schemas.microsoft.com/office/drawing/2014/main" id="{0ED7F9F9-BE2B-48D6-83BE-CEDAD390F18D}"/>
              </a:ext>
            </a:extLst>
          </p:cNvPr>
          <p:cNvSpPr txBox="1"/>
          <p:nvPr/>
        </p:nvSpPr>
        <p:spPr>
          <a:xfrm>
            <a:off x="9578009" y="2840592"/>
            <a:ext cx="2332382" cy="2862322"/>
          </a:xfrm>
          <a:prstGeom prst="rect">
            <a:avLst/>
          </a:prstGeom>
          <a:noFill/>
          <a:ln>
            <a:solidFill>
              <a:schemeClr val="bg1"/>
            </a:solidFill>
          </a:ln>
        </p:spPr>
        <p:txBody>
          <a:bodyPr wrap="square">
            <a:spAutoFit/>
          </a:bodyPr>
          <a:lstStyle/>
          <a:p>
            <a:r>
              <a:rPr lang="en-US" sz="2000" dirty="0"/>
              <a:t>Used the heatmap to check the correlation specifically between the label and feature data columns</a:t>
            </a:r>
          </a:p>
          <a:p>
            <a:r>
              <a:rPr lang="en-IN" sz="2000" dirty="0"/>
              <a:t>Also we checked for any multi collinearity concerns between feature column data</a:t>
            </a:r>
            <a:endParaRPr lang="en-US" sz="2000" dirty="0"/>
          </a:p>
        </p:txBody>
      </p:sp>
      <p:pic>
        <p:nvPicPr>
          <p:cNvPr id="8" name="Picture Placeholder 5">
            <a:extLst>
              <a:ext uri="{FF2B5EF4-FFF2-40B4-BE49-F238E27FC236}">
                <a16:creationId xmlns:a16="http://schemas.microsoft.com/office/drawing/2014/main" id="{D0F49141-95E6-4FC9-B0B3-293586373A67}"/>
              </a:ext>
            </a:extLst>
          </p:cNvPr>
          <p:cNvPicPr>
            <a:picLocks noChangeAspect="1"/>
          </p:cNvPicPr>
          <p:nvPr/>
        </p:nvPicPr>
        <p:blipFill>
          <a:blip r:embed="rId3"/>
          <a:srcRect t="12217" b="12217"/>
          <a:stretch>
            <a:fillRect/>
          </a:stretch>
        </p:blipFill>
        <p:spPr>
          <a:xfrm>
            <a:off x="1024127" y="2066543"/>
            <a:ext cx="6807907" cy="4361253"/>
          </a:xfrm>
          <a:prstGeom prst="rect">
            <a:avLst/>
          </a:prstGeom>
        </p:spPr>
      </p:pic>
    </p:spTree>
    <p:extLst>
      <p:ext uri="{BB962C8B-B14F-4D97-AF65-F5344CB8AC3E}">
        <p14:creationId xmlns:p14="http://schemas.microsoft.com/office/powerpoint/2010/main" val="1516359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Correlation Bar</a:t>
            </a:r>
          </a:p>
        </p:txBody>
      </p:sp>
      <p:sp>
        <p:nvSpPr>
          <p:cNvPr id="6" name="TextBox 5">
            <a:extLst>
              <a:ext uri="{FF2B5EF4-FFF2-40B4-BE49-F238E27FC236}">
                <a16:creationId xmlns:a16="http://schemas.microsoft.com/office/drawing/2014/main" id="{0ED7F9F9-BE2B-48D6-83BE-CEDAD390F18D}"/>
              </a:ext>
            </a:extLst>
          </p:cNvPr>
          <p:cNvSpPr txBox="1"/>
          <p:nvPr/>
        </p:nvSpPr>
        <p:spPr>
          <a:xfrm>
            <a:off x="8955157" y="3012870"/>
            <a:ext cx="2332382" cy="2308324"/>
          </a:xfrm>
          <a:prstGeom prst="rect">
            <a:avLst/>
          </a:prstGeom>
          <a:noFill/>
          <a:ln>
            <a:solidFill>
              <a:schemeClr val="bg1"/>
            </a:solidFill>
          </a:ln>
        </p:spPr>
        <p:txBody>
          <a:bodyPr wrap="square">
            <a:spAutoFit/>
          </a:bodyPr>
          <a:lstStyle/>
          <a:p>
            <a:r>
              <a:rPr lang="en-US" sz="1800" dirty="0"/>
              <a:t>Using a Bar Plot we checked the correlation between the label column and feature columns to determine the one’s that are positively and negatively correlated</a:t>
            </a:r>
            <a:endParaRPr lang="en-IN" sz="1800" dirty="0"/>
          </a:p>
        </p:txBody>
      </p:sp>
      <p:pic>
        <p:nvPicPr>
          <p:cNvPr id="5" name="Picture Placeholder 5">
            <a:extLst>
              <a:ext uri="{FF2B5EF4-FFF2-40B4-BE49-F238E27FC236}">
                <a16:creationId xmlns:a16="http://schemas.microsoft.com/office/drawing/2014/main" id="{21FE4F54-8EA6-4AF6-AB52-F9222AC31417}"/>
              </a:ext>
            </a:extLst>
          </p:cNvPr>
          <p:cNvPicPr>
            <a:picLocks noChangeAspect="1"/>
          </p:cNvPicPr>
          <p:nvPr/>
        </p:nvPicPr>
        <p:blipFill>
          <a:blip r:embed="rId3"/>
          <a:srcRect l="12902" r="12902"/>
          <a:stretch>
            <a:fillRect/>
          </a:stretch>
        </p:blipFill>
        <p:spPr>
          <a:xfrm>
            <a:off x="1024127" y="2066544"/>
            <a:ext cx="6330829" cy="4622510"/>
          </a:xfrm>
          <a:prstGeom prst="rect">
            <a:avLst/>
          </a:prstGeom>
        </p:spPr>
      </p:pic>
    </p:spTree>
    <p:extLst>
      <p:ext uri="{BB962C8B-B14F-4D97-AF65-F5344CB8AC3E}">
        <p14:creationId xmlns:p14="http://schemas.microsoft.com/office/powerpoint/2010/main" val="31417438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sp>
        <p:nvSpPr>
          <p:cNvPr id="7" name="TextBox 6">
            <a:extLst>
              <a:ext uri="{FF2B5EF4-FFF2-40B4-BE49-F238E27FC236}">
                <a16:creationId xmlns:a16="http://schemas.microsoft.com/office/drawing/2014/main" id="{96E64847-9E13-4235-9DE0-CA245BC8C2A8}"/>
              </a:ext>
            </a:extLst>
          </p:cNvPr>
          <p:cNvSpPr txBox="1"/>
          <p:nvPr/>
        </p:nvSpPr>
        <p:spPr>
          <a:xfrm>
            <a:off x="1024128" y="2084832"/>
            <a:ext cx="9720072" cy="4062651"/>
          </a:xfrm>
          <a:prstGeom prst="rect">
            <a:avLst/>
          </a:prstGeom>
          <a:noFill/>
          <a:ln>
            <a:solidFill>
              <a:schemeClr val="bg1"/>
            </a:solidFill>
          </a:ln>
        </p:spPr>
        <p:txBody>
          <a:bodyPr wrap="square">
            <a:spAutoFit/>
          </a:bodyPr>
          <a:lstStyle/>
          <a:p>
            <a:pPr algn="l"/>
            <a:r>
              <a:rPr lang="en-US" sz="2400" b="1" dirty="0">
                <a:solidFill>
                  <a:srgbClr val="000000"/>
                </a:solidFill>
                <a:latin typeface="+mj-lt"/>
              </a:rPr>
              <a:t>Problem Statement:</a:t>
            </a:r>
          </a:p>
          <a:p>
            <a:pPr algn="l"/>
            <a:endParaRPr lang="en-US" b="1" dirty="0">
              <a:solidFill>
                <a:srgbClr val="000000"/>
              </a:solidFill>
              <a:latin typeface="+mj-lt"/>
            </a:endParaRPr>
          </a:p>
          <a:p>
            <a:pPr algn="l"/>
            <a:r>
              <a:rPr lang="en-US" sz="2400" dirty="0">
                <a:solidFill>
                  <a:srgbClr val="000000"/>
                </a:solidFill>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3056088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Importance Bar</a:t>
            </a:r>
          </a:p>
        </p:txBody>
      </p:sp>
      <p:sp>
        <p:nvSpPr>
          <p:cNvPr id="6" name="TextBox 5">
            <a:extLst>
              <a:ext uri="{FF2B5EF4-FFF2-40B4-BE49-F238E27FC236}">
                <a16:creationId xmlns:a16="http://schemas.microsoft.com/office/drawing/2014/main" id="{0ED7F9F9-BE2B-48D6-83BE-CEDAD390F18D}"/>
              </a:ext>
            </a:extLst>
          </p:cNvPr>
          <p:cNvSpPr txBox="1"/>
          <p:nvPr/>
        </p:nvSpPr>
        <p:spPr>
          <a:xfrm>
            <a:off x="8955157" y="3012870"/>
            <a:ext cx="2332382" cy="2031325"/>
          </a:xfrm>
          <a:prstGeom prst="rect">
            <a:avLst/>
          </a:prstGeom>
          <a:noFill/>
          <a:ln>
            <a:solidFill>
              <a:schemeClr val="bg1"/>
            </a:solidFill>
          </a:ln>
        </p:spPr>
        <p:txBody>
          <a:bodyPr wrap="square">
            <a:spAutoFit/>
          </a:bodyPr>
          <a:lstStyle/>
          <a:p>
            <a:r>
              <a:rPr lang="en-US" dirty="0"/>
              <a:t>Using the Random Forest Classifier we were able to get the importance data and dropped the least contributing feature columns.</a:t>
            </a:r>
            <a:endParaRPr lang="en-IN" dirty="0"/>
          </a:p>
        </p:txBody>
      </p:sp>
      <p:pic>
        <p:nvPicPr>
          <p:cNvPr id="7" name="Picture Placeholder 5">
            <a:extLst>
              <a:ext uri="{FF2B5EF4-FFF2-40B4-BE49-F238E27FC236}">
                <a16:creationId xmlns:a16="http://schemas.microsoft.com/office/drawing/2014/main" id="{331F5A67-DE4A-4A90-B785-C1743A6F23DC}"/>
              </a:ext>
            </a:extLst>
          </p:cNvPr>
          <p:cNvPicPr>
            <a:picLocks noChangeAspect="1"/>
          </p:cNvPicPr>
          <p:nvPr/>
        </p:nvPicPr>
        <p:blipFill>
          <a:blip r:embed="rId3"/>
          <a:srcRect l="6547" r="6547"/>
          <a:stretch>
            <a:fillRect/>
          </a:stretch>
        </p:blipFill>
        <p:spPr>
          <a:xfrm>
            <a:off x="1249016" y="1854508"/>
            <a:ext cx="6689035" cy="4884057"/>
          </a:xfrm>
          <a:prstGeom prst="rect">
            <a:avLst/>
          </a:prstGeom>
        </p:spPr>
      </p:pic>
    </p:spTree>
    <p:extLst>
      <p:ext uri="{BB962C8B-B14F-4D97-AF65-F5344CB8AC3E}">
        <p14:creationId xmlns:p14="http://schemas.microsoft.com/office/powerpoint/2010/main" val="1939825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Classification Function</a:t>
            </a:r>
          </a:p>
        </p:txBody>
      </p:sp>
      <p:sp>
        <p:nvSpPr>
          <p:cNvPr id="6" name="TextBox 5">
            <a:extLst>
              <a:ext uri="{FF2B5EF4-FFF2-40B4-BE49-F238E27FC236}">
                <a16:creationId xmlns:a16="http://schemas.microsoft.com/office/drawing/2014/main" id="{0ED7F9F9-BE2B-48D6-83BE-CEDAD390F18D}"/>
              </a:ext>
            </a:extLst>
          </p:cNvPr>
          <p:cNvSpPr txBox="1"/>
          <p:nvPr/>
        </p:nvSpPr>
        <p:spPr>
          <a:xfrm>
            <a:off x="8123582" y="2615304"/>
            <a:ext cx="3349487" cy="2585323"/>
          </a:xfrm>
          <a:prstGeom prst="rect">
            <a:avLst/>
          </a:prstGeom>
          <a:noFill/>
          <a:ln>
            <a:solidFill>
              <a:schemeClr val="bg1"/>
            </a:solidFill>
          </a:ln>
        </p:spPr>
        <p:txBody>
          <a:bodyPr wrap="square">
            <a:spAutoFit/>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4" name="Picture 3">
            <a:extLst>
              <a:ext uri="{FF2B5EF4-FFF2-40B4-BE49-F238E27FC236}">
                <a16:creationId xmlns:a16="http://schemas.microsoft.com/office/drawing/2014/main" id="{9C737EB6-2844-4060-A399-3F57E8AC99E4}"/>
              </a:ext>
            </a:extLst>
          </p:cNvPr>
          <p:cNvPicPr>
            <a:picLocks noChangeAspect="1"/>
          </p:cNvPicPr>
          <p:nvPr/>
        </p:nvPicPr>
        <p:blipFill>
          <a:blip r:embed="rId3"/>
          <a:stretch>
            <a:fillRect/>
          </a:stretch>
        </p:blipFill>
        <p:spPr>
          <a:xfrm>
            <a:off x="1123554" y="1966883"/>
            <a:ext cx="6032620" cy="4575075"/>
          </a:xfrm>
          <a:prstGeom prst="rect">
            <a:avLst/>
          </a:prstGeom>
        </p:spPr>
      </p:pic>
    </p:spTree>
    <p:extLst>
      <p:ext uri="{BB962C8B-B14F-4D97-AF65-F5344CB8AC3E}">
        <p14:creationId xmlns:p14="http://schemas.microsoft.com/office/powerpoint/2010/main" val="1166854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7" y="585216"/>
            <a:ext cx="10448941" cy="1499616"/>
          </a:xfrm>
        </p:spPr>
        <p:txBody>
          <a:bodyPr/>
          <a:lstStyle/>
          <a:p>
            <a:r>
              <a:rPr lang="en-US" dirty="0"/>
              <a:t>Classification Machine Learning Models Used</a:t>
            </a:r>
          </a:p>
        </p:txBody>
      </p:sp>
      <p:sp>
        <p:nvSpPr>
          <p:cNvPr id="6" name="TextBox 5">
            <a:extLst>
              <a:ext uri="{FF2B5EF4-FFF2-40B4-BE49-F238E27FC236}">
                <a16:creationId xmlns:a16="http://schemas.microsoft.com/office/drawing/2014/main" id="{0ED7F9F9-BE2B-48D6-83BE-CEDAD390F18D}"/>
              </a:ext>
            </a:extLst>
          </p:cNvPr>
          <p:cNvSpPr txBox="1"/>
          <p:nvPr/>
        </p:nvSpPr>
        <p:spPr>
          <a:xfrm>
            <a:off x="8269356" y="2914591"/>
            <a:ext cx="3349487" cy="1200329"/>
          </a:xfrm>
          <a:prstGeom prst="rect">
            <a:avLst/>
          </a:prstGeom>
          <a:noFill/>
          <a:ln>
            <a:solidFill>
              <a:schemeClr val="bg1"/>
            </a:solidFill>
          </a:ln>
        </p:spPr>
        <p:txBody>
          <a:bodyPr wrap="square">
            <a:spAutoFit/>
          </a:bodyPr>
          <a:lstStyle/>
          <a:p>
            <a:r>
              <a:rPr lang="en-US" dirty="0"/>
              <a:t>I made use of 7 Classification Machine Learning Models to check through the best accuracy along with cross validation score.</a:t>
            </a:r>
            <a:endParaRPr lang="en-IN" dirty="0"/>
          </a:p>
        </p:txBody>
      </p:sp>
      <p:pic>
        <p:nvPicPr>
          <p:cNvPr id="5" name="Picture 4">
            <a:extLst>
              <a:ext uri="{FF2B5EF4-FFF2-40B4-BE49-F238E27FC236}">
                <a16:creationId xmlns:a16="http://schemas.microsoft.com/office/drawing/2014/main" id="{72C4D309-F71C-4D8E-A3DD-A9BB3B620D61}"/>
              </a:ext>
            </a:extLst>
          </p:cNvPr>
          <p:cNvPicPr>
            <a:picLocks noChangeAspect="1"/>
          </p:cNvPicPr>
          <p:nvPr/>
        </p:nvPicPr>
        <p:blipFill>
          <a:blip r:embed="rId3"/>
          <a:stretch>
            <a:fillRect/>
          </a:stretch>
        </p:blipFill>
        <p:spPr>
          <a:xfrm>
            <a:off x="1024127" y="2067545"/>
            <a:ext cx="6877572" cy="3909185"/>
          </a:xfrm>
          <a:prstGeom prst="rect">
            <a:avLst/>
          </a:prstGeom>
        </p:spPr>
      </p:pic>
    </p:spTree>
    <p:extLst>
      <p:ext uri="{BB962C8B-B14F-4D97-AF65-F5344CB8AC3E}">
        <p14:creationId xmlns:p14="http://schemas.microsoft.com/office/powerpoint/2010/main" val="3089885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7" y="585216"/>
            <a:ext cx="10448941" cy="1499616"/>
          </a:xfrm>
        </p:spPr>
        <p:txBody>
          <a:bodyPr/>
          <a:lstStyle/>
          <a:p>
            <a:r>
              <a:rPr lang="en-US" dirty="0"/>
              <a:t>Report on Best Model</a:t>
            </a:r>
          </a:p>
        </p:txBody>
      </p:sp>
      <p:sp>
        <p:nvSpPr>
          <p:cNvPr id="6" name="TextBox 5">
            <a:extLst>
              <a:ext uri="{FF2B5EF4-FFF2-40B4-BE49-F238E27FC236}">
                <a16:creationId xmlns:a16="http://schemas.microsoft.com/office/drawing/2014/main" id="{0ED7F9F9-BE2B-48D6-83BE-CEDAD390F18D}"/>
              </a:ext>
            </a:extLst>
          </p:cNvPr>
          <p:cNvSpPr txBox="1"/>
          <p:nvPr/>
        </p:nvSpPr>
        <p:spPr>
          <a:xfrm>
            <a:off x="8269356" y="2914591"/>
            <a:ext cx="3349487" cy="1200329"/>
          </a:xfrm>
          <a:prstGeom prst="rect">
            <a:avLst/>
          </a:prstGeom>
          <a:noFill/>
          <a:ln>
            <a:solidFill>
              <a:schemeClr val="bg1"/>
            </a:solidFill>
          </a:ln>
        </p:spPr>
        <p:txBody>
          <a:bodyPr wrap="square">
            <a:spAutoFit/>
          </a:bodyPr>
          <a:lstStyle/>
          <a:p>
            <a:r>
              <a:rPr lang="en-US" dirty="0"/>
              <a:t>I chose Extra Trees Classifier as my best model and then proceed to perform hyper parameter tuning on the same</a:t>
            </a:r>
            <a:endParaRPr lang="en-IN" dirty="0"/>
          </a:p>
        </p:txBody>
      </p:sp>
      <p:pic>
        <p:nvPicPr>
          <p:cNvPr id="4" name="Picture 3">
            <a:extLst>
              <a:ext uri="{FF2B5EF4-FFF2-40B4-BE49-F238E27FC236}">
                <a16:creationId xmlns:a16="http://schemas.microsoft.com/office/drawing/2014/main" id="{1BA521C8-F33A-4599-B9A4-B0CF7978D4F3}"/>
              </a:ext>
            </a:extLst>
          </p:cNvPr>
          <p:cNvPicPr>
            <a:picLocks noChangeAspect="1"/>
          </p:cNvPicPr>
          <p:nvPr/>
        </p:nvPicPr>
        <p:blipFill>
          <a:blip r:embed="rId3"/>
          <a:stretch>
            <a:fillRect/>
          </a:stretch>
        </p:blipFill>
        <p:spPr>
          <a:xfrm>
            <a:off x="1024127" y="2228682"/>
            <a:ext cx="7006388" cy="3496257"/>
          </a:xfrm>
          <a:prstGeom prst="rect">
            <a:avLst/>
          </a:prstGeom>
        </p:spPr>
      </p:pic>
    </p:spTree>
    <p:extLst>
      <p:ext uri="{BB962C8B-B14F-4D97-AF65-F5344CB8AC3E}">
        <p14:creationId xmlns:p14="http://schemas.microsoft.com/office/powerpoint/2010/main" val="483759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24127" y="585216"/>
            <a:ext cx="10448941" cy="1499616"/>
          </a:xfrm>
        </p:spPr>
        <p:txBody>
          <a:bodyPr/>
          <a:lstStyle/>
          <a:p>
            <a:r>
              <a:rPr lang="en-US" dirty="0"/>
              <a:t>Hyper parameter tuning result</a:t>
            </a:r>
          </a:p>
        </p:txBody>
      </p:sp>
      <p:pic>
        <p:nvPicPr>
          <p:cNvPr id="5" name="Picture 4">
            <a:extLst>
              <a:ext uri="{FF2B5EF4-FFF2-40B4-BE49-F238E27FC236}">
                <a16:creationId xmlns:a16="http://schemas.microsoft.com/office/drawing/2014/main" id="{483B4582-2FC1-4931-88C1-0AE227036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144" y="2022833"/>
            <a:ext cx="4965856" cy="4249951"/>
          </a:xfrm>
          <a:prstGeom prst="rect">
            <a:avLst/>
          </a:prstGeom>
        </p:spPr>
      </p:pic>
      <p:pic>
        <p:nvPicPr>
          <p:cNvPr id="8" name="Picture 7">
            <a:extLst>
              <a:ext uri="{FF2B5EF4-FFF2-40B4-BE49-F238E27FC236}">
                <a16:creationId xmlns:a16="http://schemas.microsoft.com/office/drawing/2014/main" id="{A6EC5DCD-7277-478E-ABB4-70C8FDB80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917" y="2022833"/>
            <a:ext cx="4541234" cy="4620213"/>
          </a:xfrm>
          <a:prstGeom prst="rect">
            <a:avLst/>
          </a:prstGeom>
        </p:spPr>
      </p:pic>
    </p:spTree>
    <p:extLst>
      <p:ext uri="{BB962C8B-B14F-4D97-AF65-F5344CB8AC3E}">
        <p14:creationId xmlns:p14="http://schemas.microsoft.com/office/powerpoint/2010/main" val="2235584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024128" y="2084832"/>
            <a:ext cx="10240220" cy="2554545"/>
          </a:xfrm>
          <a:prstGeom prst="rect">
            <a:avLst/>
          </a:prstGeom>
          <a:noFill/>
          <a:ln>
            <a:solidFill>
              <a:schemeClr val="bg1"/>
            </a:solidFill>
          </a:ln>
        </p:spPr>
        <p:txBody>
          <a:bodyPr wrap="square">
            <a:spAutoFit/>
          </a:bodyPr>
          <a:lstStyle/>
          <a:p>
            <a:pPr marL="285750" indent="-285750">
              <a:buFont typeface="Wingdings" panose="05000000000000000000" pitchFamily="2" charset="2"/>
              <a:buChar char="§"/>
            </a:pPr>
            <a:r>
              <a:rPr lang="en-US" sz="2000"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a:xfrm>
            <a:off x="1024127" y="585216"/>
            <a:ext cx="11061855" cy="1499616"/>
          </a:xfrm>
        </p:spPr>
        <p:txBody>
          <a:bodyPr>
            <a:normAutofit/>
          </a:bodyPr>
          <a:lstStyle/>
          <a:p>
            <a:r>
              <a:rPr lang="en-US" sz="4400" dirty="0"/>
              <a:t>Limitations of this work and Scope for Future Work</a:t>
            </a:r>
            <a:endParaRPr lang="en-IN" sz="4400"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143000" y="2491409"/>
            <a:ext cx="9906000" cy="2554545"/>
          </a:xfrm>
          <a:prstGeom prst="rect">
            <a:avLst/>
          </a:prstGeom>
          <a:noFill/>
          <a:ln>
            <a:solidFill>
              <a:schemeClr val="bg1"/>
            </a:solidFill>
          </a:ln>
        </p:spPr>
        <p:txBody>
          <a:bodyPr wrap="square">
            <a:spAutoFit/>
          </a:bodyPr>
          <a:lstStyle/>
          <a:p>
            <a:pPr marL="285750" indent="-285750">
              <a:buFont typeface="Wingdings" panose="05000000000000000000" pitchFamily="2" charset="2"/>
              <a:buChar char="§"/>
            </a:pPr>
            <a:r>
              <a:rPr lang="en-US" sz="2000"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sz="2000"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6139" y="2372139"/>
            <a:ext cx="4704521" cy="1643270"/>
          </a:xfrm>
        </p:spPr>
        <p:txBody>
          <a:bodyPr>
            <a:normAutofit/>
          </a:bodyPr>
          <a:lstStyle/>
          <a:p>
            <a:pPr algn="ctr"/>
            <a:r>
              <a:rPr lang="en-US" sz="6600" dirty="0"/>
              <a:t>Thank You</a:t>
            </a:r>
          </a:p>
        </p:txBody>
      </p:sp>
    </p:spTree>
    <p:extLst>
      <p:ext uri="{BB962C8B-B14F-4D97-AF65-F5344CB8AC3E}">
        <p14:creationId xmlns:p14="http://schemas.microsoft.com/office/powerpoint/2010/main" val="1713782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024127" y="2214251"/>
            <a:ext cx="10028185" cy="4058533"/>
          </a:xfrm>
        </p:spPr>
        <p:txBody>
          <a:bodyPr>
            <a:noAutofit/>
          </a:bodyPr>
          <a:lstStyle/>
          <a:p>
            <a:pPr marL="0" indent="0">
              <a:buNone/>
            </a:pPr>
            <a:r>
              <a:rPr lang="en-US" sz="2000" dirty="0">
                <a:solidFill>
                  <a:srgbClr val="000000"/>
                </a:solidFill>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2000" dirty="0">
              <a:latin typeface="+mj-lt"/>
            </a:endParaRPr>
          </a:p>
        </p:txBody>
      </p:sp>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024128" y="2241050"/>
            <a:ext cx="9908915" cy="3697465"/>
          </a:xfrm>
        </p:spPr>
        <p:txBody>
          <a:bodyPr>
            <a:normAutofit/>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024127" y="2282688"/>
            <a:ext cx="9855907" cy="3697465"/>
          </a:xfrm>
        </p:spPr>
        <p:txBody>
          <a:bodyPr>
            <a:normAutofit/>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024127" y="2223052"/>
            <a:ext cx="9720071"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6800" y="1981200"/>
            <a:ext cx="9601202" cy="4114800"/>
          </a:xfrm>
        </p:spPr>
        <p:txBody>
          <a:bodyPr>
            <a:normAutofit/>
          </a:bodyPr>
          <a:lstStyle/>
          <a:p>
            <a:r>
              <a:rPr lang="en-US" dirty="0"/>
              <a:t>Hardware technology being used.</a:t>
            </a:r>
          </a:p>
          <a:p>
            <a:pPr lvl="1"/>
            <a:r>
              <a:rPr lang="en-US" dirty="0"/>
              <a:t>RAM : 4 GB</a:t>
            </a:r>
          </a:p>
          <a:p>
            <a:pPr lvl="1"/>
            <a:r>
              <a:rPr lang="en-US" dirty="0"/>
              <a:t>CPU  : </a:t>
            </a:r>
            <a:r>
              <a:rPr lang="pt-BR" dirty="0"/>
              <a:t>Intel(R) Core(TM) i3-4005U CPU @ 1.70GHz   1.70 GHz</a:t>
            </a:r>
          </a:p>
          <a:p>
            <a:pPr lvl="1"/>
            <a:r>
              <a:rPr lang="en-US" dirty="0"/>
              <a:t>GPU  : NVIDIA GeForce 820M</a:t>
            </a:r>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838598" y="2084832"/>
            <a:ext cx="11167872" cy="4565374"/>
          </a:xfrm>
        </p:spPr>
        <p:txBody>
          <a:bodyPr numCol="2">
            <a:noAutofit/>
          </a:bodyPr>
          <a:lstStyle/>
          <a:p>
            <a:pPr algn="l">
              <a:buFont typeface="Arial" panose="020B0604020202020204" pitchFamily="34" charset="0"/>
              <a:buChar char="•"/>
            </a:pPr>
            <a:r>
              <a:rPr lang="en-US" sz="2000" dirty="0">
                <a:solidFill>
                  <a:srgbClr val="000000"/>
                </a:solidFill>
                <a:latin typeface="+mj-lt"/>
              </a:rPr>
              <a:t>label : Flag indicating whether the user paid back the credit amount within 5 days of issuing the loan {1:success, 0:failure}</a:t>
            </a:r>
          </a:p>
          <a:p>
            <a:pPr algn="l">
              <a:buFont typeface="Arial" panose="020B0604020202020204" pitchFamily="34" charset="0"/>
              <a:buChar char="•"/>
            </a:pPr>
            <a:r>
              <a:rPr lang="en-US" sz="2000" dirty="0" err="1">
                <a:solidFill>
                  <a:srgbClr val="000000"/>
                </a:solidFill>
                <a:latin typeface="+mj-lt"/>
              </a:rPr>
              <a:t>msisdn</a:t>
            </a:r>
            <a:r>
              <a:rPr lang="en-US" sz="2000" dirty="0">
                <a:solidFill>
                  <a:srgbClr val="000000"/>
                </a:solidFill>
                <a:latin typeface="+mj-lt"/>
              </a:rPr>
              <a:t> : Mobile number of user</a:t>
            </a:r>
          </a:p>
          <a:p>
            <a:pPr algn="l">
              <a:buFont typeface="Arial" panose="020B0604020202020204" pitchFamily="34" charset="0"/>
              <a:buChar char="•"/>
            </a:pPr>
            <a:r>
              <a:rPr lang="en-US" sz="2000" dirty="0" err="1">
                <a:solidFill>
                  <a:srgbClr val="000000"/>
                </a:solidFill>
                <a:latin typeface="+mj-lt"/>
              </a:rPr>
              <a:t>aon</a:t>
            </a:r>
            <a:r>
              <a:rPr lang="en-US" sz="2000" dirty="0">
                <a:solidFill>
                  <a:srgbClr val="000000"/>
                </a:solidFill>
                <a:latin typeface="+mj-lt"/>
              </a:rPr>
              <a:t> : Age on cellular network in days</a:t>
            </a:r>
          </a:p>
          <a:p>
            <a:pPr algn="l">
              <a:buFont typeface="Arial" panose="020B0604020202020204" pitchFamily="34" charset="0"/>
              <a:buChar char="•"/>
            </a:pPr>
            <a:r>
              <a:rPr lang="en-US" sz="2000" dirty="0">
                <a:solidFill>
                  <a:srgbClr val="000000"/>
                </a:solidFill>
                <a:latin typeface="+mj-lt"/>
              </a:rPr>
              <a:t>daily_decr30 : Daily amount spent from main account, averaged over last 30 days (in Indonesian Rupiah)</a:t>
            </a:r>
          </a:p>
          <a:p>
            <a:pPr algn="l">
              <a:buFont typeface="Arial" panose="020B0604020202020204" pitchFamily="34" charset="0"/>
              <a:buChar char="•"/>
            </a:pPr>
            <a:r>
              <a:rPr lang="en-US" sz="2000" dirty="0">
                <a:solidFill>
                  <a:srgbClr val="000000"/>
                </a:solidFill>
                <a:latin typeface="+mj-lt"/>
              </a:rPr>
              <a:t>daily_decr90 : Daily amount spent from main account, averaged over last 90 days (in Indonesian Rupiah)</a:t>
            </a:r>
          </a:p>
          <a:p>
            <a:pPr algn="l">
              <a:buFont typeface="Arial" panose="020B0604020202020204" pitchFamily="34" charset="0"/>
              <a:buChar char="•"/>
            </a:pPr>
            <a:r>
              <a:rPr lang="en-US" sz="2000" dirty="0">
                <a:solidFill>
                  <a:srgbClr val="000000"/>
                </a:solidFill>
                <a:latin typeface="+mj-lt"/>
              </a:rPr>
              <a:t>rental30 : Average main account balance over last 30 days</a:t>
            </a:r>
          </a:p>
          <a:p>
            <a:pPr algn="l">
              <a:buFont typeface="Arial" panose="020B0604020202020204" pitchFamily="34" charset="0"/>
              <a:buChar char="•"/>
            </a:pPr>
            <a:r>
              <a:rPr lang="en-US" sz="2000" dirty="0">
                <a:solidFill>
                  <a:srgbClr val="000000"/>
                </a:solidFill>
                <a:latin typeface="+mj-lt"/>
              </a:rPr>
              <a:t>rental90 : Average main account balance over last 90 days</a:t>
            </a:r>
          </a:p>
          <a:p>
            <a:pPr algn="l">
              <a:buFont typeface="Arial" panose="020B0604020202020204" pitchFamily="34" charset="0"/>
              <a:buChar char="•"/>
            </a:pPr>
            <a:r>
              <a:rPr lang="en-US" sz="2000" dirty="0" err="1">
                <a:solidFill>
                  <a:srgbClr val="000000"/>
                </a:solidFill>
                <a:latin typeface="+mj-lt"/>
              </a:rPr>
              <a:t>last_rech_date_ma</a:t>
            </a:r>
            <a:r>
              <a:rPr lang="en-US" sz="2000" dirty="0">
                <a:solidFill>
                  <a:srgbClr val="000000"/>
                </a:solidFill>
                <a:latin typeface="+mj-lt"/>
              </a:rPr>
              <a:t> : Number of days till last recharge of main account</a:t>
            </a:r>
          </a:p>
          <a:p>
            <a:pPr algn="l">
              <a:buFont typeface="Arial" panose="020B0604020202020204" pitchFamily="34" charset="0"/>
              <a:buChar char="•"/>
            </a:pPr>
            <a:r>
              <a:rPr lang="en-US" sz="2000" dirty="0" err="1">
                <a:solidFill>
                  <a:srgbClr val="000000"/>
                </a:solidFill>
                <a:latin typeface="+mj-lt"/>
              </a:rPr>
              <a:t>last_rech_date_da</a:t>
            </a:r>
            <a:r>
              <a:rPr lang="en-US" sz="2000" dirty="0">
                <a:solidFill>
                  <a:srgbClr val="000000"/>
                </a:solidFill>
                <a:latin typeface="+mj-lt"/>
              </a:rPr>
              <a:t> : Number of days till last recharge of data account</a:t>
            </a:r>
          </a:p>
          <a:p>
            <a:pPr algn="l">
              <a:buFont typeface="Arial" panose="020B0604020202020204" pitchFamily="34" charset="0"/>
              <a:buChar char="•"/>
            </a:pPr>
            <a:r>
              <a:rPr lang="en-US" sz="2000" dirty="0" err="1">
                <a:solidFill>
                  <a:srgbClr val="000000"/>
                </a:solidFill>
                <a:latin typeface="+mj-lt"/>
              </a:rPr>
              <a:t>last_rech_amt_ma</a:t>
            </a:r>
            <a:r>
              <a:rPr lang="en-US" sz="2000" dirty="0">
                <a:solidFill>
                  <a:srgbClr val="000000"/>
                </a:solidFill>
                <a:latin typeface="+mj-lt"/>
              </a:rPr>
              <a:t> : Amount of last recharge of main account (in Indonesian Rupiah)</a:t>
            </a:r>
          </a:p>
          <a:p>
            <a:pPr algn="l">
              <a:buFont typeface="Arial" panose="020B0604020202020204" pitchFamily="34" charset="0"/>
              <a:buChar char="•"/>
            </a:pPr>
            <a:r>
              <a:rPr lang="en-US" sz="2000" dirty="0">
                <a:solidFill>
                  <a:srgbClr val="000000"/>
                </a:solidFill>
                <a:latin typeface="+mj-lt"/>
              </a:rPr>
              <a:t>cnt_ma_rech30 : Number of times main account got recharged in last 30 days</a:t>
            </a:r>
          </a:p>
          <a:p>
            <a:pPr algn="l">
              <a:buFont typeface="Arial" panose="020B0604020202020204" pitchFamily="34" charset="0"/>
              <a:buChar char="•"/>
            </a:pPr>
            <a:r>
              <a:rPr lang="en-US" sz="2000" dirty="0">
                <a:solidFill>
                  <a:srgbClr val="000000"/>
                </a:solidFill>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1024128" y="1676400"/>
            <a:ext cx="10939272" cy="4843669"/>
          </a:xfrm>
        </p:spPr>
        <p:txBody>
          <a:bodyPr numCol="2">
            <a:noAutofit/>
          </a:bodyPr>
          <a:lstStyle/>
          <a:p>
            <a:pPr algn="l">
              <a:buFont typeface="Arial" panose="020B0604020202020204" pitchFamily="34" charset="0"/>
              <a:buChar char="•"/>
            </a:pPr>
            <a:r>
              <a:rPr lang="en-US" sz="2000" dirty="0">
                <a:solidFill>
                  <a:srgbClr val="000000"/>
                </a:solidFill>
                <a:latin typeface="+mj-lt"/>
              </a:rPr>
              <a:t>sumamnt_ma_rech30 : Total amount of recharge in main account over last 30 days (in Indonesian Rupiah)</a:t>
            </a:r>
          </a:p>
          <a:p>
            <a:pPr algn="l">
              <a:buFont typeface="Arial" panose="020B0604020202020204" pitchFamily="34" charset="0"/>
              <a:buChar char="•"/>
            </a:pPr>
            <a:r>
              <a:rPr lang="en-US" sz="2000" dirty="0">
                <a:solidFill>
                  <a:srgbClr val="000000"/>
                </a:solidFill>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2000" dirty="0">
                <a:solidFill>
                  <a:srgbClr val="000000"/>
                </a:solidFill>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2000" dirty="0">
                <a:solidFill>
                  <a:srgbClr val="000000"/>
                </a:solidFill>
                <a:latin typeface="+mj-lt"/>
              </a:rPr>
              <a:t>cnt_ma_rech90 : Number of times main account got recharged in last 90 days</a:t>
            </a:r>
          </a:p>
          <a:p>
            <a:pPr algn="l">
              <a:buFont typeface="Arial" panose="020B0604020202020204" pitchFamily="34" charset="0"/>
              <a:buChar char="•"/>
            </a:pPr>
            <a:r>
              <a:rPr lang="en-US" sz="2000" dirty="0">
                <a:solidFill>
                  <a:srgbClr val="000000"/>
                </a:solidFill>
                <a:latin typeface="+mj-lt"/>
              </a:rPr>
              <a:t>fr_ma_rech90 : Frequency of main account recharged in last 90 days</a:t>
            </a:r>
          </a:p>
          <a:p>
            <a:pPr algn="l">
              <a:buFont typeface="Arial" panose="020B0604020202020204" pitchFamily="34" charset="0"/>
              <a:buChar char="•"/>
            </a:pPr>
            <a:r>
              <a:rPr lang="en-US" sz="2000" dirty="0">
                <a:solidFill>
                  <a:srgbClr val="000000"/>
                </a:solidFill>
                <a:latin typeface="+mj-lt"/>
              </a:rPr>
              <a:t>sumamnt_ma_rech90 : Total amount of recharge in main account over last 90 days (in Indonesian Rupiah)</a:t>
            </a:r>
          </a:p>
          <a:p>
            <a:pPr algn="l">
              <a:buFont typeface="Arial" panose="020B0604020202020204" pitchFamily="34" charset="0"/>
              <a:buChar char="•"/>
            </a:pPr>
            <a:r>
              <a:rPr lang="en-US" sz="2000" dirty="0">
                <a:solidFill>
                  <a:srgbClr val="000000"/>
                </a:solidFill>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2000" dirty="0">
                <a:solidFill>
                  <a:srgbClr val="000000"/>
                </a:solidFill>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2000" dirty="0">
                <a:solidFill>
                  <a:srgbClr val="000000"/>
                </a:solidFill>
                <a:latin typeface="+mj-lt"/>
              </a:rPr>
              <a:t>cnt_da_rech30 : Number of times data account got recharged in last 30 days</a:t>
            </a:r>
          </a:p>
          <a:p>
            <a:pPr algn="l">
              <a:buFont typeface="Arial" panose="020B0604020202020204" pitchFamily="34" charset="0"/>
              <a:buChar char="•"/>
            </a:pPr>
            <a:r>
              <a:rPr lang="en-US" sz="2000" dirty="0">
                <a:solidFill>
                  <a:srgbClr val="000000"/>
                </a:solidFill>
                <a:latin typeface="+mj-lt"/>
              </a:rPr>
              <a:t>fr_da_rech30 : Frequency of data account recharged in last 30 days</a:t>
            </a:r>
          </a:p>
          <a:p>
            <a:pPr algn="l">
              <a:buFont typeface="Arial" panose="020B0604020202020204" pitchFamily="34" charset="0"/>
              <a:buChar char="•"/>
            </a:pPr>
            <a:r>
              <a:rPr lang="en-US" sz="2000" dirty="0">
                <a:solidFill>
                  <a:srgbClr val="000000"/>
                </a:solidFill>
                <a:latin typeface="+mj-lt"/>
              </a:rPr>
              <a:t>cnt_da_rech90 : Number of times data account got recharged in last 90 days</a:t>
            </a:r>
          </a:p>
        </p:txBody>
      </p:sp>
      <p:sp>
        <p:nvSpPr>
          <p:cNvPr id="4" name="Text Placeholder 7"/>
          <p:cNvSpPr txBox="1">
            <a:spLocks/>
          </p:cNvSpPr>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TotalTime>
  <Words>2033</Words>
  <Application>Microsoft Office PowerPoint</Application>
  <PresentationFormat>Widescreen</PresentationFormat>
  <Paragraphs>141</Paragraphs>
  <Slides>27</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Century Gothic</vt:lpstr>
      <vt:lpstr>Constantia (Body)</vt:lpstr>
      <vt:lpstr>Tw Cen MT</vt:lpstr>
      <vt:lpstr>Tw Cen MT Condensed</vt:lpstr>
      <vt:lpstr>Wingdings</vt:lpstr>
      <vt:lpstr>Wingdings 3</vt:lpstr>
      <vt:lpstr>Integral</vt:lpstr>
      <vt:lpstr>Wisp</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Project Presentation</dc:title>
  <dc:creator>Vishal Agrawal</dc:creator>
  <cp:lastModifiedBy>Vishal Agrawal</cp:lastModifiedBy>
  <cp:revision>5</cp:revision>
  <dcterms:created xsi:type="dcterms:W3CDTF">2021-11-25T16:40:36Z</dcterms:created>
  <dcterms:modified xsi:type="dcterms:W3CDTF">2021-11-25T17:32:00Z</dcterms:modified>
</cp:coreProperties>
</file>