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 id="2147483839" r:id="rId2"/>
  </p:sldMasterIdLst>
  <p:sldIdLst>
    <p:sldId id="283" r:id="rId3"/>
    <p:sldId id="258" r:id="rId4"/>
    <p:sldId id="28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6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02495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195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4196369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415730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320838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3200120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C423-44B4-485B-9003-11EF27C900C5}"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1315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C423-44B4-485B-9003-11EF27C900C5}"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424180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C423-44B4-485B-9003-11EF27C900C5}" type="datetimeFigureOut">
              <a:rPr lang="en-IN" smtClean="0"/>
              <a:t>27-10-2021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400824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54287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342072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356072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3512048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6E9B1A-44F4-4567-859F-49D25514469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5289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41406136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6E9B1A-44F4-4567-859F-49D25514469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5174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038803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4236504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0987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0C423-44B4-485B-9003-11EF27C900C5}"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E9B1A-44F4-4567-859F-49D25514469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83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776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C423-44B4-485B-9003-11EF27C900C5}"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129290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C423-44B4-485B-9003-11EF27C900C5}"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22928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C423-44B4-485B-9003-11EF27C900C5}" type="datetimeFigureOut">
              <a:rPr lang="en-IN" smtClean="0"/>
              <a:t>27-10-2021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324173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E9B1A-44F4-4567-859F-49D25514469A}" type="slidenum">
              <a:rPr lang="en-IN" smtClean="0"/>
              <a:t>‹#›</a:t>
            </a:fld>
            <a:endParaRPr lang="en-IN"/>
          </a:p>
        </p:txBody>
      </p:sp>
    </p:spTree>
    <p:extLst>
      <p:ext uri="{BB962C8B-B14F-4D97-AF65-F5344CB8AC3E}">
        <p14:creationId xmlns:p14="http://schemas.microsoft.com/office/powerpoint/2010/main" val="28505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0C423-44B4-485B-9003-11EF27C900C5}"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E9B1A-44F4-4567-859F-49D25514469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9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E0C423-44B4-485B-9003-11EF27C900C5}" type="datetimeFigureOut">
              <a:rPr lang="en-IN" smtClean="0"/>
              <a:t>27-10-2021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6E9B1A-44F4-4567-859F-49D25514469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59621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E0C423-44B4-485B-9003-11EF27C900C5}" type="datetimeFigureOut">
              <a:rPr lang="en-IN" smtClean="0"/>
              <a:t>27-10-2021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6E9B1A-44F4-4567-859F-49D25514469A}" type="slidenum">
              <a:rPr lang="en-IN" smtClean="0"/>
              <a:t>‹#›</a:t>
            </a:fld>
            <a:endParaRPr lang="en-IN"/>
          </a:p>
        </p:txBody>
      </p:sp>
    </p:spTree>
    <p:extLst>
      <p:ext uri="{BB962C8B-B14F-4D97-AF65-F5344CB8AC3E}">
        <p14:creationId xmlns:p14="http://schemas.microsoft.com/office/powerpoint/2010/main" val="18756495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A9E-3C4A-42FA-8AA8-AF9A5D6194C1}"/>
              </a:ext>
            </a:extLst>
          </p:cNvPr>
          <p:cNvSpPr>
            <a:spLocks noGrp="1"/>
          </p:cNvSpPr>
          <p:nvPr>
            <p:ph type="title"/>
          </p:nvPr>
        </p:nvSpPr>
        <p:spPr>
          <a:xfrm>
            <a:off x="2327882" y="955415"/>
            <a:ext cx="9254518" cy="2821455"/>
          </a:xfrm>
        </p:spPr>
        <p:txBody>
          <a:bodyPr>
            <a:normAutofit/>
          </a:bodyPr>
          <a:lstStyle/>
          <a:p>
            <a:pPr algn="ctr"/>
            <a:r>
              <a:rPr lang="en-US" sz="5400" dirty="0">
                <a:latin typeface="Castellar" panose="020A0402060406010301" pitchFamily="18" charset="0"/>
              </a:rPr>
              <a:t>HOUSING: PRICE PREDICTION project</a:t>
            </a:r>
            <a:br>
              <a:rPr lang="en-US" sz="5400" dirty="0">
                <a:latin typeface="Castellar" panose="020A0402060406010301" pitchFamily="18" charset="0"/>
              </a:rPr>
            </a:br>
            <a:r>
              <a:rPr lang="en-US" sz="5400" dirty="0">
                <a:latin typeface="Castellar" panose="020A0402060406010301" pitchFamily="18" charset="0"/>
              </a:rPr>
              <a:t>Presentation</a:t>
            </a:r>
            <a:endParaRPr lang="en-IN" sz="5400" dirty="0"/>
          </a:p>
        </p:txBody>
      </p:sp>
      <p:sp>
        <p:nvSpPr>
          <p:cNvPr id="4" name="Title 1">
            <a:extLst>
              <a:ext uri="{FF2B5EF4-FFF2-40B4-BE49-F238E27FC236}">
                <a16:creationId xmlns:a16="http://schemas.microsoft.com/office/drawing/2014/main" id="{E5EFAAD9-BD42-4608-97A3-716441ECC52B}"/>
              </a:ext>
            </a:extLst>
          </p:cNvPr>
          <p:cNvSpPr txBox="1">
            <a:spLocks/>
          </p:cNvSpPr>
          <p:nvPr/>
        </p:nvSpPr>
        <p:spPr>
          <a:xfrm>
            <a:off x="9236766" y="5779207"/>
            <a:ext cx="4340087" cy="9715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Arial Narrow" panose="020B0606020202030204" pitchFamily="34" charset="0"/>
              </a:rPr>
              <a:t>Submitted by:</a:t>
            </a:r>
          </a:p>
          <a:p>
            <a:r>
              <a:rPr lang="en-US" sz="2800" dirty="0" err="1">
                <a:latin typeface="Arial Narrow" panose="020B0606020202030204" pitchFamily="34" charset="0"/>
              </a:rPr>
              <a:t>Vishaldeep</a:t>
            </a:r>
            <a:r>
              <a:rPr lang="en-US" sz="2800" dirty="0">
                <a:latin typeface="Arial Narrow" panose="020B0606020202030204" pitchFamily="34" charset="0"/>
              </a:rPr>
              <a:t> Agrawal</a:t>
            </a:r>
          </a:p>
        </p:txBody>
      </p:sp>
    </p:spTree>
    <p:extLst>
      <p:ext uri="{BB962C8B-B14F-4D97-AF65-F5344CB8AC3E}">
        <p14:creationId xmlns:p14="http://schemas.microsoft.com/office/powerpoint/2010/main" val="4059231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E0C6-F286-48B6-AE19-63276B2C3676}"/>
              </a:ext>
            </a:extLst>
          </p:cNvPr>
          <p:cNvSpPr>
            <a:spLocks noGrp="1"/>
          </p:cNvSpPr>
          <p:nvPr>
            <p:ph type="title"/>
          </p:nvPr>
        </p:nvSpPr>
        <p:spPr>
          <a:xfrm>
            <a:off x="1003411" y="983457"/>
            <a:ext cx="11188589" cy="704157"/>
          </a:xfrm>
        </p:spPr>
        <p:txBody>
          <a:bodyPr>
            <a:normAutofit/>
          </a:bodyPr>
          <a:lstStyle/>
          <a:p>
            <a:r>
              <a:rPr lang="en-US" sz="4400" dirty="0"/>
              <a:t>PIE PLOT</a:t>
            </a:r>
            <a:endParaRPr lang="en-IN" sz="4400" dirty="0"/>
          </a:p>
        </p:txBody>
      </p:sp>
      <p:pic>
        <p:nvPicPr>
          <p:cNvPr id="6" name="Content Placeholder 5">
            <a:extLst>
              <a:ext uri="{FF2B5EF4-FFF2-40B4-BE49-F238E27FC236}">
                <a16:creationId xmlns:a16="http://schemas.microsoft.com/office/drawing/2014/main" id="{9B14AD5B-1A52-45A4-BA5D-F65F5D228E15}"/>
              </a:ext>
            </a:extLst>
          </p:cNvPr>
          <p:cNvPicPr>
            <a:picLocks noGrp="1" noChangeAspect="1"/>
          </p:cNvPicPr>
          <p:nvPr>
            <p:ph idx="1"/>
          </p:nvPr>
        </p:nvPicPr>
        <p:blipFill>
          <a:blip r:embed="rId2"/>
          <a:stretch>
            <a:fillRect/>
          </a:stretch>
        </p:blipFill>
        <p:spPr>
          <a:xfrm>
            <a:off x="973137" y="2189956"/>
            <a:ext cx="6781800" cy="3438525"/>
          </a:xfrm>
        </p:spPr>
      </p:pic>
      <p:sp>
        <p:nvSpPr>
          <p:cNvPr id="4" name="Text Placeholder 3">
            <a:extLst>
              <a:ext uri="{FF2B5EF4-FFF2-40B4-BE49-F238E27FC236}">
                <a16:creationId xmlns:a16="http://schemas.microsoft.com/office/drawing/2014/main" id="{C250DA3D-C1EC-40D4-94BD-EA9C1854D661}"/>
              </a:ext>
            </a:extLst>
          </p:cNvPr>
          <p:cNvSpPr>
            <a:spLocks noGrp="1"/>
          </p:cNvSpPr>
          <p:nvPr>
            <p:ph type="body" sz="half" idx="2"/>
          </p:nvPr>
        </p:nvSpPr>
        <p:spPr>
          <a:xfrm>
            <a:off x="8259764" y="1816893"/>
            <a:ext cx="3680446" cy="3811588"/>
          </a:xfrm>
        </p:spPr>
        <p:txBody>
          <a:bodyPr>
            <a:normAutofit/>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348290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8D37-1EB9-4473-8481-F61D54838A08}"/>
              </a:ext>
            </a:extLst>
          </p:cNvPr>
          <p:cNvSpPr>
            <a:spLocks noGrp="1"/>
          </p:cNvSpPr>
          <p:nvPr>
            <p:ph type="title"/>
          </p:nvPr>
        </p:nvSpPr>
        <p:spPr>
          <a:xfrm>
            <a:off x="932553" y="947531"/>
            <a:ext cx="3932237" cy="708991"/>
          </a:xfrm>
        </p:spPr>
        <p:txBody>
          <a:bodyPr>
            <a:normAutofit/>
          </a:bodyPr>
          <a:lstStyle/>
          <a:p>
            <a:r>
              <a:rPr lang="en-US" sz="4400" dirty="0"/>
              <a:t>COUNT PLOT</a:t>
            </a:r>
            <a:endParaRPr lang="en-IN" sz="4400" dirty="0"/>
          </a:p>
        </p:txBody>
      </p:sp>
      <p:pic>
        <p:nvPicPr>
          <p:cNvPr id="6" name="Content Placeholder 5">
            <a:extLst>
              <a:ext uri="{FF2B5EF4-FFF2-40B4-BE49-F238E27FC236}">
                <a16:creationId xmlns:a16="http://schemas.microsoft.com/office/drawing/2014/main" id="{97D9EECE-C82C-4B99-91CE-1873F7775E78}"/>
              </a:ext>
            </a:extLst>
          </p:cNvPr>
          <p:cNvPicPr>
            <a:picLocks noGrp="1" noChangeAspect="1"/>
          </p:cNvPicPr>
          <p:nvPr>
            <p:ph idx="1"/>
          </p:nvPr>
        </p:nvPicPr>
        <p:blipFill>
          <a:blip r:embed="rId2"/>
          <a:stretch>
            <a:fillRect/>
          </a:stretch>
        </p:blipFill>
        <p:spPr>
          <a:xfrm>
            <a:off x="614568" y="1989399"/>
            <a:ext cx="7737475" cy="4649648"/>
          </a:xfrm>
        </p:spPr>
      </p:pic>
      <p:sp>
        <p:nvSpPr>
          <p:cNvPr id="4" name="Text Placeholder 3">
            <a:extLst>
              <a:ext uri="{FF2B5EF4-FFF2-40B4-BE49-F238E27FC236}">
                <a16:creationId xmlns:a16="http://schemas.microsoft.com/office/drawing/2014/main" id="{CDBDE9DD-BD67-40C6-A1BB-94FDA1027986}"/>
              </a:ext>
            </a:extLst>
          </p:cNvPr>
          <p:cNvSpPr>
            <a:spLocks noGrp="1"/>
          </p:cNvSpPr>
          <p:nvPr>
            <p:ph type="body" sz="half" idx="2"/>
          </p:nvPr>
        </p:nvSpPr>
        <p:spPr>
          <a:xfrm>
            <a:off x="8750478" y="1796907"/>
            <a:ext cx="2946222" cy="4649647"/>
          </a:xfrm>
        </p:spPr>
        <p:txBody>
          <a:bodyPr>
            <a:normAutofit/>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p14="http://schemas.microsoft.com/office/powerpoint/2010/main" val="345966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D76-BF94-45F7-99AB-B88B7016B00E}"/>
              </a:ext>
            </a:extLst>
          </p:cNvPr>
          <p:cNvSpPr>
            <a:spLocks noGrp="1"/>
          </p:cNvSpPr>
          <p:nvPr>
            <p:ph type="title"/>
          </p:nvPr>
        </p:nvSpPr>
        <p:spPr/>
        <p:txBody>
          <a:bodyPr>
            <a:normAutofit/>
          </a:bodyPr>
          <a:lstStyle/>
          <a:p>
            <a:r>
              <a:rPr lang="en-US" sz="4400" dirty="0"/>
              <a:t>SCATTER PLOT</a:t>
            </a:r>
            <a:endParaRPr lang="en-IN" sz="4400" dirty="0"/>
          </a:p>
        </p:txBody>
      </p:sp>
      <p:pic>
        <p:nvPicPr>
          <p:cNvPr id="6" name="Content Placeholder 5">
            <a:extLst>
              <a:ext uri="{FF2B5EF4-FFF2-40B4-BE49-F238E27FC236}">
                <a16:creationId xmlns:a16="http://schemas.microsoft.com/office/drawing/2014/main" id="{162621C8-C8FB-46A3-8D9C-B70A5D2FA991}"/>
              </a:ext>
            </a:extLst>
          </p:cNvPr>
          <p:cNvPicPr>
            <a:picLocks noGrp="1" noChangeAspect="1"/>
          </p:cNvPicPr>
          <p:nvPr>
            <p:ph idx="1"/>
          </p:nvPr>
        </p:nvPicPr>
        <p:blipFill>
          <a:blip r:embed="rId2"/>
          <a:stretch>
            <a:fillRect/>
          </a:stretch>
        </p:blipFill>
        <p:spPr>
          <a:xfrm>
            <a:off x="256761" y="1891378"/>
            <a:ext cx="7737475" cy="4966622"/>
          </a:xfrm>
        </p:spPr>
      </p:pic>
      <p:sp>
        <p:nvSpPr>
          <p:cNvPr id="4" name="Text Placeholder 3">
            <a:extLst>
              <a:ext uri="{FF2B5EF4-FFF2-40B4-BE49-F238E27FC236}">
                <a16:creationId xmlns:a16="http://schemas.microsoft.com/office/drawing/2014/main" id="{56C01256-505E-4F09-9B83-C9517FF236BC}"/>
              </a:ext>
            </a:extLst>
          </p:cNvPr>
          <p:cNvSpPr>
            <a:spLocks noGrp="1"/>
          </p:cNvSpPr>
          <p:nvPr>
            <p:ph type="body" sz="half" idx="2"/>
          </p:nvPr>
        </p:nvSpPr>
        <p:spPr>
          <a:xfrm>
            <a:off x="8574156" y="1860630"/>
            <a:ext cx="3253143" cy="3762294"/>
          </a:xfrm>
        </p:spPr>
        <p:txBody>
          <a:bodyPr>
            <a:normAutofit/>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57635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5A7-4367-42A6-867E-147F0ADE243C}"/>
              </a:ext>
            </a:extLst>
          </p:cNvPr>
          <p:cNvSpPr>
            <a:spLocks noGrp="1"/>
          </p:cNvSpPr>
          <p:nvPr>
            <p:ph type="title"/>
          </p:nvPr>
        </p:nvSpPr>
        <p:spPr>
          <a:xfrm>
            <a:off x="959057" y="977880"/>
            <a:ext cx="3932237" cy="730250"/>
          </a:xfrm>
        </p:spPr>
        <p:txBody>
          <a:bodyPr>
            <a:normAutofit/>
          </a:bodyPr>
          <a:lstStyle/>
          <a:p>
            <a:r>
              <a:rPr lang="en-US" sz="4400" dirty="0"/>
              <a:t>HISTOGRAM</a:t>
            </a:r>
            <a:endParaRPr lang="en-IN" sz="4400" dirty="0"/>
          </a:p>
        </p:txBody>
      </p:sp>
      <p:sp>
        <p:nvSpPr>
          <p:cNvPr id="4" name="Text Placeholder 3">
            <a:extLst>
              <a:ext uri="{FF2B5EF4-FFF2-40B4-BE49-F238E27FC236}">
                <a16:creationId xmlns:a16="http://schemas.microsoft.com/office/drawing/2014/main" id="{5A5BB323-EEF1-4777-A2D1-707F7118E8F8}"/>
              </a:ext>
            </a:extLst>
          </p:cNvPr>
          <p:cNvSpPr>
            <a:spLocks noGrp="1"/>
          </p:cNvSpPr>
          <p:nvPr>
            <p:ph type="body" sz="half" idx="2"/>
          </p:nvPr>
        </p:nvSpPr>
        <p:spPr>
          <a:xfrm>
            <a:off x="8750642" y="1708130"/>
            <a:ext cx="2946222" cy="4649647"/>
          </a:xfrm>
        </p:spPr>
        <p:txBody>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pic>
        <p:nvPicPr>
          <p:cNvPr id="8" name="Content Placeholder 7">
            <a:extLst>
              <a:ext uri="{FF2B5EF4-FFF2-40B4-BE49-F238E27FC236}">
                <a16:creationId xmlns:a16="http://schemas.microsoft.com/office/drawing/2014/main" id="{E6E6A6E2-DD60-481D-A19D-F266C8420A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943" y="2028273"/>
            <a:ext cx="6276725" cy="4435522"/>
          </a:xfrm>
        </p:spPr>
      </p:pic>
    </p:spTree>
    <p:extLst>
      <p:ext uri="{BB962C8B-B14F-4D97-AF65-F5344CB8AC3E}">
        <p14:creationId xmlns:p14="http://schemas.microsoft.com/office/powerpoint/2010/main" val="46565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98E0-0A6F-4693-974F-6CCF852FD165}"/>
              </a:ext>
            </a:extLst>
          </p:cNvPr>
          <p:cNvSpPr>
            <a:spLocks noGrp="1"/>
          </p:cNvSpPr>
          <p:nvPr>
            <p:ph type="title"/>
          </p:nvPr>
        </p:nvSpPr>
        <p:spPr/>
        <p:txBody>
          <a:bodyPr>
            <a:normAutofit/>
          </a:bodyPr>
          <a:lstStyle/>
          <a:p>
            <a:r>
              <a:rPr lang="en-US" sz="4400" dirty="0"/>
              <a:t>HEATMAP</a:t>
            </a:r>
            <a:endParaRPr lang="en-IN" sz="4400" dirty="0"/>
          </a:p>
        </p:txBody>
      </p:sp>
      <p:sp>
        <p:nvSpPr>
          <p:cNvPr id="4" name="Text Placeholder 3">
            <a:extLst>
              <a:ext uri="{FF2B5EF4-FFF2-40B4-BE49-F238E27FC236}">
                <a16:creationId xmlns:a16="http://schemas.microsoft.com/office/drawing/2014/main" id="{EA17D419-909A-46C1-A08A-06DBA3087C52}"/>
              </a:ext>
            </a:extLst>
          </p:cNvPr>
          <p:cNvSpPr>
            <a:spLocks noGrp="1"/>
          </p:cNvSpPr>
          <p:nvPr>
            <p:ph type="body" sz="half" idx="2"/>
          </p:nvPr>
        </p:nvSpPr>
        <p:spPr>
          <a:xfrm>
            <a:off x="8750642" y="1981341"/>
            <a:ext cx="2946222" cy="4649647"/>
          </a:xfrm>
        </p:spPr>
        <p:txBody>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pic>
        <p:nvPicPr>
          <p:cNvPr id="8" name="Content Placeholder 7">
            <a:extLst>
              <a:ext uri="{FF2B5EF4-FFF2-40B4-BE49-F238E27FC236}">
                <a16:creationId xmlns:a16="http://schemas.microsoft.com/office/drawing/2014/main" id="{C9CB1A9B-F8C3-47FE-8771-F04DFE999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243" y="1866831"/>
            <a:ext cx="5658702" cy="4764157"/>
          </a:xfrm>
        </p:spPr>
      </p:pic>
    </p:spTree>
    <p:extLst>
      <p:ext uri="{BB962C8B-B14F-4D97-AF65-F5344CB8AC3E}">
        <p14:creationId xmlns:p14="http://schemas.microsoft.com/office/powerpoint/2010/main" val="1866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1A1F-4CB4-4861-8F19-B8D602ECFC23}"/>
              </a:ext>
            </a:extLst>
          </p:cNvPr>
          <p:cNvSpPr>
            <a:spLocks noGrp="1"/>
          </p:cNvSpPr>
          <p:nvPr>
            <p:ph type="title"/>
          </p:nvPr>
        </p:nvSpPr>
        <p:spPr/>
        <p:txBody>
          <a:bodyPr>
            <a:normAutofit/>
          </a:bodyPr>
          <a:lstStyle/>
          <a:p>
            <a:r>
              <a:rPr lang="en-US" sz="4400" dirty="0"/>
              <a:t>BAR GRAPH</a:t>
            </a:r>
            <a:endParaRPr lang="en-IN" sz="4400" dirty="0"/>
          </a:p>
        </p:txBody>
      </p:sp>
      <p:pic>
        <p:nvPicPr>
          <p:cNvPr id="6" name="Content Placeholder 5">
            <a:extLst>
              <a:ext uri="{FF2B5EF4-FFF2-40B4-BE49-F238E27FC236}">
                <a16:creationId xmlns:a16="http://schemas.microsoft.com/office/drawing/2014/main" id="{8719CE45-0651-43D2-A84C-2975CA297EF8}"/>
              </a:ext>
            </a:extLst>
          </p:cNvPr>
          <p:cNvPicPr>
            <a:picLocks noGrp="1" noChangeAspect="1"/>
          </p:cNvPicPr>
          <p:nvPr>
            <p:ph idx="1"/>
          </p:nvPr>
        </p:nvPicPr>
        <p:blipFill>
          <a:blip r:embed="rId2"/>
          <a:stretch>
            <a:fillRect/>
          </a:stretch>
        </p:blipFill>
        <p:spPr>
          <a:xfrm>
            <a:off x="495300" y="2208869"/>
            <a:ext cx="7737475" cy="3967095"/>
          </a:xfrm>
        </p:spPr>
      </p:pic>
      <p:sp>
        <p:nvSpPr>
          <p:cNvPr id="4" name="Text Placeholder 3">
            <a:extLst>
              <a:ext uri="{FF2B5EF4-FFF2-40B4-BE49-F238E27FC236}">
                <a16:creationId xmlns:a16="http://schemas.microsoft.com/office/drawing/2014/main" id="{1523181B-6F60-4ACC-9676-5F8A6437800D}"/>
              </a:ext>
            </a:extLst>
          </p:cNvPr>
          <p:cNvSpPr>
            <a:spLocks noGrp="1"/>
          </p:cNvSpPr>
          <p:nvPr>
            <p:ph type="body" sz="half" idx="2"/>
          </p:nvPr>
        </p:nvSpPr>
        <p:spPr>
          <a:xfrm>
            <a:off x="8653670" y="2028071"/>
            <a:ext cx="3043030" cy="3762294"/>
          </a:xfrm>
        </p:spPr>
        <p:txBody>
          <a:bodyPr>
            <a:normAutofit lnSpcReduction="10000"/>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p14="http://schemas.microsoft.com/office/powerpoint/2010/main" val="292563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E781-4ED3-4913-8498-C15FA0A88F02}"/>
              </a:ext>
            </a:extLst>
          </p:cNvPr>
          <p:cNvSpPr>
            <a:spLocks noGrp="1"/>
          </p:cNvSpPr>
          <p:nvPr>
            <p:ph type="title"/>
          </p:nvPr>
        </p:nvSpPr>
        <p:spPr/>
        <p:txBody>
          <a:bodyPr>
            <a:normAutofit/>
          </a:bodyPr>
          <a:lstStyle/>
          <a:p>
            <a:r>
              <a:rPr lang="en-US" sz="4400" dirty="0"/>
              <a:t>BOXEN PLOT</a:t>
            </a:r>
            <a:endParaRPr lang="en-IN" sz="4400" dirty="0"/>
          </a:p>
        </p:txBody>
      </p:sp>
      <p:sp>
        <p:nvSpPr>
          <p:cNvPr id="4" name="Text Placeholder 3">
            <a:extLst>
              <a:ext uri="{FF2B5EF4-FFF2-40B4-BE49-F238E27FC236}">
                <a16:creationId xmlns:a16="http://schemas.microsoft.com/office/drawing/2014/main" id="{B9B2A28A-B500-43BA-94BB-43DAD8CF34F9}"/>
              </a:ext>
            </a:extLst>
          </p:cNvPr>
          <p:cNvSpPr>
            <a:spLocks noGrp="1"/>
          </p:cNvSpPr>
          <p:nvPr>
            <p:ph type="body" sz="half" idx="2"/>
          </p:nvPr>
        </p:nvSpPr>
        <p:spPr>
          <a:xfrm>
            <a:off x="8750642" y="1885684"/>
            <a:ext cx="2946222" cy="4649647"/>
          </a:xfrm>
        </p:spPr>
        <p:txBody>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pic>
        <p:nvPicPr>
          <p:cNvPr id="8" name="Content Placeholder 7">
            <a:extLst>
              <a:ext uri="{FF2B5EF4-FFF2-40B4-BE49-F238E27FC236}">
                <a16:creationId xmlns:a16="http://schemas.microsoft.com/office/drawing/2014/main" id="{1783A85E-7D43-4AA1-95A5-1BD6FB057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1973901"/>
            <a:ext cx="6542863" cy="4473211"/>
          </a:xfrm>
        </p:spPr>
      </p:pic>
    </p:spTree>
    <p:extLst>
      <p:ext uri="{BB962C8B-B14F-4D97-AF65-F5344CB8AC3E}">
        <p14:creationId xmlns:p14="http://schemas.microsoft.com/office/powerpoint/2010/main" val="2052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0844-C150-4BCA-B85E-C7B03F011F71}"/>
              </a:ext>
            </a:extLst>
          </p:cNvPr>
          <p:cNvSpPr>
            <a:spLocks noGrp="1"/>
          </p:cNvSpPr>
          <p:nvPr>
            <p:ph type="title"/>
          </p:nvPr>
        </p:nvSpPr>
        <p:spPr/>
        <p:txBody>
          <a:bodyPr>
            <a:normAutofit/>
          </a:bodyPr>
          <a:lstStyle/>
          <a:p>
            <a:r>
              <a:rPr lang="en-US" sz="4400" dirty="0"/>
              <a:t>DISTRIBUTION PLOT</a:t>
            </a:r>
            <a:endParaRPr lang="en-IN" sz="4400" dirty="0"/>
          </a:p>
        </p:txBody>
      </p:sp>
      <p:sp>
        <p:nvSpPr>
          <p:cNvPr id="4" name="Text Placeholder 3">
            <a:extLst>
              <a:ext uri="{FF2B5EF4-FFF2-40B4-BE49-F238E27FC236}">
                <a16:creationId xmlns:a16="http://schemas.microsoft.com/office/drawing/2014/main" id="{B9353333-EB8B-4ECF-93E5-0AA17750EDD2}"/>
              </a:ext>
            </a:extLst>
          </p:cNvPr>
          <p:cNvSpPr>
            <a:spLocks noGrp="1"/>
          </p:cNvSpPr>
          <p:nvPr>
            <p:ph type="body" sz="half" idx="2"/>
          </p:nvPr>
        </p:nvSpPr>
        <p:spPr>
          <a:xfrm>
            <a:off x="8750642" y="1788029"/>
            <a:ext cx="2946222" cy="4649647"/>
          </a:xfrm>
        </p:spPr>
        <p:txBody>
          <a:bodyPr>
            <a:normAutofit/>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pic>
        <p:nvPicPr>
          <p:cNvPr id="8" name="Content Placeholder 7">
            <a:extLst>
              <a:ext uri="{FF2B5EF4-FFF2-40B4-BE49-F238E27FC236}">
                <a16:creationId xmlns:a16="http://schemas.microsoft.com/office/drawing/2014/main" id="{F1800ACB-C6F1-4C4A-9B46-A760E211FB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49" y="1881809"/>
            <a:ext cx="7059698" cy="4743918"/>
          </a:xfrm>
        </p:spPr>
      </p:pic>
    </p:spTree>
    <p:extLst>
      <p:ext uri="{BB962C8B-B14F-4D97-AF65-F5344CB8AC3E}">
        <p14:creationId xmlns:p14="http://schemas.microsoft.com/office/powerpoint/2010/main" val="250441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6042-4D06-4FDC-A72D-93B686EE106F}"/>
              </a:ext>
            </a:extLst>
          </p:cNvPr>
          <p:cNvSpPr>
            <a:spLocks noGrp="1"/>
          </p:cNvSpPr>
          <p:nvPr>
            <p:ph type="title"/>
          </p:nvPr>
        </p:nvSpPr>
        <p:spPr/>
        <p:txBody>
          <a:bodyPr/>
          <a:lstStyle/>
          <a:p>
            <a:r>
              <a:rPr lang="en-US" dirty="0"/>
              <a:t>MODEL TRAINING PHASES</a:t>
            </a:r>
            <a:endParaRPr lang="en-IN" dirty="0"/>
          </a:p>
        </p:txBody>
      </p:sp>
      <p:pic>
        <p:nvPicPr>
          <p:cNvPr id="4" name="Content Placeholder 7">
            <a:extLst>
              <a:ext uri="{FF2B5EF4-FFF2-40B4-BE49-F238E27FC236}">
                <a16:creationId xmlns:a16="http://schemas.microsoft.com/office/drawing/2014/main" id="{DFDB8577-5768-4E73-A058-50CCD4979420}"/>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3973" y="1881809"/>
            <a:ext cx="9127435" cy="4611066"/>
          </a:xfrm>
        </p:spPr>
      </p:pic>
    </p:spTree>
    <p:extLst>
      <p:ext uri="{BB962C8B-B14F-4D97-AF65-F5344CB8AC3E}">
        <p14:creationId xmlns:p14="http://schemas.microsoft.com/office/powerpoint/2010/main" val="118016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131D-AB27-4E36-BE57-D353AB83FCCA}"/>
              </a:ext>
            </a:extLst>
          </p:cNvPr>
          <p:cNvSpPr>
            <a:spLocks noGrp="1"/>
          </p:cNvSpPr>
          <p:nvPr>
            <p:ph type="title"/>
          </p:nvPr>
        </p:nvSpPr>
        <p:spPr/>
        <p:txBody>
          <a:bodyPr>
            <a:normAutofit/>
          </a:bodyPr>
          <a:lstStyle/>
          <a:p>
            <a:pPr algn="l"/>
            <a:r>
              <a:rPr lang="en-US" sz="4400" dirty="0"/>
              <a:t>MODEL/S DEVELOPMENT</a:t>
            </a:r>
            <a:endParaRPr lang="en-IN" sz="4400" dirty="0"/>
          </a:p>
        </p:txBody>
      </p:sp>
      <p:sp>
        <p:nvSpPr>
          <p:cNvPr id="4" name="TextBox 3">
            <a:extLst>
              <a:ext uri="{FF2B5EF4-FFF2-40B4-BE49-F238E27FC236}">
                <a16:creationId xmlns:a16="http://schemas.microsoft.com/office/drawing/2014/main" id="{27B6644D-CDCA-4E9D-BBEF-DEDA5C288352}"/>
              </a:ext>
            </a:extLst>
          </p:cNvPr>
          <p:cNvSpPr txBox="1"/>
          <p:nvPr/>
        </p:nvSpPr>
        <p:spPr>
          <a:xfrm>
            <a:off x="1024128" y="1839144"/>
            <a:ext cx="9445487" cy="4832092"/>
          </a:xfrm>
          <a:prstGeom prst="rect">
            <a:avLst/>
          </a:prstGeom>
          <a:noFill/>
        </p:spPr>
        <p:txBody>
          <a:bodyPr wrap="square">
            <a:spAutoFit/>
          </a:bodyPr>
          <a:lstStyle/>
          <a:p>
            <a:pPr algn="l"/>
            <a:r>
              <a:rPr lang="en-US" sz="2800" b="0" i="0" u="none" strike="noStrike" baseline="0" dirty="0">
                <a:latin typeface="+mj-lt"/>
              </a:rPr>
              <a:t>The algorithms used on training and test data are as follows:</a:t>
            </a:r>
          </a:p>
          <a:p>
            <a:pPr marL="971550" lvl="1" indent="-514350">
              <a:buFont typeface="+mj-lt"/>
              <a:buAutoNum type="arabicPeriod"/>
            </a:pPr>
            <a:r>
              <a:rPr lang="en-IN" sz="2800" b="0" i="0" u="none" strike="noStrike" baseline="0" dirty="0">
                <a:latin typeface="+mj-lt"/>
              </a:rPr>
              <a:t>Linear Regression Model</a:t>
            </a:r>
          </a:p>
          <a:p>
            <a:pPr marL="971550" lvl="1" indent="-514350">
              <a:buFont typeface="+mj-lt"/>
              <a:buAutoNum type="arabicPeriod"/>
            </a:pPr>
            <a:r>
              <a:rPr lang="en-US" sz="2800" b="0" i="0" u="none" strike="noStrike" baseline="0" dirty="0">
                <a:latin typeface="+mj-lt"/>
              </a:rPr>
              <a:t>Ridge Regularization Regression Model</a:t>
            </a:r>
          </a:p>
          <a:p>
            <a:pPr marL="971550" lvl="1" indent="-514350">
              <a:buFont typeface="+mj-lt"/>
              <a:buAutoNum type="arabicPeriod"/>
            </a:pPr>
            <a:r>
              <a:rPr lang="en-IN" sz="2800" b="0" i="0" u="none" strike="noStrike" baseline="0" dirty="0">
                <a:latin typeface="+mj-lt"/>
              </a:rPr>
              <a:t>Lasso Regularization Regression Model</a:t>
            </a:r>
          </a:p>
          <a:p>
            <a:pPr marL="971550" lvl="1" indent="-514350">
              <a:buFont typeface="+mj-lt"/>
              <a:buAutoNum type="arabicPeriod"/>
            </a:pPr>
            <a:r>
              <a:rPr lang="en-IN" sz="2800" b="0" i="0" u="none" strike="noStrike" baseline="0" dirty="0">
                <a:latin typeface="+mj-lt"/>
              </a:rPr>
              <a:t>Support Vector Regression Model</a:t>
            </a:r>
          </a:p>
          <a:p>
            <a:pPr marL="971550" lvl="1" indent="-514350">
              <a:buFont typeface="+mj-lt"/>
              <a:buAutoNum type="arabicPeriod"/>
            </a:pPr>
            <a:r>
              <a:rPr lang="en-IN" sz="2800" b="0" i="0" u="none" strike="noStrike" baseline="0" dirty="0">
                <a:latin typeface="+mj-lt"/>
              </a:rPr>
              <a:t>Decision Tree Regression Model</a:t>
            </a:r>
          </a:p>
          <a:p>
            <a:pPr marL="971550" lvl="1" indent="-514350">
              <a:buFont typeface="+mj-lt"/>
              <a:buAutoNum type="arabicPeriod"/>
            </a:pPr>
            <a:r>
              <a:rPr lang="en-IN" sz="2800" b="0" i="0" u="none" strike="noStrike" baseline="0" dirty="0">
                <a:latin typeface="+mj-lt"/>
              </a:rPr>
              <a:t>Random Forest Regression Model</a:t>
            </a:r>
          </a:p>
          <a:p>
            <a:pPr marL="971550" lvl="1" indent="-514350">
              <a:buFont typeface="+mj-lt"/>
              <a:buAutoNum type="arabicPeriod"/>
            </a:pPr>
            <a:r>
              <a:rPr lang="en-US" sz="2800" b="0" i="0" u="none" strike="noStrike" baseline="0" dirty="0">
                <a:latin typeface="+mj-lt"/>
              </a:rPr>
              <a:t>K Nearest Neighbors Regression Model</a:t>
            </a:r>
          </a:p>
          <a:p>
            <a:pPr marL="971550" lvl="1" indent="-514350">
              <a:buFont typeface="+mj-lt"/>
              <a:buAutoNum type="arabicPeriod"/>
            </a:pPr>
            <a:r>
              <a:rPr lang="en-US" sz="2800" b="0" i="0" u="none" strike="noStrike" baseline="0" dirty="0">
                <a:latin typeface="+mj-lt"/>
              </a:rPr>
              <a:t>Gradient Boosting Regression Model</a:t>
            </a:r>
          </a:p>
          <a:p>
            <a:pPr marL="971550" lvl="1" indent="-514350">
              <a:buFont typeface="+mj-lt"/>
              <a:buAutoNum type="arabicPeriod"/>
            </a:pPr>
            <a:r>
              <a:rPr lang="en-IN" sz="2800" b="0" i="0" u="none" strike="noStrike" baseline="0" dirty="0">
                <a:latin typeface="+mj-lt"/>
              </a:rPr>
              <a:t>Ada Boost Regression Model</a:t>
            </a:r>
          </a:p>
          <a:p>
            <a:pPr marL="971550" lvl="1" indent="-514350">
              <a:buFont typeface="+mj-lt"/>
              <a:buAutoNum type="arabicPeriod"/>
            </a:pPr>
            <a:r>
              <a:rPr lang="en-IN" sz="2800" b="0" i="0" u="none" strike="noStrike" baseline="0" dirty="0">
                <a:latin typeface="+mj-lt"/>
              </a:rPr>
              <a:t>Extra Trees Regression Model</a:t>
            </a:r>
            <a:endParaRPr lang="en-IN" sz="2800" dirty="0">
              <a:latin typeface="+mj-lt"/>
            </a:endParaRPr>
          </a:p>
        </p:txBody>
      </p:sp>
    </p:spTree>
    <p:extLst>
      <p:ext uri="{BB962C8B-B14F-4D97-AF65-F5344CB8AC3E}">
        <p14:creationId xmlns:p14="http://schemas.microsoft.com/office/powerpoint/2010/main" val="158826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AD91-C6D8-4703-8BB0-8A1DA7D370FC}"/>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C278F092-7D50-4C2E-B022-12533F8749A1}"/>
              </a:ext>
            </a:extLst>
          </p:cNvPr>
          <p:cNvSpPr>
            <a:spLocks noGrp="1"/>
          </p:cNvSpPr>
          <p:nvPr>
            <p:ph idx="1"/>
          </p:nvPr>
        </p:nvSpPr>
        <p:spPr>
          <a:xfrm>
            <a:off x="508275" y="2316555"/>
            <a:ext cx="11188589" cy="4135616"/>
          </a:xfrm>
        </p:spPr>
        <p:txBody>
          <a:bodyPr>
            <a:normAutofit/>
          </a:bodyPr>
          <a:lstStyle/>
          <a:p>
            <a:r>
              <a:rPr lang="en-US" dirty="0"/>
              <a:t>I would like to express my deepest gratitude to my SME (Subject Matter Expert) Shubham Yadav as well as Flip Robo Technologies who gave me the opportunity to do this project on Housing: Price Prediction, which also helped me in doing lots of research wherein I came to know about so many new things.</a:t>
            </a:r>
          </a:p>
          <a:p>
            <a:pPr marL="0" indent="0">
              <a:buNone/>
            </a:pPr>
            <a:endParaRPr lang="en-US" dirty="0"/>
          </a:p>
          <a:p>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89017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40C7-9B8A-43E2-AFA2-4E8C9E73B320}"/>
              </a:ext>
            </a:extLst>
          </p:cNvPr>
          <p:cNvSpPr>
            <a:spLocks noGrp="1"/>
          </p:cNvSpPr>
          <p:nvPr>
            <p:ph type="title"/>
          </p:nvPr>
        </p:nvSpPr>
        <p:spPr>
          <a:xfrm>
            <a:off x="955311" y="814028"/>
            <a:ext cx="11637271" cy="945588"/>
          </a:xfrm>
        </p:spPr>
        <p:txBody>
          <a:bodyPr>
            <a:normAutofit/>
          </a:bodyPr>
          <a:lstStyle/>
          <a:p>
            <a:pPr algn="l"/>
            <a:r>
              <a:rPr lang="en-US" sz="4400" dirty="0"/>
              <a:t>EVALUATION AND </a:t>
            </a:r>
            <a:r>
              <a:rPr lang="en-IN" sz="4400" dirty="0"/>
              <a:t>HYPER PARAMETER TUNING</a:t>
            </a:r>
          </a:p>
        </p:txBody>
      </p:sp>
      <p:sp>
        <p:nvSpPr>
          <p:cNvPr id="4" name="TextBox 3">
            <a:extLst>
              <a:ext uri="{FF2B5EF4-FFF2-40B4-BE49-F238E27FC236}">
                <a16:creationId xmlns:a16="http://schemas.microsoft.com/office/drawing/2014/main" id="{C9BEDE3C-29AF-4E29-AB9B-EE7AA5584FD1}"/>
              </a:ext>
            </a:extLst>
          </p:cNvPr>
          <p:cNvSpPr txBox="1"/>
          <p:nvPr/>
        </p:nvSpPr>
        <p:spPr>
          <a:xfrm>
            <a:off x="624263" y="2267769"/>
            <a:ext cx="11567737" cy="3785652"/>
          </a:xfrm>
          <a:prstGeom prst="rect">
            <a:avLst/>
          </a:prstGeom>
          <a:noFill/>
        </p:spPr>
        <p:txBody>
          <a:bodyPr wrap="square">
            <a:spAutoFit/>
          </a:bodyPr>
          <a:lstStyle/>
          <a:p>
            <a:pPr algn="l"/>
            <a:r>
              <a:rPr lang="en-US" sz="2400" b="0" i="0" u="none" strike="noStrike" baseline="0" dirty="0">
                <a:latin typeface="+mj-lt"/>
              </a:rPr>
              <a:t>The key metrics used here were:</a:t>
            </a:r>
          </a:p>
          <a:p>
            <a:pPr marL="342900" indent="-342900" algn="l">
              <a:buFont typeface="Arial" panose="020B0604020202020204" pitchFamily="34" charset="0"/>
              <a:buChar char="•"/>
            </a:pPr>
            <a:r>
              <a:rPr lang="en-US" sz="2400" dirty="0">
                <a:latin typeface="+mj-lt"/>
              </a:rPr>
              <a:t>R2 </a:t>
            </a:r>
            <a:r>
              <a:rPr lang="en-US" sz="2400" b="0" i="0" u="none" strike="noStrike" baseline="0" dirty="0">
                <a:latin typeface="+mj-lt"/>
              </a:rPr>
              <a:t>score</a:t>
            </a:r>
          </a:p>
          <a:p>
            <a:pPr marL="342900" indent="-342900" algn="l">
              <a:buFont typeface="Arial" panose="020B0604020202020204" pitchFamily="34" charset="0"/>
              <a:buChar char="•"/>
            </a:pPr>
            <a:r>
              <a:rPr lang="en-US" sz="2400" b="0" i="0" u="none" strike="noStrike" baseline="0" dirty="0">
                <a:latin typeface="+mj-lt"/>
              </a:rPr>
              <a:t>Cross Validation Score</a:t>
            </a:r>
          </a:p>
          <a:p>
            <a:pPr marL="342900" indent="-342900" algn="l">
              <a:buFont typeface="Arial" panose="020B0604020202020204" pitchFamily="34" charset="0"/>
              <a:buChar char="•"/>
            </a:pPr>
            <a:r>
              <a:rPr lang="en-US" sz="2400" b="0" i="0" u="none" strike="noStrike" baseline="0" dirty="0">
                <a:latin typeface="+mj-lt"/>
              </a:rPr>
              <a:t>MAE</a:t>
            </a:r>
            <a:endParaRPr lang="en-US" sz="2400" dirty="0">
              <a:latin typeface="+mj-lt"/>
            </a:endParaRPr>
          </a:p>
          <a:p>
            <a:pPr marL="342900" indent="-342900" algn="l">
              <a:buFont typeface="Arial" panose="020B0604020202020204" pitchFamily="34" charset="0"/>
              <a:buChar char="•"/>
            </a:pPr>
            <a:r>
              <a:rPr lang="en-US" sz="2400" b="0" i="0" u="none" strike="noStrike" baseline="0" dirty="0">
                <a:latin typeface="+mj-lt"/>
              </a:rPr>
              <a:t>MSE</a:t>
            </a:r>
            <a:endParaRPr lang="en-US" sz="2400" dirty="0">
              <a:latin typeface="+mj-lt"/>
            </a:endParaRPr>
          </a:p>
          <a:p>
            <a:pPr marL="342900" indent="-342900" algn="l">
              <a:buFont typeface="Arial" panose="020B0604020202020204" pitchFamily="34" charset="0"/>
              <a:buChar char="•"/>
            </a:pPr>
            <a:r>
              <a:rPr lang="en-US" sz="2400" b="0" i="0" u="none" strike="noStrike" baseline="0" dirty="0">
                <a:latin typeface="+mj-lt"/>
              </a:rPr>
              <a:t>RMSE</a:t>
            </a:r>
          </a:p>
          <a:p>
            <a:pPr algn="l"/>
            <a:endParaRPr lang="en-US" sz="2400" dirty="0">
              <a:latin typeface="+mj-lt"/>
            </a:endParaRPr>
          </a:p>
          <a:p>
            <a:pPr algn="l"/>
            <a:r>
              <a:rPr lang="en-US" sz="2400" b="0" i="0" u="none" strike="noStrike" baseline="0" dirty="0">
                <a:latin typeface="+mj-lt"/>
              </a:rPr>
              <a:t>We tried to find out the best parameters list to increase our accuracy scores by using Hyperparameter Tuning.</a:t>
            </a:r>
          </a:p>
          <a:p>
            <a:pPr algn="l"/>
            <a:endParaRPr lang="en-US" sz="2400" dirty="0">
              <a:latin typeface="+mj-lt"/>
            </a:endParaRPr>
          </a:p>
          <a:p>
            <a:pPr algn="l"/>
            <a:r>
              <a:rPr lang="en-US" sz="2400" dirty="0">
                <a:latin typeface="+mj-lt"/>
              </a:rPr>
              <a:t>In order to achieve a higher score we</a:t>
            </a:r>
            <a:r>
              <a:rPr lang="en-US" sz="2400" b="0" i="0" u="none" strike="noStrike" baseline="0" dirty="0">
                <a:latin typeface="+mj-lt"/>
              </a:rPr>
              <a:t> used the </a:t>
            </a:r>
            <a:r>
              <a:rPr lang="en-IN" sz="2400" b="0" i="0" u="none" strike="noStrike" baseline="0" dirty="0">
                <a:latin typeface="+mj-lt"/>
              </a:rPr>
              <a:t>Grid Search CV method with 5 folds.</a:t>
            </a:r>
            <a:endParaRPr lang="en-IN" sz="2400" dirty="0">
              <a:latin typeface="+mj-lt"/>
            </a:endParaRPr>
          </a:p>
        </p:txBody>
      </p:sp>
    </p:spTree>
    <p:extLst>
      <p:ext uri="{BB962C8B-B14F-4D97-AF65-F5344CB8AC3E}">
        <p14:creationId xmlns:p14="http://schemas.microsoft.com/office/powerpoint/2010/main" val="41674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5013-603E-465E-962F-CE0C58E1E45A}"/>
              </a:ext>
            </a:extLst>
          </p:cNvPr>
          <p:cNvSpPr>
            <a:spLocks noGrp="1"/>
          </p:cNvSpPr>
          <p:nvPr>
            <p:ph type="title"/>
          </p:nvPr>
        </p:nvSpPr>
        <p:spPr/>
        <p:txBody>
          <a:bodyPr>
            <a:noAutofit/>
          </a:bodyPr>
          <a:lstStyle/>
          <a:p>
            <a:pPr algn="l"/>
            <a:r>
              <a:rPr lang="en-US" sz="4400" dirty="0"/>
              <a:t>CONCLUSION AND SCOPE FOR FUTURE WORK</a:t>
            </a:r>
            <a:endParaRPr lang="en-IN" sz="4400" dirty="0"/>
          </a:p>
        </p:txBody>
      </p:sp>
      <p:sp>
        <p:nvSpPr>
          <p:cNvPr id="4" name="TextBox 3">
            <a:extLst>
              <a:ext uri="{FF2B5EF4-FFF2-40B4-BE49-F238E27FC236}">
                <a16:creationId xmlns:a16="http://schemas.microsoft.com/office/drawing/2014/main" id="{77E249E0-14D2-46BC-9C78-91E2E1730898}"/>
              </a:ext>
            </a:extLst>
          </p:cNvPr>
          <p:cNvSpPr txBox="1"/>
          <p:nvPr/>
        </p:nvSpPr>
        <p:spPr>
          <a:xfrm>
            <a:off x="390484" y="2053569"/>
            <a:ext cx="11637271" cy="3539430"/>
          </a:xfrm>
          <a:prstGeom prst="rect">
            <a:avLst/>
          </a:prstGeom>
          <a:noFill/>
        </p:spPr>
        <p:txBody>
          <a:bodyPr wrap="square">
            <a:spAutoFit/>
          </a:bodyPr>
          <a:lstStyle/>
          <a:p>
            <a:pPr marL="457200" indent="-457200" algn="l">
              <a:buFont typeface="Arial" panose="020B0604020202020204" pitchFamily="34" charset="0"/>
              <a:buChar char="•"/>
            </a:pPr>
            <a:r>
              <a:rPr lang="en-US" sz="2800" b="0" i="0" u="none" strike="noStrike" baseline="0" dirty="0">
                <a:latin typeface="+mj-lt"/>
              </a:rPr>
              <a:t>During this project I have faced a problem of low amount of data for training the machine learning models upon.</a:t>
            </a:r>
          </a:p>
          <a:p>
            <a:pPr marL="457200" indent="-457200" algn="l">
              <a:buFont typeface="Arial" panose="020B0604020202020204" pitchFamily="34" charset="0"/>
              <a:buChar char="•"/>
            </a:pPr>
            <a:r>
              <a:rPr lang="en-US" sz="2800" b="0" i="0" u="none" strike="noStrike" baseline="0" dirty="0">
                <a:latin typeface="+mj-lt"/>
              </a:rPr>
              <a:t>Many columns are with same entries in more than 80% of rows which lead to reduction in our model performance.</a:t>
            </a:r>
          </a:p>
          <a:p>
            <a:pPr marL="457200" indent="-457200" algn="l">
              <a:buFont typeface="Arial" panose="020B0604020202020204" pitchFamily="34" charset="0"/>
              <a:buChar char="•"/>
            </a:pPr>
            <a:r>
              <a:rPr lang="en-US" sz="28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Arial" panose="020B0604020202020204" pitchFamily="34" charset="0"/>
              <a:buChar char="•"/>
            </a:pPr>
            <a:r>
              <a:rPr lang="en-US" sz="2800" b="0" i="0" u="none" strike="noStrike" baseline="0" dirty="0">
                <a:latin typeface="+mj-lt"/>
              </a:rPr>
              <a:t>We can still improve our model accuracy with some feature engineering and by doing some extensive hyperparameter tuning on it.</a:t>
            </a:r>
            <a:endParaRPr lang="en-IN" sz="2800" dirty="0">
              <a:latin typeface="+mj-lt"/>
            </a:endParaRPr>
          </a:p>
        </p:txBody>
      </p:sp>
    </p:spTree>
    <p:extLst>
      <p:ext uri="{BB962C8B-B14F-4D97-AF65-F5344CB8AC3E}">
        <p14:creationId xmlns:p14="http://schemas.microsoft.com/office/powerpoint/2010/main" val="331497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A4E471-34B6-43D5-98E5-395283683380}"/>
              </a:ext>
            </a:extLst>
          </p:cNvPr>
          <p:cNvSpPr txBox="1">
            <a:spLocks/>
          </p:cNvSpPr>
          <p:nvPr/>
        </p:nvSpPr>
        <p:spPr>
          <a:xfrm>
            <a:off x="4495800" y="2766218"/>
            <a:ext cx="3733800" cy="1325563"/>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THANK YOU</a:t>
            </a:r>
            <a:endParaRPr lang="en-IN" sz="4400" dirty="0"/>
          </a:p>
        </p:txBody>
      </p:sp>
    </p:spTree>
    <p:extLst>
      <p:ext uri="{BB962C8B-B14F-4D97-AF65-F5344CB8AC3E}">
        <p14:creationId xmlns:p14="http://schemas.microsoft.com/office/powerpoint/2010/main" val="19114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EB31-5BC4-409B-89C1-7E8CC2B4CDE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BD1B52B-DB90-4855-847D-3A19EA4EA907}"/>
              </a:ext>
            </a:extLst>
          </p:cNvPr>
          <p:cNvSpPr>
            <a:spLocks noGrp="1"/>
          </p:cNvSpPr>
          <p:nvPr>
            <p:ph idx="1"/>
          </p:nvPr>
        </p:nvSpPr>
        <p:spPr>
          <a:xfrm>
            <a:off x="508275" y="2298799"/>
            <a:ext cx="11188589" cy="4135616"/>
          </a:xfrm>
        </p:spPr>
        <p:txBody>
          <a:bodyPr>
            <a:normAutofit/>
          </a:bodyPr>
          <a:lstStyle/>
          <a:p>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p14="http://schemas.microsoft.com/office/powerpoint/2010/main" val="3173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B1C3-FA98-4066-938C-AF6849B4F5A3}"/>
              </a:ext>
            </a:extLst>
          </p:cNvPr>
          <p:cNvSpPr>
            <a:spLocks noGrp="1"/>
          </p:cNvSpPr>
          <p:nvPr>
            <p:ph type="title"/>
          </p:nvPr>
        </p:nvSpPr>
        <p:spPr/>
        <p:txBody>
          <a:bodyPr>
            <a:normAutofit/>
          </a:bodyPr>
          <a:lstStyle/>
          <a:p>
            <a:pPr algn="l"/>
            <a:r>
              <a:rPr lang="en-US" sz="4400" dirty="0"/>
              <a:t>AGENDA</a:t>
            </a:r>
            <a:endParaRPr lang="en-IN" sz="4400" dirty="0"/>
          </a:p>
        </p:txBody>
      </p:sp>
      <p:sp>
        <p:nvSpPr>
          <p:cNvPr id="4" name="TextBox 3">
            <a:extLst>
              <a:ext uri="{FF2B5EF4-FFF2-40B4-BE49-F238E27FC236}">
                <a16:creationId xmlns:a16="http://schemas.microsoft.com/office/drawing/2014/main" id="{E2720E22-AABB-413A-B5D0-7830F0471299}"/>
              </a:ext>
            </a:extLst>
          </p:cNvPr>
          <p:cNvSpPr txBox="1"/>
          <p:nvPr/>
        </p:nvSpPr>
        <p:spPr>
          <a:xfrm>
            <a:off x="1024128" y="1865649"/>
            <a:ext cx="8824404" cy="4524315"/>
          </a:xfrm>
          <a:prstGeom prst="rect">
            <a:avLst/>
          </a:prstGeom>
          <a:noFill/>
        </p:spPr>
        <p:txBody>
          <a:bodyPr wrap="square">
            <a:spAutoFit/>
          </a:bodyPr>
          <a:lstStyle/>
          <a:p>
            <a:pPr>
              <a:buFont typeface="Wingdings" panose="05000000000000000000" pitchFamily="2" charset="2"/>
              <a:buChar char="§"/>
            </a:pPr>
            <a:r>
              <a:rPr lang="en-US" sz="2400" dirty="0"/>
              <a:t> Analytical Problem Framing</a:t>
            </a:r>
          </a:p>
          <a:p>
            <a:pPr marL="925830" lvl="1" indent="-514350">
              <a:buFont typeface="+mj-lt"/>
              <a:buAutoNum type="romanUcPeriod"/>
            </a:pPr>
            <a:r>
              <a:rPr lang="en-US" sz="2400" dirty="0"/>
              <a:t>Exploratory Data Analysis (EDA)</a:t>
            </a:r>
          </a:p>
          <a:p>
            <a:pPr marL="925830" lvl="1" indent="-514350">
              <a:buFont typeface="+mj-lt"/>
              <a:buAutoNum type="romanUcPeriod"/>
            </a:pPr>
            <a:r>
              <a:rPr lang="en-US" sz="2400" dirty="0"/>
              <a:t>Visualizations</a:t>
            </a:r>
          </a:p>
          <a:p>
            <a:pPr marL="411480" lvl="1"/>
            <a:endParaRPr lang="en-US" sz="2400" dirty="0"/>
          </a:p>
          <a:p>
            <a:pPr>
              <a:buFont typeface="Wingdings" panose="05000000000000000000" pitchFamily="2" charset="2"/>
              <a:buChar char="§"/>
            </a:pPr>
            <a:r>
              <a:rPr lang="en-US" sz="2400" dirty="0"/>
              <a:t> Data Pre-Processing on train and test datasets</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 Model/s Development and Evaluation</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 Performing hyper parameter tuning, saving the best model and predicting the label</a:t>
            </a:r>
          </a:p>
          <a:p>
            <a:endParaRPr lang="en-US" sz="2400" dirty="0"/>
          </a:p>
          <a:p>
            <a:pPr>
              <a:buFont typeface="Wingdings" panose="05000000000000000000" pitchFamily="2" charset="2"/>
              <a:buChar char="§"/>
            </a:pPr>
            <a:r>
              <a:rPr lang="en-US" sz="2400" dirty="0"/>
              <a:t> Conclusion and future work discussion</a:t>
            </a:r>
          </a:p>
        </p:txBody>
      </p:sp>
    </p:spTree>
    <p:extLst>
      <p:ext uri="{BB962C8B-B14F-4D97-AF65-F5344CB8AC3E}">
        <p14:creationId xmlns:p14="http://schemas.microsoft.com/office/powerpoint/2010/main" val="139128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FC76-A8B2-429F-829D-75E9A1ECFB3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379070C-F789-425B-92E7-F192DEAEC27C}"/>
              </a:ext>
            </a:extLst>
          </p:cNvPr>
          <p:cNvSpPr>
            <a:spLocks noGrp="1"/>
          </p:cNvSpPr>
          <p:nvPr>
            <p:ph idx="1"/>
          </p:nvPr>
        </p:nvSpPr>
        <p:spPr>
          <a:xfrm>
            <a:off x="508275" y="2343188"/>
            <a:ext cx="11188589" cy="4135616"/>
          </a:xfrm>
        </p:spPr>
        <p:txBody>
          <a:bodyPr>
            <a:normAutofit/>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371705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CBC8-2908-48A0-84BA-2B4609F4F5E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FD49B6A-7E21-42C3-A8C4-998CE64DCCC4}"/>
              </a:ext>
            </a:extLst>
          </p:cNvPr>
          <p:cNvSpPr>
            <a:spLocks noGrp="1"/>
          </p:cNvSpPr>
          <p:nvPr>
            <p:ph idx="1"/>
          </p:nvPr>
        </p:nvSpPr>
        <p:spPr>
          <a:xfrm>
            <a:off x="508275" y="2298799"/>
            <a:ext cx="11188589" cy="4135616"/>
          </a:xfrm>
        </p:spPr>
        <p:txBody>
          <a:bodyPr>
            <a:normAutofit/>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p14="http://schemas.microsoft.com/office/powerpoint/2010/main" val="338132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11A9-C118-43FD-8B80-20F31AFF1044}"/>
              </a:ext>
            </a:extLst>
          </p:cNvPr>
          <p:cNvSpPr>
            <a:spLocks noGrp="1"/>
          </p:cNvSpPr>
          <p:nvPr>
            <p:ph type="title"/>
          </p:nvPr>
        </p:nvSpPr>
        <p:spPr>
          <a:xfrm>
            <a:off x="1098862" y="818189"/>
            <a:ext cx="12455371" cy="945588"/>
          </a:xfrm>
        </p:spPr>
        <p:txBody>
          <a:bodyPr>
            <a:noAutofit/>
          </a:bodyPr>
          <a:lstStyle/>
          <a:p>
            <a:pPr algn="l"/>
            <a:r>
              <a:rPr lang="en-US" sz="4400" dirty="0"/>
              <a:t>DATA ANALYSIS - MODEL BUILDING FLOWCHART</a:t>
            </a:r>
            <a:endParaRPr lang="en-IN" sz="4400" dirty="0"/>
          </a:p>
        </p:txBody>
      </p:sp>
      <p:sp>
        <p:nvSpPr>
          <p:cNvPr id="3" name="Rectangle 2">
            <a:extLst>
              <a:ext uri="{FF2B5EF4-FFF2-40B4-BE49-F238E27FC236}">
                <a16:creationId xmlns:a16="http://schemas.microsoft.com/office/drawing/2014/main" id="{74185B59-9B2A-4873-B613-BE9F99F90153}"/>
              </a:ext>
            </a:extLst>
          </p:cNvPr>
          <p:cNvSpPr/>
          <p:nvPr/>
        </p:nvSpPr>
        <p:spPr>
          <a:xfrm>
            <a:off x="1643269" y="1877817"/>
            <a:ext cx="2078610" cy="945588"/>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Import Dependencies or Libraries</a:t>
            </a:r>
          </a:p>
        </p:txBody>
      </p:sp>
      <p:sp>
        <p:nvSpPr>
          <p:cNvPr id="4" name="Arrow: Right 15">
            <a:extLst>
              <a:ext uri="{FF2B5EF4-FFF2-40B4-BE49-F238E27FC236}">
                <a16:creationId xmlns:a16="http://schemas.microsoft.com/office/drawing/2014/main" id="{5B399CF3-0C6E-4AFE-99CD-3DD4B00C8142}"/>
              </a:ext>
            </a:extLst>
          </p:cNvPr>
          <p:cNvSpPr/>
          <p:nvPr/>
        </p:nvSpPr>
        <p:spPr>
          <a:xfrm>
            <a:off x="3736545" y="2050469"/>
            <a:ext cx="962993" cy="502344"/>
          </a:xfrm>
          <a:prstGeom prst="righ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lowchart: Process 4">
            <a:extLst>
              <a:ext uri="{FF2B5EF4-FFF2-40B4-BE49-F238E27FC236}">
                <a16:creationId xmlns:a16="http://schemas.microsoft.com/office/drawing/2014/main" id="{D849A367-C8C0-452F-8EFC-9D5EAFDC6FAE}"/>
              </a:ext>
            </a:extLst>
          </p:cNvPr>
          <p:cNvSpPr/>
          <p:nvPr/>
        </p:nvSpPr>
        <p:spPr>
          <a:xfrm>
            <a:off x="4725773" y="1877818"/>
            <a:ext cx="2122106" cy="945587"/>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set</a:t>
            </a:r>
            <a:r>
              <a:rPr lang="en-US" dirty="0">
                <a:solidFill>
                  <a:schemeClr val="tx1"/>
                </a:solidFill>
                <a:latin typeface="Verdana"/>
                <a:ea typeface="Verdana"/>
              </a:rPr>
              <a:t> Collection</a:t>
            </a:r>
          </a:p>
        </p:txBody>
      </p:sp>
      <p:sp>
        <p:nvSpPr>
          <p:cNvPr id="6" name="Flowchart: Process 5">
            <a:extLst>
              <a:ext uri="{FF2B5EF4-FFF2-40B4-BE49-F238E27FC236}">
                <a16:creationId xmlns:a16="http://schemas.microsoft.com/office/drawing/2014/main" id="{9C60E313-BF0F-4F81-8AE5-4D9ED7A908FD}"/>
              </a:ext>
            </a:extLst>
          </p:cNvPr>
          <p:cNvSpPr/>
          <p:nvPr/>
        </p:nvSpPr>
        <p:spPr>
          <a:xfrm>
            <a:off x="7845154" y="1877818"/>
            <a:ext cx="2037138" cy="945587"/>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Verdana"/>
              </a:rPr>
              <a:t>Data preprocessing</a:t>
            </a:r>
          </a:p>
        </p:txBody>
      </p:sp>
      <p:sp>
        <p:nvSpPr>
          <p:cNvPr id="7" name="Flowchart: Process 6">
            <a:extLst>
              <a:ext uri="{FF2B5EF4-FFF2-40B4-BE49-F238E27FC236}">
                <a16:creationId xmlns:a16="http://schemas.microsoft.com/office/drawing/2014/main" id="{5B394754-6E04-4563-B019-6BFB95FD3FBC}"/>
              </a:ext>
            </a:extLst>
          </p:cNvPr>
          <p:cNvSpPr/>
          <p:nvPr/>
        </p:nvSpPr>
        <p:spPr>
          <a:xfrm>
            <a:off x="7845154" y="3163253"/>
            <a:ext cx="2037138" cy="960362"/>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mn-lt"/>
                <a:cs typeface="+mn-lt"/>
              </a:rPr>
              <a:t>Checked for Nul</a:t>
            </a:r>
            <a:r>
              <a:rPr lang="en-US" dirty="0">
                <a:solidFill>
                  <a:schemeClr val="tx1"/>
                </a:solidFill>
                <a:ea typeface="+mn-lt"/>
                <a:cs typeface="+mn-lt"/>
              </a:rPr>
              <a:t>l Values</a:t>
            </a:r>
            <a:endParaRPr lang="en-US" dirty="0">
              <a:solidFill>
                <a:schemeClr val="tx1"/>
              </a:solidFill>
            </a:endParaRPr>
          </a:p>
        </p:txBody>
      </p:sp>
      <p:sp>
        <p:nvSpPr>
          <p:cNvPr id="8" name="Flowchart: Process 7">
            <a:extLst>
              <a:ext uri="{FF2B5EF4-FFF2-40B4-BE49-F238E27FC236}">
                <a16:creationId xmlns:a16="http://schemas.microsoft.com/office/drawing/2014/main" id="{2FC606A0-2680-45E4-9160-800A99EE319C}"/>
              </a:ext>
            </a:extLst>
          </p:cNvPr>
          <p:cNvSpPr/>
          <p:nvPr/>
        </p:nvSpPr>
        <p:spPr>
          <a:xfrm>
            <a:off x="4721716" y="3165359"/>
            <a:ext cx="2150676" cy="960362"/>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mn-lt"/>
                <a:cs typeface="+mn-lt"/>
              </a:rPr>
              <a:t>EDA and Visualization</a:t>
            </a:r>
            <a:endParaRPr lang="en-US" dirty="0">
              <a:solidFill>
                <a:schemeClr val="tx1"/>
              </a:solidFill>
            </a:endParaRPr>
          </a:p>
        </p:txBody>
      </p:sp>
      <p:sp>
        <p:nvSpPr>
          <p:cNvPr id="9" name="Flowchart: Process 8">
            <a:extLst>
              <a:ext uri="{FF2B5EF4-FFF2-40B4-BE49-F238E27FC236}">
                <a16:creationId xmlns:a16="http://schemas.microsoft.com/office/drawing/2014/main" id="{709CE74C-6B63-49B7-B89A-F9DB2628D540}"/>
              </a:ext>
            </a:extLst>
          </p:cNvPr>
          <p:cNvSpPr/>
          <p:nvPr/>
        </p:nvSpPr>
        <p:spPr>
          <a:xfrm>
            <a:off x="1643269" y="3165359"/>
            <a:ext cx="2078610" cy="960362"/>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mn-lt"/>
                <a:cs typeface="+mn-lt"/>
              </a:rPr>
              <a:t>Encoding</a:t>
            </a:r>
            <a:endParaRPr lang="en-US" dirty="0">
              <a:solidFill>
                <a:schemeClr val="tx1"/>
              </a:solidFill>
            </a:endParaRPr>
          </a:p>
        </p:txBody>
      </p:sp>
      <p:sp>
        <p:nvSpPr>
          <p:cNvPr id="10" name="Arrow: Left 19">
            <a:extLst>
              <a:ext uri="{FF2B5EF4-FFF2-40B4-BE49-F238E27FC236}">
                <a16:creationId xmlns:a16="http://schemas.microsoft.com/office/drawing/2014/main" id="{32FF2261-0203-4344-B6F8-E85D1E2810F3}"/>
              </a:ext>
            </a:extLst>
          </p:cNvPr>
          <p:cNvSpPr/>
          <p:nvPr/>
        </p:nvSpPr>
        <p:spPr>
          <a:xfrm>
            <a:off x="3701357" y="3381248"/>
            <a:ext cx="997981" cy="502344"/>
          </a:xfrm>
          <a:prstGeom prst="lef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9E690317-7BB6-4DD8-A8E2-C91521490E12}"/>
              </a:ext>
            </a:extLst>
          </p:cNvPr>
          <p:cNvSpPr/>
          <p:nvPr/>
        </p:nvSpPr>
        <p:spPr>
          <a:xfrm>
            <a:off x="1644367" y="4492571"/>
            <a:ext cx="2150676" cy="960362"/>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Checked for correlation</a:t>
            </a:r>
            <a:endParaRPr lang="en-US" dirty="0">
              <a:solidFill>
                <a:schemeClr val="tx1"/>
              </a:solidFill>
            </a:endParaRPr>
          </a:p>
        </p:txBody>
      </p:sp>
      <p:sp>
        <p:nvSpPr>
          <p:cNvPr id="12" name="Flowchart: Process 11">
            <a:extLst>
              <a:ext uri="{FF2B5EF4-FFF2-40B4-BE49-F238E27FC236}">
                <a16:creationId xmlns:a16="http://schemas.microsoft.com/office/drawing/2014/main" id="{D7F674E7-4B33-4083-9AE2-6EDF3F22E22D}"/>
              </a:ext>
            </a:extLst>
          </p:cNvPr>
          <p:cNvSpPr/>
          <p:nvPr/>
        </p:nvSpPr>
        <p:spPr>
          <a:xfrm>
            <a:off x="4721716" y="4504860"/>
            <a:ext cx="2150676" cy="946556"/>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Checked for Outliers/Skewness</a:t>
            </a:r>
            <a:endParaRPr lang="en-US" dirty="0">
              <a:solidFill>
                <a:schemeClr val="tx1"/>
              </a:solidFill>
            </a:endParaRPr>
          </a:p>
        </p:txBody>
      </p:sp>
      <p:sp>
        <p:nvSpPr>
          <p:cNvPr id="13" name="Flowchart: Process 12">
            <a:extLst>
              <a:ext uri="{FF2B5EF4-FFF2-40B4-BE49-F238E27FC236}">
                <a16:creationId xmlns:a16="http://schemas.microsoft.com/office/drawing/2014/main" id="{B7E8BDA2-D943-41B7-893F-871E88CCB016}"/>
              </a:ext>
            </a:extLst>
          </p:cNvPr>
          <p:cNvSpPr/>
          <p:nvPr/>
        </p:nvSpPr>
        <p:spPr>
          <a:xfrm>
            <a:off x="7861112" y="4504860"/>
            <a:ext cx="2076868" cy="946556"/>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Proceed for Model building</a:t>
            </a:r>
            <a:endParaRPr lang="en-US" dirty="0">
              <a:solidFill>
                <a:schemeClr val="tx1"/>
              </a:solidFill>
            </a:endParaRPr>
          </a:p>
        </p:txBody>
      </p:sp>
      <p:sp>
        <p:nvSpPr>
          <p:cNvPr id="14" name="Flowchart: Process 13">
            <a:extLst>
              <a:ext uri="{FF2B5EF4-FFF2-40B4-BE49-F238E27FC236}">
                <a16:creationId xmlns:a16="http://schemas.microsoft.com/office/drawing/2014/main" id="{57857663-CC4B-4B5F-8699-D39A18E51E45}"/>
              </a:ext>
            </a:extLst>
          </p:cNvPr>
          <p:cNvSpPr/>
          <p:nvPr/>
        </p:nvSpPr>
        <p:spPr>
          <a:xfrm>
            <a:off x="1644367" y="5782634"/>
            <a:ext cx="2150676" cy="946556"/>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Saving the </a:t>
            </a:r>
            <a:r>
              <a:rPr lang="en-IN" dirty="0" err="1">
                <a:solidFill>
                  <a:schemeClr val="tx1"/>
                </a:solidFill>
              </a:rPr>
              <a:t>Final_Model</a:t>
            </a:r>
            <a:endParaRPr lang="en-US" dirty="0">
              <a:solidFill>
                <a:schemeClr val="tx1"/>
              </a:solidFill>
            </a:endParaRPr>
          </a:p>
        </p:txBody>
      </p:sp>
      <p:sp>
        <p:nvSpPr>
          <p:cNvPr id="15" name="Flowchart: Process 14">
            <a:extLst>
              <a:ext uri="{FF2B5EF4-FFF2-40B4-BE49-F238E27FC236}">
                <a16:creationId xmlns:a16="http://schemas.microsoft.com/office/drawing/2014/main" id="{B30717F6-385C-436E-A193-31A81D0D6356}"/>
              </a:ext>
            </a:extLst>
          </p:cNvPr>
          <p:cNvSpPr/>
          <p:nvPr/>
        </p:nvSpPr>
        <p:spPr>
          <a:xfrm>
            <a:off x="4732295" y="5782634"/>
            <a:ext cx="2150676" cy="946556"/>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Hyper Parameter Tuning</a:t>
            </a:r>
            <a:endParaRPr lang="en-US" dirty="0">
              <a:solidFill>
                <a:schemeClr val="tx1"/>
              </a:solidFill>
            </a:endParaRPr>
          </a:p>
        </p:txBody>
      </p:sp>
      <p:sp>
        <p:nvSpPr>
          <p:cNvPr id="16" name="Flowchart: Process 15">
            <a:extLst>
              <a:ext uri="{FF2B5EF4-FFF2-40B4-BE49-F238E27FC236}">
                <a16:creationId xmlns:a16="http://schemas.microsoft.com/office/drawing/2014/main" id="{D5B130DB-3467-4FDC-B960-CF1C0017F540}"/>
              </a:ext>
            </a:extLst>
          </p:cNvPr>
          <p:cNvSpPr/>
          <p:nvPr/>
        </p:nvSpPr>
        <p:spPr>
          <a:xfrm>
            <a:off x="7861112" y="5782634"/>
            <a:ext cx="2076867" cy="946556"/>
          </a:xfrm>
          <a:prstGeom prst="flowChartProcess">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R2 Score, Cross Validation Score, MSE, RMSE, MAE</a:t>
            </a:r>
            <a:endParaRPr lang="en-US" sz="1600" dirty="0">
              <a:solidFill>
                <a:schemeClr val="tx1"/>
              </a:solidFill>
            </a:endParaRPr>
          </a:p>
        </p:txBody>
      </p:sp>
      <p:sp>
        <p:nvSpPr>
          <p:cNvPr id="17" name="Arrow: Down 18">
            <a:extLst>
              <a:ext uri="{FF2B5EF4-FFF2-40B4-BE49-F238E27FC236}">
                <a16:creationId xmlns:a16="http://schemas.microsoft.com/office/drawing/2014/main" id="{428498DB-E5DE-416F-A5E2-42B2EF41385E}"/>
              </a:ext>
            </a:extLst>
          </p:cNvPr>
          <p:cNvSpPr/>
          <p:nvPr/>
        </p:nvSpPr>
        <p:spPr>
          <a:xfrm>
            <a:off x="8611127" y="5465699"/>
            <a:ext cx="481497" cy="342400"/>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Right 15">
            <a:extLst>
              <a:ext uri="{FF2B5EF4-FFF2-40B4-BE49-F238E27FC236}">
                <a16:creationId xmlns:a16="http://schemas.microsoft.com/office/drawing/2014/main" id="{BB1D68DF-455B-4C5E-B70C-688CFBBD8349}"/>
              </a:ext>
            </a:extLst>
          </p:cNvPr>
          <p:cNvSpPr/>
          <p:nvPr/>
        </p:nvSpPr>
        <p:spPr>
          <a:xfrm>
            <a:off x="6862545" y="2050469"/>
            <a:ext cx="962993" cy="502344"/>
          </a:xfrm>
          <a:prstGeom prst="righ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Right 15">
            <a:extLst>
              <a:ext uri="{FF2B5EF4-FFF2-40B4-BE49-F238E27FC236}">
                <a16:creationId xmlns:a16="http://schemas.microsoft.com/office/drawing/2014/main" id="{F43038D9-49F7-4281-AC62-F41912910FF6}"/>
              </a:ext>
            </a:extLst>
          </p:cNvPr>
          <p:cNvSpPr/>
          <p:nvPr/>
        </p:nvSpPr>
        <p:spPr>
          <a:xfrm>
            <a:off x="6897637" y="4726915"/>
            <a:ext cx="962993" cy="502344"/>
          </a:xfrm>
          <a:prstGeom prst="righ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Right 15">
            <a:extLst>
              <a:ext uri="{FF2B5EF4-FFF2-40B4-BE49-F238E27FC236}">
                <a16:creationId xmlns:a16="http://schemas.microsoft.com/office/drawing/2014/main" id="{30FFBA96-A8AD-4DB3-B288-114477321C4B}"/>
              </a:ext>
            </a:extLst>
          </p:cNvPr>
          <p:cNvSpPr/>
          <p:nvPr/>
        </p:nvSpPr>
        <p:spPr>
          <a:xfrm>
            <a:off x="3781398" y="4767274"/>
            <a:ext cx="962993" cy="502344"/>
          </a:xfrm>
          <a:prstGeom prst="righ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Left 19">
            <a:extLst>
              <a:ext uri="{FF2B5EF4-FFF2-40B4-BE49-F238E27FC236}">
                <a16:creationId xmlns:a16="http://schemas.microsoft.com/office/drawing/2014/main" id="{105F2329-7223-42EF-8140-E88D2CD50A71}"/>
              </a:ext>
            </a:extLst>
          </p:cNvPr>
          <p:cNvSpPr/>
          <p:nvPr/>
        </p:nvSpPr>
        <p:spPr>
          <a:xfrm>
            <a:off x="6845318" y="6010715"/>
            <a:ext cx="997981" cy="502344"/>
          </a:xfrm>
          <a:prstGeom prst="lef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Left 19">
            <a:extLst>
              <a:ext uri="{FF2B5EF4-FFF2-40B4-BE49-F238E27FC236}">
                <a16:creationId xmlns:a16="http://schemas.microsoft.com/office/drawing/2014/main" id="{3F372187-5E45-422C-9650-FBBA3B59B248}"/>
              </a:ext>
            </a:extLst>
          </p:cNvPr>
          <p:cNvSpPr/>
          <p:nvPr/>
        </p:nvSpPr>
        <p:spPr>
          <a:xfrm>
            <a:off x="3719318" y="6010715"/>
            <a:ext cx="997981" cy="502344"/>
          </a:xfrm>
          <a:prstGeom prst="lef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Left 19">
            <a:extLst>
              <a:ext uri="{FF2B5EF4-FFF2-40B4-BE49-F238E27FC236}">
                <a16:creationId xmlns:a16="http://schemas.microsoft.com/office/drawing/2014/main" id="{E30FCC4C-9FCB-4C2D-B290-23422E5C2828}"/>
              </a:ext>
            </a:extLst>
          </p:cNvPr>
          <p:cNvSpPr/>
          <p:nvPr/>
        </p:nvSpPr>
        <p:spPr>
          <a:xfrm>
            <a:off x="6827558" y="3400529"/>
            <a:ext cx="997981" cy="502344"/>
          </a:xfrm>
          <a:prstGeom prst="lef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Down 18">
            <a:extLst>
              <a:ext uri="{FF2B5EF4-FFF2-40B4-BE49-F238E27FC236}">
                <a16:creationId xmlns:a16="http://schemas.microsoft.com/office/drawing/2014/main" id="{CB1D4625-7353-40B9-8698-CFF10A9EF8E2}"/>
              </a:ext>
            </a:extLst>
          </p:cNvPr>
          <p:cNvSpPr/>
          <p:nvPr/>
        </p:nvSpPr>
        <p:spPr>
          <a:xfrm>
            <a:off x="2429662" y="4140116"/>
            <a:ext cx="481497" cy="342400"/>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Down 18">
            <a:extLst>
              <a:ext uri="{FF2B5EF4-FFF2-40B4-BE49-F238E27FC236}">
                <a16:creationId xmlns:a16="http://schemas.microsoft.com/office/drawing/2014/main" id="{D2F3C627-310C-4840-A5D6-C8EC05912B5C}"/>
              </a:ext>
            </a:extLst>
          </p:cNvPr>
          <p:cNvSpPr/>
          <p:nvPr/>
        </p:nvSpPr>
        <p:spPr>
          <a:xfrm>
            <a:off x="8611127" y="2830441"/>
            <a:ext cx="481497" cy="342400"/>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997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5B9A-705E-47D8-9FAD-086DA8AFBD85}"/>
              </a:ext>
            </a:extLst>
          </p:cNvPr>
          <p:cNvSpPr>
            <a:spLocks noGrp="1"/>
          </p:cNvSpPr>
          <p:nvPr>
            <p:ph type="title"/>
          </p:nvPr>
        </p:nvSpPr>
        <p:spPr>
          <a:xfrm>
            <a:off x="953225" y="840419"/>
            <a:ext cx="11637271" cy="945588"/>
          </a:xfrm>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a16="http://schemas.microsoft.com/office/drawing/2014/main" id="{8E871442-F7F2-4408-AA57-2303212AD0B6}"/>
              </a:ext>
            </a:extLst>
          </p:cNvPr>
          <p:cNvSpPr txBox="1"/>
          <p:nvPr/>
        </p:nvSpPr>
        <p:spPr>
          <a:xfrm>
            <a:off x="584820" y="1998042"/>
            <a:ext cx="11022359" cy="4401205"/>
          </a:xfrm>
          <a:prstGeom prst="rect">
            <a:avLst/>
          </a:prstGeom>
          <a:noFill/>
        </p:spPr>
        <p:txBody>
          <a:bodyPr wrap="square">
            <a:spAutoFit/>
          </a:bodyPr>
          <a:lstStyle/>
          <a:p>
            <a:pPr marL="342900" lvl="0" indent="-342900">
              <a:buFont typeface="Arial" panose="020B0604020202020204" pitchFamily="34" charset="0"/>
              <a:buChar char="•"/>
            </a:pPr>
            <a:r>
              <a:rPr lang="en-IN" sz="2000" dirty="0"/>
              <a:t>Importing the necessary packages and libraries.</a:t>
            </a:r>
          </a:p>
          <a:p>
            <a:pPr marL="342900" lvl="0" indent="-342900">
              <a:buFont typeface="Arial" panose="020B0604020202020204" pitchFamily="34" charset="0"/>
              <a:buChar char="•"/>
            </a:pPr>
            <a:r>
              <a:rPr lang="en-IN" sz="2000" dirty="0"/>
              <a:t>Reading the CSV file and converted into data frame.</a:t>
            </a:r>
          </a:p>
          <a:p>
            <a:pPr marL="342900" lvl="0" indent="-342900">
              <a:buFont typeface="Arial" panose="020B0604020202020204" pitchFamily="34" charset="0"/>
              <a:buChar char="•"/>
            </a:pPr>
            <a:r>
              <a:rPr lang="en-IN" sz="2000" dirty="0"/>
              <a:t>Checking the data dimensions for the original dataset.</a:t>
            </a:r>
          </a:p>
          <a:p>
            <a:pPr marL="342900" lvl="0" indent="-342900">
              <a:buFont typeface="Arial" panose="020B0604020202020204" pitchFamily="34" charset="0"/>
              <a:buChar char="•"/>
            </a:pPr>
            <a:r>
              <a:rPr lang="en-IN" sz="2000" dirty="0"/>
              <a:t>Looking for null values and accordingly fill the missing data.</a:t>
            </a:r>
          </a:p>
          <a:p>
            <a:pPr marL="342900" lvl="0" indent="-342900">
              <a:buFont typeface="Arial" panose="020B0604020202020204" pitchFamily="34" charset="0"/>
              <a:buChar char="•"/>
            </a:pPr>
            <a:r>
              <a:rPr lang="en-IN" sz="2000" dirty="0"/>
              <a:t>Checking the summary of the dataset.</a:t>
            </a:r>
          </a:p>
          <a:p>
            <a:pPr marL="342900" lvl="0" indent="-342900">
              <a:buFont typeface="Arial" panose="020B0604020202020204" pitchFamily="34" charset="0"/>
              <a:buChar char="•"/>
            </a:pPr>
            <a:r>
              <a:rPr lang="en-IN" sz="2000" dirty="0"/>
              <a:t>Checking unique values.</a:t>
            </a:r>
          </a:p>
          <a:p>
            <a:pPr marL="342900" lvl="0" indent="-342900">
              <a:buFont typeface="Arial" panose="020B0604020202020204" pitchFamily="34" charset="0"/>
              <a:buChar char="•"/>
            </a:pPr>
            <a:r>
              <a:rPr lang="en-IN" sz="2000" dirty="0"/>
              <a:t>Checking all the categorical columns in the dataset.</a:t>
            </a:r>
          </a:p>
          <a:p>
            <a:pPr marL="342900" lvl="0" indent="-342900">
              <a:buFont typeface="Arial" panose="020B0604020202020204" pitchFamily="34" charset="0"/>
              <a:buChar char="•"/>
            </a:pPr>
            <a:r>
              <a:rPr lang="en-IN" sz="2000" dirty="0"/>
              <a:t>Visualizing each features using matplotlib and seaborn.</a:t>
            </a:r>
          </a:p>
          <a:p>
            <a:pPr marL="342900" lvl="0" indent="-342900">
              <a:buFont typeface="Arial" panose="020B0604020202020204" pitchFamily="34" charset="0"/>
              <a:buChar char="•"/>
            </a:pPr>
            <a:r>
              <a:rPr lang="en-IN" sz="2000" dirty="0"/>
              <a:t>Performing encoding using the ordinal encoder on categorical features.</a:t>
            </a:r>
          </a:p>
          <a:p>
            <a:pPr marL="342900" lvl="0" indent="-342900">
              <a:buFont typeface="Arial" panose="020B0604020202020204" pitchFamily="34" charset="0"/>
              <a:buChar char="•"/>
            </a:pPr>
            <a:r>
              <a:rPr lang="en-IN" sz="2000" dirty="0"/>
              <a:t>Checking for co-relation/multi-collinearity in a heatmap.</a:t>
            </a:r>
          </a:p>
          <a:p>
            <a:pPr marL="342900" lvl="0" indent="-342900">
              <a:buFont typeface="Arial" panose="020B0604020202020204" pitchFamily="34" charset="0"/>
              <a:buChar char="•"/>
            </a:pPr>
            <a:r>
              <a:rPr lang="en-IN" sz="2000" dirty="0"/>
              <a:t>Checking for Outliers/Skewness using boxen plot and distribution plot.</a:t>
            </a:r>
          </a:p>
          <a:p>
            <a:pPr marL="342900" lvl="0" indent="-342900">
              <a:buFont typeface="Arial" panose="020B0604020202020204" pitchFamily="34" charset="0"/>
              <a:buChar char="•"/>
            </a:pPr>
            <a:r>
              <a:rPr lang="en-IN" sz="2000" dirty="0"/>
              <a:t>Perform Scaling using Standard Scaler method.</a:t>
            </a:r>
          </a:p>
          <a:p>
            <a:pPr marL="342900" lvl="0" indent="-342900">
              <a:buFont typeface="Arial" panose="020B0604020202020204" pitchFamily="34" charset="0"/>
              <a:buChar char="•"/>
            </a:pPr>
            <a:r>
              <a:rPr lang="en-IN" sz="2000" dirty="0"/>
              <a:t>Checking for the final dimension of dataset to confirm the input details.</a:t>
            </a:r>
          </a:p>
          <a:p>
            <a:pPr marL="342900" lvl="0" indent="-342900">
              <a:buFont typeface="Arial" panose="020B0604020202020204" pitchFamily="34" charset="0"/>
              <a:buChar char="•"/>
            </a:pPr>
            <a:r>
              <a:rPr lang="en-IN" sz="2000" dirty="0"/>
              <a:t>Creating train test split and the best random state found in the range 1-1000.</a:t>
            </a:r>
          </a:p>
        </p:txBody>
      </p:sp>
    </p:spTree>
    <p:extLst>
      <p:ext uri="{BB962C8B-B14F-4D97-AF65-F5344CB8AC3E}">
        <p14:creationId xmlns:p14="http://schemas.microsoft.com/office/powerpoint/2010/main" val="111264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8D32-D981-48F9-BBDB-348A455E9C1D}"/>
              </a:ext>
            </a:extLst>
          </p:cNvPr>
          <p:cNvSpPr>
            <a:spLocks noGrp="1"/>
          </p:cNvSpPr>
          <p:nvPr>
            <p:ph type="title"/>
          </p:nvPr>
        </p:nvSpPr>
        <p:spPr>
          <a:xfrm>
            <a:off x="1024128" y="585216"/>
            <a:ext cx="10794034" cy="1499616"/>
          </a:xfrm>
        </p:spPr>
        <p:txBody>
          <a:bodyPr>
            <a:noAutofit/>
          </a:bodyPr>
          <a:lstStyle/>
          <a:p>
            <a:pPr algn="l"/>
            <a:r>
              <a:rPr lang="en-US" sz="4400" dirty="0"/>
              <a:t>EXPLORATORY DATA ANALYSIS (EDA) AND VISUALIZATION</a:t>
            </a:r>
            <a:endParaRPr lang="en-IN" sz="4400" dirty="0"/>
          </a:p>
        </p:txBody>
      </p:sp>
      <p:sp>
        <p:nvSpPr>
          <p:cNvPr id="6" name="TextBox 5">
            <a:extLst>
              <a:ext uri="{FF2B5EF4-FFF2-40B4-BE49-F238E27FC236}">
                <a16:creationId xmlns:a16="http://schemas.microsoft.com/office/drawing/2014/main"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10" name="TextBox 9">
            <a:extLst>
              <a:ext uri="{FF2B5EF4-FFF2-40B4-BE49-F238E27FC236}">
                <a16:creationId xmlns:a16="http://schemas.microsoft.com/office/drawing/2014/main" id="{FC809481-7EAF-4CFD-AEB0-E8F49DC14A52}"/>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12" name="TextBox 11">
            <a:extLst>
              <a:ext uri="{FF2B5EF4-FFF2-40B4-BE49-F238E27FC236}">
                <a16:creationId xmlns:a16="http://schemas.microsoft.com/office/drawing/2014/main" id="{6328A733-7884-4A7C-83C7-74C19E3A2A6B}"/>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F3CC0D6F-D1B1-43AD-8707-7CB7BD4EC45D}"/>
              </a:ext>
            </a:extLst>
          </p:cNvPr>
          <p:cNvSpPr txBox="1"/>
          <p:nvPr/>
        </p:nvSpPr>
        <p:spPr>
          <a:xfrm>
            <a:off x="2023110" y="4999982"/>
            <a:ext cx="4300351" cy="369332"/>
          </a:xfrm>
          <a:prstGeom prst="rect">
            <a:avLst/>
          </a:prstGeom>
          <a:noFill/>
        </p:spPr>
        <p:txBody>
          <a:bodyPr wrap="square">
            <a:spAutoFit/>
          </a:bodyPr>
          <a:lstStyle/>
          <a:p>
            <a:r>
              <a:rPr lang="en-US" u="sng" dirty="0"/>
              <a:t>04. Correlation with Target variable</a:t>
            </a:r>
          </a:p>
        </p:txBody>
      </p:sp>
      <p:sp>
        <p:nvSpPr>
          <p:cNvPr id="16" name="TextBox 15">
            <a:extLst>
              <a:ext uri="{FF2B5EF4-FFF2-40B4-BE49-F238E27FC236}">
                <a16:creationId xmlns:a16="http://schemas.microsoft.com/office/drawing/2014/main" id="{AE1336A9-7E27-4B47-93F2-C1143B497ADB}"/>
              </a:ext>
            </a:extLst>
          </p:cNvPr>
          <p:cNvSpPr txBox="1"/>
          <p:nvPr/>
        </p:nvSpPr>
        <p:spPr>
          <a:xfrm>
            <a:off x="7677797" y="4999982"/>
            <a:ext cx="1981962" cy="369332"/>
          </a:xfrm>
          <a:prstGeom prst="rect">
            <a:avLst/>
          </a:prstGeom>
          <a:noFill/>
        </p:spPr>
        <p:txBody>
          <a:bodyPr wrap="square">
            <a:spAutoFit/>
          </a:bodyPr>
          <a:lstStyle/>
          <a:p>
            <a:r>
              <a:rPr lang="en-US" u="sng" dirty="0"/>
              <a:t>05. Conclusion</a:t>
            </a:r>
          </a:p>
        </p:txBody>
      </p:sp>
      <p:sp>
        <p:nvSpPr>
          <p:cNvPr id="18" name="TextBox 17">
            <a:extLst>
              <a:ext uri="{FF2B5EF4-FFF2-40B4-BE49-F238E27FC236}">
                <a16:creationId xmlns:a16="http://schemas.microsoft.com/office/drawing/2014/main" id="{C364961E-7E83-4E6B-9C79-A73D19B22209}"/>
              </a:ext>
            </a:extLst>
          </p:cNvPr>
          <p:cNvSpPr txBox="1"/>
          <p:nvPr/>
        </p:nvSpPr>
        <p:spPr>
          <a:xfrm>
            <a:off x="373838" y="2830175"/>
            <a:ext cx="2725978" cy="1477328"/>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id="{79DA32CC-808A-4455-8A24-26E4114C6C5B}"/>
              </a:ext>
            </a:extLst>
          </p:cNvPr>
          <p:cNvSpPr txBox="1"/>
          <p:nvPr/>
        </p:nvSpPr>
        <p:spPr>
          <a:xfrm>
            <a:off x="4426658" y="2830175"/>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22" name="TextBox 21">
            <a:extLst>
              <a:ext uri="{FF2B5EF4-FFF2-40B4-BE49-F238E27FC236}">
                <a16:creationId xmlns:a16="http://schemas.microsoft.com/office/drawing/2014/main" id="{8C008E15-2CAC-4963-AE26-EC6C87FDBCC3}"/>
              </a:ext>
            </a:extLst>
          </p:cNvPr>
          <p:cNvSpPr txBox="1"/>
          <p:nvPr/>
        </p:nvSpPr>
        <p:spPr>
          <a:xfrm>
            <a:off x="8668778" y="2830175"/>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24" name="TextBox 23">
            <a:extLst>
              <a:ext uri="{FF2B5EF4-FFF2-40B4-BE49-F238E27FC236}">
                <a16:creationId xmlns:a16="http://schemas.microsoft.com/office/drawing/2014/main" id="{799032E7-834D-4772-96AD-20A5E9AE9AE2}"/>
              </a:ext>
            </a:extLst>
          </p:cNvPr>
          <p:cNvSpPr txBox="1"/>
          <p:nvPr/>
        </p:nvSpPr>
        <p:spPr>
          <a:xfrm>
            <a:off x="2023110" y="5531444"/>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6" name="TextBox 25">
            <a:extLst>
              <a:ext uri="{FF2B5EF4-FFF2-40B4-BE49-F238E27FC236}">
                <a16:creationId xmlns:a16="http://schemas.microsoft.com/office/drawing/2014/main" id="{C6AF84E3-1B89-48C4-8057-0C7409C8E5CF}"/>
              </a:ext>
            </a:extLst>
          </p:cNvPr>
          <p:cNvSpPr txBox="1"/>
          <p:nvPr/>
        </p:nvSpPr>
        <p:spPr>
          <a:xfrm>
            <a:off x="7677797" y="5531444"/>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3340756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54</TotalTime>
  <Words>1458</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Arial Narrow</vt:lpstr>
      <vt:lpstr>Castellar</vt:lpstr>
      <vt:lpstr>Century Gothic</vt:lpstr>
      <vt:lpstr>Tw Cen MT</vt:lpstr>
      <vt:lpstr>Tw Cen MT Condensed</vt:lpstr>
      <vt:lpstr>Verdana</vt:lpstr>
      <vt:lpstr>Wingdings</vt:lpstr>
      <vt:lpstr>Wingdings 3</vt:lpstr>
      <vt:lpstr>Integral</vt:lpstr>
      <vt:lpstr>Wisp</vt:lpstr>
      <vt:lpstr>HOUSING: PRICE PREDICTION project Presentation</vt:lpstr>
      <vt:lpstr>ACKNOWLEDGMENT</vt:lpstr>
      <vt:lpstr>INTRODUCTION</vt:lpstr>
      <vt:lpstr>AGENDA</vt:lpstr>
      <vt:lpstr>PROBLEM STATEMENT</vt:lpstr>
      <vt:lpstr>ANALYTICAL PROBLEM FRAMING</vt:lpstr>
      <vt:lpstr>DATA ANALYSIS - MODEL BUILDING FLOWCHART</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Vishal Agrawal</dc:creator>
  <cp:lastModifiedBy>Vishal Agrawal</cp:lastModifiedBy>
  <cp:revision>9</cp:revision>
  <dcterms:created xsi:type="dcterms:W3CDTF">2021-10-27T09:11:36Z</dcterms:created>
  <dcterms:modified xsi:type="dcterms:W3CDTF">2021-10-27T12:09:38Z</dcterms:modified>
</cp:coreProperties>
</file>