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Lst>
  <p:sldIdLst>
    <p:sldId id="257" r:id="rId3"/>
    <p:sldId id="294" r:id="rId4"/>
    <p:sldId id="293" r:id="rId5"/>
    <p:sldId id="295" r:id="rId6"/>
    <p:sldId id="296" r:id="rId7"/>
    <p:sldId id="297" r:id="rId8"/>
    <p:sldId id="291" r:id="rId9"/>
    <p:sldId id="292" r:id="rId10"/>
    <p:sldId id="298" r:id="rId11"/>
    <p:sldId id="299" r:id="rId12"/>
    <p:sldId id="300" r:id="rId13"/>
    <p:sldId id="301" r:id="rId14"/>
    <p:sldId id="303" r:id="rId15"/>
    <p:sldId id="304" r:id="rId16"/>
    <p:sldId id="306" r:id="rId17"/>
    <p:sldId id="323"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5" r:id="rId34"/>
    <p:sldId id="324" r:id="rId35"/>
    <p:sldId id="32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55214"/>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Data Cleaning</a:t>
          </a:r>
        </a:p>
      </dsp:txBody>
      <dsp:txXfrm>
        <a:off x="4543" y="155214"/>
        <a:ext cx="2065693" cy="653096"/>
      </dsp:txXfrm>
    </dsp:sp>
    <dsp:sp modelId="{9D677988-374B-4BBA-B73C-8BE59201B4AA}">
      <dsp:nvSpPr>
        <dsp:cNvPr id="0" name=""/>
        <dsp:cNvSpPr/>
      </dsp:nvSpPr>
      <dsp:spPr>
        <a:xfrm>
          <a:off x="427637" y="808310"/>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Import the collected data from web scraping</a:t>
          </a:r>
        </a:p>
        <a:p>
          <a:pPr marL="171450" lvl="1" indent="-171450" algn="l" defTabSz="800100">
            <a:lnSpc>
              <a:spcPct val="90000"/>
            </a:lnSpc>
            <a:spcBef>
              <a:spcPct val="0"/>
            </a:spcBef>
            <a:spcAft>
              <a:spcPct val="15000"/>
            </a:spcAft>
            <a:buChar char="•"/>
          </a:pPr>
          <a:r>
            <a:rPr lang="en-US" sz="1800" kern="1200" dirty="0"/>
            <a:t>Clean and format the records as per usage by using various imputation techniques</a:t>
          </a:r>
        </a:p>
      </dsp:txBody>
      <dsp:txXfrm>
        <a:off x="488139" y="868812"/>
        <a:ext cx="1944689" cy="3068371"/>
      </dsp:txXfrm>
    </dsp:sp>
    <dsp:sp modelId="{51EA4E37-9197-43C9-9502-961CC2F00719}">
      <dsp:nvSpPr>
        <dsp:cNvPr id="0" name=""/>
        <dsp:cNvSpPr/>
      </dsp:nvSpPr>
      <dsp:spPr>
        <a:xfrm>
          <a:off x="2383388"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383388" y="327473"/>
        <a:ext cx="509592" cy="308578"/>
      </dsp:txXfrm>
    </dsp:sp>
    <dsp:sp modelId="{6BB0ABCB-2373-47ED-9774-278F8EE9E9B2}">
      <dsp:nvSpPr>
        <dsp:cNvPr id="0" name=""/>
        <dsp:cNvSpPr/>
      </dsp:nvSpPr>
      <dsp:spPr>
        <a:xfrm>
          <a:off x="3322843" y="155214"/>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Exploratory Data Analysis</a:t>
          </a:r>
        </a:p>
      </dsp:txBody>
      <dsp:txXfrm>
        <a:off x="3322843" y="155214"/>
        <a:ext cx="2065693" cy="653096"/>
      </dsp:txXfrm>
    </dsp:sp>
    <dsp:sp modelId="{93C83A52-6E6B-41FD-9424-D118FD751CED}">
      <dsp:nvSpPr>
        <dsp:cNvPr id="0" name=""/>
        <dsp:cNvSpPr/>
      </dsp:nvSpPr>
      <dsp:spPr>
        <a:xfrm>
          <a:off x="3745937" y="808310"/>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Check through all the dataset information like datatype, missing value, duplicate value etc.</a:t>
          </a:r>
        </a:p>
        <a:p>
          <a:pPr marL="171450" lvl="1" indent="-171450" algn="l" defTabSz="800100">
            <a:lnSpc>
              <a:spcPct val="90000"/>
            </a:lnSpc>
            <a:spcBef>
              <a:spcPct val="0"/>
            </a:spcBef>
            <a:spcAft>
              <a:spcPct val="15000"/>
            </a:spcAft>
            <a:buChar char="•"/>
          </a:pPr>
          <a:r>
            <a:rPr lang="en-US" sz="1800" kern="1200" dirty="0"/>
            <a:t>Analyze each and every data record to ensure we have usable information</a:t>
          </a:r>
        </a:p>
      </dsp:txBody>
      <dsp:txXfrm>
        <a:off x="3806439" y="868812"/>
        <a:ext cx="1944689" cy="3068371"/>
      </dsp:txXfrm>
    </dsp:sp>
    <dsp:sp modelId="{A66EA167-6AD2-4AA4-A421-59E2B4561DDF}">
      <dsp:nvSpPr>
        <dsp:cNvPr id="0" name=""/>
        <dsp:cNvSpPr/>
      </dsp:nvSpPr>
      <dsp:spPr>
        <a:xfrm>
          <a:off x="5701689" y="224613"/>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5701689" y="327473"/>
        <a:ext cx="509592" cy="308578"/>
      </dsp:txXfrm>
    </dsp:sp>
    <dsp:sp modelId="{3E371716-205E-4EF6-A7ED-14278F63B034}">
      <dsp:nvSpPr>
        <dsp:cNvPr id="0" name=""/>
        <dsp:cNvSpPr/>
      </dsp:nvSpPr>
      <dsp:spPr>
        <a:xfrm>
          <a:off x="6641144" y="155214"/>
          <a:ext cx="2065693" cy="979644"/>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Visualization and Data Preprocessing</a:t>
          </a:r>
        </a:p>
      </dsp:txBody>
      <dsp:txXfrm>
        <a:off x="6641144" y="155214"/>
        <a:ext cx="2065693" cy="653096"/>
      </dsp:txXfrm>
    </dsp:sp>
    <dsp:sp modelId="{D91F2413-E4E3-4058-AF8C-E44208B5C14B}">
      <dsp:nvSpPr>
        <dsp:cNvPr id="0" name=""/>
        <dsp:cNvSpPr/>
      </dsp:nvSpPr>
      <dsp:spPr>
        <a:xfrm>
          <a:off x="7064238" y="808310"/>
          <a:ext cx="2065693" cy="3189375"/>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Use various visualization methods to check the data distribution identify presence of outliers and skewness</a:t>
          </a:r>
        </a:p>
        <a:p>
          <a:pPr marL="171450" lvl="1" indent="-171450" algn="l" defTabSz="800100">
            <a:lnSpc>
              <a:spcPct val="90000"/>
            </a:lnSpc>
            <a:spcBef>
              <a:spcPct val="0"/>
            </a:spcBef>
            <a:spcAft>
              <a:spcPct val="15000"/>
            </a:spcAft>
            <a:buChar char="•"/>
          </a:pPr>
          <a:r>
            <a:rPr lang="en-US" sz="1800" kern="1200" dirty="0"/>
            <a:t>Perform encoding and scaling methods</a:t>
          </a:r>
        </a:p>
      </dsp:txBody>
      <dsp:txXfrm>
        <a:off x="7124740" y="868812"/>
        <a:ext cx="1944689" cy="3068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95831"/>
          <a:ext cx="2065693" cy="862517"/>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Building</a:t>
          </a:r>
        </a:p>
      </dsp:txBody>
      <dsp:txXfrm>
        <a:off x="4543" y="195831"/>
        <a:ext cx="2065693" cy="575011"/>
      </dsp:txXfrm>
    </dsp:sp>
    <dsp:sp modelId="{9D677988-374B-4BBA-B73C-8BE59201B4AA}">
      <dsp:nvSpPr>
        <dsp:cNvPr id="0" name=""/>
        <dsp:cNvSpPr/>
      </dsp:nvSpPr>
      <dsp:spPr>
        <a:xfrm>
          <a:off x="427637" y="770843"/>
          <a:ext cx="2065693" cy="3186224"/>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Create appropriate Regression Machine Learning model function</a:t>
          </a:r>
        </a:p>
        <a:p>
          <a:pPr marL="171450" lvl="1" indent="-171450" algn="l" defTabSz="711200">
            <a:lnSpc>
              <a:spcPct val="90000"/>
            </a:lnSpc>
            <a:spcBef>
              <a:spcPct val="0"/>
            </a:spcBef>
            <a:spcAft>
              <a:spcPct val="15000"/>
            </a:spcAft>
            <a:buChar char="•"/>
          </a:pPr>
          <a:r>
            <a:rPr lang="en-US" sz="1600" kern="1200" dirty="0"/>
            <a:t>Need to ensure that whenever the regression function is called it is able to process all the necessary parameters</a:t>
          </a:r>
        </a:p>
      </dsp:txBody>
      <dsp:txXfrm>
        <a:off x="488139" y="831345"/>
        <a:ext cx="1944689" cy="3065220"/>
      </dsp:txXfrm>
    </dsp:sp>
    <dsp:sp modelId="{51EA4E37-9197-43C9-9502-961CC2F00719}">
      <dsp:nvSpPr>
        <dsp:cNvPr id="0" name=""/>
        <dsp:cNvSpPr/>
      </dsp:nvSpPr>
      <dsp:spPr>
        <a:xfrm>
          <a:off x="2383388" y="226188"/>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329048"/>
        <a:ext cx="509592" cy="308578"/>
      </dsp:txXfrm>
    </dsp:sp>
    <dsp:sp modelId="{6BB0ABCB-2373-47ED-9774-278F8EE9E9B2}">
      <dsp:nvSpPr>
        <dsp:cNvPr id="0" name=""/>
        <dsp:cNvSpPr/>
      </dsp:nvSpPr>
      <dsp:spPr>
        <a:xfrm>
          <a:off x="3322843" y="195831"/>
          <a:ext cx="2065693" cy="862517"/>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Model Evaluation</a:t>
          </a:r>
        </a:p>
      </dsp:txBody>
      <dsp:txXfrm>
        <a:off x="3322843" y="195831"/>
        <a:ext cx="2065693" cy="575011"/>
      </dsp:txXfrm>
    </dsp:sp>
    <dsp:sp modelId="{93C83A52-6E6B-41FD-9424-D118FD751CED}">
      <dsp:nvSpPr>
        <dsp:cNvPr id="0" name=""/>
        <dsp:cNvSpPr/>
      </dsp:nvSpPr>
      <dsp:spPr>
        <a:xfrm>
          <a:off x="3745937" y="770843"/>
          <a:ext cx="2065693" cy="3186224"/>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Usage of evaluation metrics to check the accuracy of the models over trained and test data inputs</a:t>
          </a:r>
        </a:p>
        <a:p>
          <a:pPr marL="171450" lvl="1" indent="-171450" algn="l" defTabSz="711200">
            <a:lnSpc>
              <a:spcPct val="90000"/>
            </a:lnSpc>
            <a:spcBef>
              <a:spcPct val="0"/>
            </a:spcBef>
            <a:spcAft>
              <a:spcPct val="15000"/>
            </a:spcAft>
            <a:buChar char="•"/>
          </a:pPr>
          <a:r>
            <a:rPr lang="en-US" sz="1600" kern="1200" dirty="0"/>
            <a:t>Ensure the cross validation techniques helps in reducing over fitting and under fitting data</a:t>
          </a:r>
        </a:p>
      </dsp:txBody>
      <dsp:txXfrm>
        <a:off x="3806439" y="831345"/>
        <a:ext cx="1944689" cy="3065220"/>
      </dsp:txXfrm>
    </dsp:sp>
    <dsp:sp modelId="{A66EA167-6AD2-4AA4-A421-59E2B4561DDF}">
      <dsp:nvSpPr>
        <dsp:cNvPr id="0" name=""/>
        <dsp:cNvSpPr/>
      </dsp:nvSpPr>
      <dsp:spPr>
        <a:xfrm>
          <a:off x="5701689" y="226188"/>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329048"/>
        <a:ext cx="509592" cy="308578"/>
      </dsp:txXfrm>
    </dsp:sp>
    <dsp:sp modelId="{3E371716-205E-4EF6-A7ED-14278F63B034}">
      <dsp:nvSpPr>
        <dsp:cNvPr id="0" name=""/>
        <dsp:cNvSpPr/>
      </dsp:nvSpPr>
      <dsp:spPr>
        <a:xfrm>
          <a:off x="6641144" y="195831"/>
          <a:ext cx="2065693" cy="862517"/>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Hyperparameter Tuning Best Model</a:t>
          </a:r>
        </a:p>
      </dsp:txBody>
      <dsp:txXfrm>
        <a:off x="6641144" y="195831"/>
        <a:ext cx="2065693" cy="575011"/>
      </dsp:txXfrm>
    </dsp:sp>
    <dsp:sp modelId="{D91F2413-E4E3-4058-AF8C-E44208B5C14B}">
      <dsp:nvSpPr>
        <dsp:cNvPr id="0" name=""/>
        <dsp:cNvSpPr/>
      </dsp:nvSpPr>
      <dsp:spPr>
        <a:xfrm>
          <a:off x="7064238" y="770843"/>
          <a:ext cx="2065693" cy="3186224"/>
        </a:xfrm>
        <a:prstGeom prst="roundRect">
          <a:avLst>
            <a:gd name="adj" fmla="val 10000"/>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Choosing the appropriate Regression Machine Learning model to check various parameter permutation and combinations</a:t>
          </a:r>
        </a:p>
        <a:p>
          <a:pPr marL="171450" lvl="1" indent="-171450" algn="l" defTabSz="711200">
            <a:lnSpc>
              <a:spcPct val="90000"/>
            </a:lnSpc>
            <a:spcBef>
              <a:spcPct val="0"/>
            </a:spcBef>
            <a:spcAft>
              <a:spcPct val="15000"/>
            </a:spcAft>
            <a:buChar char="•"/>
          </a:pPr>
          <a:r>
            <a:rPr lang="en-US" sz="1600" kern="1200" dirty="0"/>
            <a:t>Using Grid Search CV to obtain the best parameters that can be plugged into the selected model</a:t>
          </a:r>
        </a:p>
      </dsp:txBody>
      <dsp:txXfrm>
        <a:off x="7124740" y="831345"/>
        <a:ext cx="1944689" cy="3065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50800" dist="12700" dir="5400000" algn="ctr"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78E1D-9FE7-497C-A48A-59AC11A6051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6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240039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78E1D-9FE7-497C-A48A-59AC11A6051A}"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98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2744817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2957018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119977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198207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3455C1-3C04-4EF6-AE70-F47268FE9989}" type="datetimeFigureOut">
              <a:rPr lang="en-IN" smtClean="0"/>
              <a:t>12-12-2021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3401169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3455C1-3C04-4EF6-AE70-F47268FE9989}" type="datetimeFigureOut">
              <a:rPr lang="en-IN" smtClean="0"/>
              <a:t>12-12-2021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101643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455C1-3C04-4EF6-AE70-F47268FE9989}" type="datetimeFigureOut">
              <a:rPr lang="en-IN" smtClean="0"/>
              <a:t>12-12-2021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2366285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197550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720756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3603744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3607972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E78E1D-9FE7-497C-A48A-59AC11A6051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0956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153752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E78E1D-9FE7-497C-A48A-59AC11A6051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25718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3179993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8169271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398850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455C1-3C04-4EF6-AE70-F47268FE9989}" type="datetimeFigureOut">
              <a:rPr lang="en-IN" smtClean="0"/>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E78E1D-9FE7-497C-A48A-59AC11A6051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357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387702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3455C1-3C04-4EF6-AE70-F47268FE9989}" type="datetimeFigureOut">
              <a:rPr lang="en-IN" smtClean="0"/>
              <a:t>12-12-2021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1422666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3455C1-3C04-4EF6-AE70-F47268FE9989}" type="datetimeFigureOut">
              <a:rPr lang="en-IN" smtClean="0"/>
              <a:t>12-12-2021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338961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455C1-3C04-4EF6-AE70-F47268FE9989}" type="datetimeFigureOut">
              <a:rPr lang="en-IN" smtClean="0"/>
              <a:t>12-12-2021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46888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78E1D-9FE7-497C-A48A-59AC11A6051A}" type="slidenum">
              <a:rPr lang="en-IN" smtClean="0"/>
              <a:t>‹#›</a:t>
            </a:fld>
            <a:endParaRPr lang="en-IN"/>
          </a:p>
        </p:txBody>
      </p:sp>
    </p:spTree>
    <p:extLst>
      <p:ext uri="{BB962C8B-B14F-4D97-AF65-F5344CB8AC3E}">
        <p14:creationId xmlns:p14="http://schemas.microsoft.com/office/powerpoint/2010/main" val="8780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3455C1-3C04-4EF6-AE70-F47268FE9989}" type="datetimeFigureOut">
              <a:rPr lang="en-IN" smtClean="0"/>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E78E1D-9FE7-497C-A48A-59AC11A6051A}"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233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23455C1-3C04-4EF6-AE70-F47268FE9989}" type="datetimeFigureOut">
              <a:rPr lang="en-IN" smtClean="0"/>
              <a:t>12-12-2021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1E78E1D-9FE7-497C-A48A-59AC11A6051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579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3455C1-3C04-4EF6-AE70-F47268FE9989}" type="datetimeFigureOut">
              <a:rPr lang="en-IN" smtClean="0"/>
              <a:t>12-12-2021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E78E1D-9FE7-497C-A48A-59AC11A6051A}" type="slidenum">
              <a:rPr lang="en-IN" smtClean="0"/>
              <a:t>‹#›</a:t>
            </a:fld>
            <a:endParaRPr lang="en-IN"/>
          </a:p>
        </p:txBody>
      </p:sp>
    </p:spTree>
    <p:extLst>
      <p:ext uri="{BB962C8B-B14F-4D97-AF65-F5344CB8AC3E}">
        <p14:creationId xmlns:p14="http://schemas.microsoft.com/office/powerpoint/2010/main" val="5744432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1" y="2504675"/>
            <a:ext cx="8915399" cy="1848650"/>
          </a:xfrm>
        </p:spPr>
        <p:txBody>
          <a:bodyPr/>
          <a:lstStyle/>
          <a:p>
            <a:pPr algn="ctr"/>
            <a:r>
              <a:rPr lang="en-US" dirty="0">
                <a:solidFill>
                  <a:schemeClr val="accent3">
                    <a:lumMod val="75000"/>
                  </a:schemeClr>
                </a:solidFill>
              </a:rPr>
              <a:t>Used Car Price Prediction Project Presentation</a:t>
            </a:r>
          </a:p>
        </p:txBody>
      </p:sp>
      <p:sp>
        <p:nvSpPr>
          <p:cNvPr id="5" name="Subtitle 4"/>
          <p:cNvSpPr>
            <a:spLocks noGrp="1"/>
          </p:cNvSpPr>
          <p:nvPr>
            <p:ph type="subTitle" idx="1"/>
          </p:nvPr>
        </p:nvSpPr>
        <p:spPr>
          <a:xfrm>
            <a:off x="7895451" y="6128097"/>
            <a:ext cx="3991749" cy="497990"/>
          </a:xfrm>
        </p:spPr>
        <p:txBody>
          <a:bodyPr/>
          <a:lstStyle/>
          <a:p>
            <a:r>
              <a:rPr lang="en-US" b="1" dirty="0"/>
              <a:t>Submitted by </a:t>
            </a:r>
            <a:r>
              <a:rPr lang="en-US" b="1" dirty="0" err="1"/>
              <a:t>Vishaldeep</a:t>
            </a:r>
            <a:r>
              <a:rPr lang="en-US" b="1" dirty="0"/>
              <a:t> Agrawal</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55076" y="2084832"/>
            <a:ext cx="7420119" cy="4152901"/>
          </a:xfrm>
        </p:spPr>
        <p:txBody>
          <a:bodyPr>
            <a:normAutofit/>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447800" y="1923221"/>
            <a:ext cx="8325642" cy="4152901"/>
          </a:xfrm>
        </p:spPr>
        <p:txBody>
          <a:bodyPr>
            <a:normAutofit/>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68329" y="2084832"/>
            <a:ext cx="8041556" cy="4368977"/>
          </a:xfrm>
        </p:spPr>
        <p:txBody>
          <a:bodyPr>
            <a:normAutofit fontScale="85000" lnSpcReduction="20000"/>
          </a:bodyPr>
          <a:lstStyle/>
          <a:p>
            <a:pPr>
              <a:buFont typeface="Wingdings" panose="05000000000000000000" pitchFamily="2" charset="2"/>
              <a:buChar char="Ø"/>
            </a:pPr>
            <a:r>
              <a:rPr lang="en-IN" dirty="0"/>
              <a:t> Hardware technology being used.</a:t>
            </a:r>
          </a:p>
          <a:p>
            <a:pPr marL="45720" indent="0">
              <a:buNone/>
            </a:pPr>
            <a:r>
              <a:rPr lang="en-IN" dirty="0"/>
              <a:t>RAM 	: 4 GB</a:t>
            </a:r>
          </a:p>
          <a:p>
            <a:pPr marL="45720" indent="0">
              <a:buNone/>
            </a:pPr>
            <a:r>
              <a:rPr lang="en-IN" dirty="0"/>
              <a:t>CPU 	: </a:t>
            </a:r>
            <a:r>
              <a:rPr lang="pt-BR" dirty="0"/>
              <a:t>Intel(R) Core(TM) i3-4005U CPU @ 1.70GHz   1.70 GHz</a:t>
            </a:r>
          </a:p>
          <a:p>
            <a:pPr marL="45720" indent="0">
              <a:buNone/>
            </a:pPr>
            <a:r>
              <a:rPr lang="en-IN" dirty="0"/>
              <a:t>GPU 	: NVIDIA GeForce 820M</a:t>
            </a:r>
          </a:p>
          <a:p>
            <a:pPr marL="45720" indent="0">
              <a:buNone/>
            </a:pP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70636" y="1844366"/>
            <a:ext cx="5573564" cy="4152901"/>
          </a:xfrm>
        </p:spPr>
        <p:txBody>
          <a:bodyPr>
            <a:normAutofit fontScale="92500" lnSpcReduction="2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697413514"/>
              </p:ext>
            </p:extLst>
          </p:nvPr>
        </p:nvGraphicFramePr>
        <p:xfrm>
          <a:off x="546608" y="1844366"/>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708951" y="1898712"/>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956761" y="2119884"/>
            <a:ext cx="8278478" cy="4152900"/>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750051" y="2084832"/>
            <a:ext cx="8691897" cy="4152900"/>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1524000" y="2084832"/>
            <a:ext cx="9133730" cy="4537909"/>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024128" y="1962978"/>
            <a:ext cx="10143744" cy="4152901"/>
          </a:xfrm>
        </p:spPr>
        <p:txBody>
          <a:bodyPr>
            <a:normAutofit/>
          </a:bodyPr>
          <a:lstStyle/>
          <a:p>
            <a:pPr marL="45720" indent="0">
              <a:buNone/>
            </a:pPr>
            <a:endParaRPr lang="en-US" dirty="0"/>
          </a:p>
          <a:p>
            <a:pPr marL="45720" indent="0">
              <a:buNone/>
            </a:pPr>
            <a:r>
              <a:rPr lang="en-US" dirty="0"/>
              <a:t>I would like to express my deepest gratitude to my SME (Subject Matter Expert) Shubham Yadav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959418" y="2119884"/>
            <a:ext cx="8273164" cy="4152900"/>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967529" y="2119884"/>
            <a:ext cx="8256942" cy="4152900"/>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239272" y="1828801"/>
            <a:ext cx="8646850" cy="4793427"/>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1606859" y="1961322"/>
            <a:ext cx="8096435" cy="4537131"/>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1591811" y="1840106"/>
            <a:ext cx="8584706" cy="4897145"/>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619583" y="2084831"/>
            <a:ext cx="8838312" cy="4502399"/>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00218" y="2305878"/>
            <a:ext cx="7036547" cy="3803946"/>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007166" y="670754"/>
            <a:ext cx="9133730" cy="1233424"/>
          </a:xfrm>
        </p:spPr>
        <p:txBody>
          <a:bodyPr>
            <a:normAutofit fontScale="90000"/>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9698" y="2880595"/>
            <a:ext cx="9134856" cy="2380518"/>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024128" y="585216"/>
            <a:ext cx="10571524" cy="1499616"/>
          </a:xfrm>
        </p:spPr>
        <p:txBody>
          <a:bodyPr>
            <a:normAutofit/>
          </a:bodyPr>
          <a:lstStyle/>
          <a:p>
            <a:r>
              <a:rPr lang="en-US" sz="4400" dirty="0"/>
              <a:t>REGRESSION MODEL FUNCTION WITH EVALUATION METRICS</a:t>
            </a:r>
            <a:endParaRPr lang="en-IN" sz="4400"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447062" y="2084832"/>
            <a:ext cx="9210668" cy="4404744"/>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211240" y="2088472"/>
            <a:ext cx="11769520" cy="3184864"/>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lnSpcReduction="10000"/>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a:xfrm>
            <a:off x="1024128" y="585216"/>
            <a:ext cx="10385994" cy="1499616"/>
          </a:xfrm>
        </p:spPr>
        <p:txBody>
          <a:bodyPr>
            <a:normAutofit/>
          </a:bodyPr>
          <a:lstStyle/>
          <a:p>
            <a:r>
              <a:rPr lang="en-US" sz="4000" dirty="0"/>
              <a:t>LIMITATIONS OF THIS WORK AND SCOPE FOR FUTURE WORK</a:t>
            </a:r>
            <a:endParaRPr lang="en-IN" sz="4000"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961322"/>
            <a:ext cx="9996256" cy="4102127"/>
          </a:xfrm>
        </p:spPr>
        <p:txBody>
          <a:bodyPr numCol="1">
            <a:normAutofit lnSpcReduction="10000"/>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09E4DF8-3105-40E3-AE86-359383671F9B}"/>
              </a:ext>
            </a:extLst>
          </p:cNvPr>
          <p:cNvSpPr txBox="1">
            <a:spLocks/>
          </p:cNvSpPr>
          <p:nvPr/>
        </p:nvSpPr>
        <p:spPr>
          <a:xfrm>
            <a:off x="3750236" y="2627243"/>
            <a:ext cx="5566042" cy="1603513"/>
          </a:xfrm>
          <a:prstGeom prst="rect">
            <a:avLst/>
          </a:prstGeom>
        </p:spPr>
        <p:txBody>
          <a:bodyPr numCol="1">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8000" b="1" dirty="0">
                <a:solidFill>
                  <a:schemeClr val="accent3">
                    <a:lumMod val="75000"/>
                  </a:schemeClr>
                </a:solidFill>
              </a:rPr>
              <a:t>Thank You</a:t>
            </a:r>
            <a:endParaRPr lang="en-IN" sz="8000" b="1" dirty="0">
              <a:solidFill>
                <a:schemeClr val="accent3">
                  <a:lumMod val="75000"/>
                </a:schemeClr>
              </a:solidFill>
            </a:endParaRPr>
          </a:p>
        </p:txBody>
      </p:sp>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210518" y="2084832"/>
            <a:ext cx="9033412"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204493286"/>
              </p:ext>
            </p:extLst>
          </p:nvPr>
        </p:nvGraphicFramePr>
        <p:xfrm>
          <a:off x="1528762" y="197623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2751155095"/>
              </p:ext>
            </p:extLst>
          </p:nvPr>
        </p:nvGraphicFramePr>
        <p:xfrm>
          <a:off x="1528762" y="20848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855304"/>
            <a:ext cx="8833282" cy="4740804"/>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9</TotalTime>
  <Words>1859</Words>
  <Application>Microsoft Office PowerPoint</Application>
  <PresentationFormat>Widescreen</PresentationFormat>
  <Paragraphs>146</Paragraphs>
  <Slides>34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Century Gothic</vt:lpstr>
      <vt:lpstr>Constantia (Body)</vt:lpstr>
      <vt:lpstr>Tw Cen MT</vt:lpstr>
      <vt:lpstr>Tw Cen MT Condensed</vt:lpstr>
      <vt:lpstr>Wingdings</vt:lpstr>
      <vt:lpstr>Wingdings 3</vt:lpstr>
      <vt:lpstr>Integral</vt:lpstr>
      <vt:lpstr>Wisp</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Agrawal</dc:creator>
  <cp:lastModifiedBy>Vishal Agrawal</cp:lastModifiedBy>
  <cp:revision>5</cp:revision>
  <dcterms:created xsi:type="dcterms:W3CDTF">2021-12-12T16:11:52Z</dcterms:created>
  <dcterms:modified xsi:type="dcterms:W3CDTF">2021-12-12T16:21:26Z</dcterms:modified>
</cp:coreProperties>
</file>