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70" r:id="rId6"/>
    <p:sldId id="261" r:id="rId7"/>
    <p:sldId id="260" r:id="rId8"/>
    <p:sldId id="271" r:id="rId9"/>
    <p:sldId id="273" r:id="rId10"/>
    <p:sldId id="269" r:id="rId11"/>
    <p:sldId id="267" r:id="rId12"/>
    <p:sldId id="272" r:id="rId13"/>
    <p:sldId id="262" r:id="rId14"/>
    <p:sldId id="263" r:id="rId15"/>
    <p:sldId id="274" r:id="rId16"/>
    <p:sldId id="265" r:id="rId17"/>
    <p:sldId id="266" r:id="rId18"/>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6595" autoAdjust="0"/>
  </p:normalViewPr>
  <p:slideViewPr>
    <p:cSldViewPr>
      <p:cViewPr>
        <p:scale>
          <a:sx n="66" d="100"/>
          <a:sy n="66" d="100"/>
        </p:scale>
        <p:origin x="-792"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hdr"/>
          </p:nvPr>
        </p:nvSpPr>
        <p:spPr>
          <a:xfrm>
            <a:off x="0" y="0"/>
            <a:ext cx="2971799"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14" name="文本框"/>
          <p:cNvSpPr>
            <a:spLocks noGrp="1"/>
          </p:cNvSpPr>
          <p:nvPr>
            <p:ph type="dt" idx="1"/>
          </p:nvPr>
        </p:nvSpPr>
        <p:spPr>
          <a:xfrm>
            <a:off x="3884613" y="0"/>
            <a:ext cx="2971800"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pPr algn="r"/>
              <a:t>9/29/2023</a:t>
            </a:fld>
            <a:endParaRPr lang="zh-CN" altLang="en-US" sz="1200">
              <a:latin typeface="Calibri" charset="0"/>
              <a:ea typeface="宋体" charset="0"/>
              <a:cs typeface="Calibri" charset="0"/>
            </a:endParaRPr>
          </a:p>
        </p:txBody>
      </p:sp>
      <p:sp>
        <p:nvSpPr>
          <p:cNvPr id="15" name="文本框"/>
          <p:cNvSpPr>
            <a:spLocks noGrp="1"/>
          </p:cNvSpPr>
          <p:nvPr>
            <p:ph type="ftr" idx="2"/>
          </p:nvPr>
        </p:nvSpPr>
        <p:spPr>
          <a:xfrm>
            <a:off x="0" y="8685213"/>
            <a:ext cx="2971799"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
        <p:nvSpPr>
          <p:cNvPr id="16" name="文本框"/>
          <p:cNvSpPr>
            <a:spLocks noGrp="1"/>
          </p:cNvSpPr>
          <p:nvPr>
            <p:ph type="sldNum" idx="3"/>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743799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2971799"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3884613" y="0"/>
            <a:ext cx="2971800"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pPr algn="r"/>
              <a:t>9/29/2023</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381000" y="685800"/>
            <a:ext cx="6096000" cy="34290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5590763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a:t>
            </a:fld>
            <a:endParaRPr lang="zh-CN" altLang="en-US" sz="1200">
              <a:latin typeface="Calibri" charset="0"/>
              <a:ea typeface="宋体" charset="0"/>
              <a:cs typeface="Calibri" charset="0"/>
            </a:endParaRPr>
          </a:p>
        </p:txBody>
      </p:sp>
      <p:sp>
        <p:nvSpPr>
          <p:cNvPr id="30"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31"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108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1959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07788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6695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4622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9510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88415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7695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6840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2356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ctrTitle"/>
          </p:nvPr>
        </p:nvSpPr>
        <p:spPr>
          <a:xfrm>
            <a:off x="914400" y="2130426"/>
            <a:ext cx="10363199" cy="14700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Click to edit Master title style</a:t>
            </a:r>
            <a:endParaRPr lang="zh-CN" altLang="en-US" sz="4400" b="0" i="0" u="none" strike="noStrike" kern="1200" cap="none" spc="0" baseline="0">
              <a:solidFill>
                <a:schemeClr val="tx1"/>
              </a:solidFill>
              <a:latin typeface="Calibri" charset="0"/>
              <a:ea typeface="宋体" charset="0"/>
              <a:cs typeface="Lucida Sans"/>
            </a:endParaRPr>
          </a:p>
        </p:txBody>
      </p:sp>
      <p:sp>
        <p:nvSpPr>
          <p:cNvPr id="18" name="文本框"/>
          <p:cNvSpPr>
            <a:spLocks noGrp="1"/>
          </p:cNvSpPr>
          <p:nvPr>
            <p:ph type="subTitle" idx="1"/>
          </p:nvPr>
        </p:nvSpPr>
        <p:spPr>
          <a:xfrm>
            <a:off x="1828800" y="3886200"/>
            <a:ext cx="8534401"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charset="0"/>
                <a:ea typeface="宋体" charset="0"/>
                <a:cs typeface="Lucida Sans"/>
              </a:rPr>
              <a:t>Click to edit Master subtitle style</a:t>
            </a:r>
            <a:endParaRPr lang="zh-CN" altLang="en-US" sz="3200" b="0" i="0" u="none" strike="noStrike" kern="1200" cap="none" spc="0" baseline="0">
              <a:solidFill>
                <a:srgbClr val="898989"/>
              </a:solidFill>
              <a:latin typeface="Calibri" charset="0"/>
              <a:ea typeface="宋体" charset="0"/>
              <a:cs typeface="Lucida Sans"/>
            </a:endParaRPr>
          </a:p>
        </p:txBody>
      </p:sp>
      <p:sp>
        <p:nvSpPr>
          <p:cNvPr id="19" name="文本框"/>
          <p:cNvSpPr>
            <a:spLocks noGrp="1"/>
          </p:cNvSpPr>
          <p:nvPr>
            <p:ph type="dt" idx="10"/>
          </p:nvPr>
        </p:nvSpPr>
        <p:spPr>
          <a:xfrm>
            <a:off x="609600" y="6356351"/>
            <a:ext cx="284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20" name="文本框"/>
          <p:cNvSpPr>
            <a:spLocks noGrp="1"/>
          </p:cNvSpPr>
          <p:nvPr>
            <p:ph type="ftr"/>
          </p:nvPr>
        </p:nvSpPr>
        <p:spPr>
          <a:xfrm>
            <a:off x="4165600" y="6356351"/>
            <a:ext cx="3860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21" name="文本框"/>
          <p:cNvSpPr>
            <a:spLocks noGrp="1"/>
          </p:cNvSpPr>
          <p:nvPr>
            <p:ph type="sldNum"/>
          </p:nvPr>
        </p:nvSpPr>
        <p:spPr>
          <a:xfrm>
            <a:off x="8737600" y="6356351"/>
            <a:ext cx="2844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marL="0" indent="0" algn="r">
                <a:lnSpc>
                  <a:spcPct val="100000"/>
                </a:lnSpc>
                <a:spcBef>
                  <a:spcPts val="0"/>
                </a:spcBef>
                <a:spcAft>
                  <a:spcPts val="0"/>
                </a:spcAft>
                <a:buNone/>
              </a:pPr>
              <a:t>‹#›</a:t>
            </a:fld>
            <a:endParaRPr lang="zh-CN" altLang="en-US" sz="1200" b="0" i="0" u="none" strike="noStrike" kern="1200" cap="none" spc="0" baseline="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10516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711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54860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2"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3" name="文本框"/>
          <p:cNvSpPr>
            <a:spLocks noGrp="1"/>
          </p:cNvSpPr>
          <p:nvPr>
            <p:ph type="body" idx="1"/>
          </p:nvPr>
        </p:nvSpPr>
        <p:spPr>
          <a:xfrm>
            <a:off x="609600" y="1600201"/>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4" name="文本框"/>
          <p:cNvSpPr>
            <a:spLocks noGrp="1"/>
          </p:cNvSpPr>
          <p:nvPr>
            <p:ph type="dt" idx="10"/>
          </p:nvPr>
        </p:nvSpPr>
        <p:spPr>
          <a:xfrm>
            <a:off x="609600" y="6356351"/>
            <a:ext cx="284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35" name="文本框"/>
          <p:cNvSpPr>
            <a:spLocks noGrp="1"/>
          </p:cNvSpPr>
          <p:nvPr>
            <p:ph type="ftr"/>
          </p:nvPr>
        </p:nvSpPr>
        <p:spPr>
          <a:xfrm>
            <a:off x="4165600" y="6356351"/>
            <a:ext cx="3860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36" name="文本框"/>
          <p:cNvSpPr>
            <a:spLocks noGrp="1"/>
          </p:cNvSpPr>
          <p:nvPr>
            <p:ph type="sldNum"/>
          </p:nvPr>
        </p:nvSpPr>
        <p:spPr>
          <a:xfrm>
            <a:off x="8737600" y="6356351"/>
            <a:ext cx="2844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algn="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51917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5074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5857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8344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589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045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577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918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182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609600" y="1600201"/>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609600" y="6356351"/>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pPr algn="l"/>
              <a:t>9/29/2023</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4165600" y="6356351"/>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8737600" y="6356351"/>
            <a:ext cx="2844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algn="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2655614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1381092" y="2786058"/>
            <a:ext cx="9164514" cy="147530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dirty="0">
                <a:solidFill>
                  <a:schemeClr val="tx1"/>
                </a:solidFill>
                <a:latin typeface="Calibri" charset="0"/>
                <a:ea typeface="宋体" charset="0"/>
                <a:cs typeface="Lucida Sans"/>
              </a:rPr>
              <a:t>VLSI IMPLEMENTATION OF TURBO CODE FOR LTE USING VERILOG HDL</a:t>
            </a:r>
            <a:endParaRPr lang="zh-CN" altLang="en-US" sz="4400" b="1" i="0" u="none" strike="noStrike" kern="1200" cap="none" spc="0" baseline="0" dirty="0">
              <a:solidFill>
                <a:schemeClr val="tx1"/>
              </a:solidFill>
              <a:latin typeface="Calibri" charset="0"/>
              <a:ea typeface="宋体" charset="0"/>
              <a:cs typeface="Lucida Sans"/>
            </a:endParaRPr>
          </a:p>
        </p:txBody>
      </p:sp>
      <p:pic>
        <p:nvPicPr>
          <p:cNvPr id="23" name="图片" descr="MKCE ECE Dept. LOGO.jpg"/>
          <p:cNvPicPr>
            <a:picLocks noChangeAspect="1"/>
          </p:cNvPicPr>
          <p:nvPr/>
        </p:nvPicPr>
        <p:blipFill>
          <a:blip r:embed="rId3" cstate="print"/>
          <a:stretch>
            <a:fillRect/>
          </a:stretch>
        </p:blipFill>
        <p:spPr>
          <a:xfrm>
            <a:off x="5453058" y="214290"/>
            <a:ext cx="1015292" cy="1059149"/>
          </a:xfrm>
          <a:prstGeom prst="rect">
            <a:avLst/>
          </a:prstGeom>
          <a:noFill/>
          <a:ln w="12700" cap="flat" cmpd="sng">
            <a:noFill/>
            <a:prstDash val="solid"/>
            <a:miter/>
          </a:ln>
        </p:spPr>
      </p:pic>
      <p:pic>
        <p:nvPicPr>
          <p:cNvPr id="24" name="图片" descr="C:\Users\ELCOT\Downloads\MKCE.b2bc8d4c.png"/>
          <p:cNvPicPr>
            <a:picLocks noChangeAspect="1"/>
          </p:cNvPicPr>
          <p:nvPr/>
        </p:nvPicPr>
        <p:blipFill>
          <a:blip r:embed="rId4" cstate="print"/>
          <a:srcRect r="24138"/>
          <a:stretch>
            <a:fillRect/>
          </a:stretch>
        </p:blipFill>
        <p:spPr>
          <a:xfrm>
            <a:off x="263352" y="193579"/>
            <a:ext cx="2643206" cy="882763"/>
          </a:xfrm>
          <a:prstGeom prst="rect">
            <a:avLst/>
          </a:prstGeom>
          <a:noFill/>
          <a:ln w="12700" cap="flat" cmpd="sng">
            <a:noFill/>
            <a:prstDash val="solid"/>
            <a:miter/>
          </a:ln>
        </p:spPr>
      </p:pic>
      <p:sp>
        <p:nvSpPr>
          <p:cNvPr id="25" name="矩形"/>
          <p:cNvSpPr>
            <a:spLocks/>
          </p:cNvSpPr>
          <p:nvPr/>
        </p:nvSpPr>
        <p:spPr>
          <a:xfrm>
            <a:off x="7096131" y="4714884"/>
            <a:ext cx="2714627" cy="783131"/>
          </a:xfrm>
          <a:prstGeom prst="rect">
            <a:avLst/>
          </a:prstGeom>
          <a:noFill/>
          <a:ln w="12700" cap="flat" cmpd="sng">
            <a:noFill/>
            <a:prstDash val="solid"/>
            <a:miter/>
          </a:ln>
        </p:spPr>
      </p:sp>
      <p:pic>
        <p:nvPicPr>
          <p:cNvPr id="26" name="图片" descr="C:\Users\admin\Desktop\krlogo.png"/>
          <p:cNvPicPr>
            <a:picLocks/>
          </p:cNvPicPr>
          <p:nvPr/>
        </p:nvPicPr>
        <p:blipFill>
          <a:blip r:embed="rId5" cstate="print"/>
          <a:stretch>
            <a:fillRect/>
          </a:stretch>
        </p:blipFill>
        <p:spPr>
          <a:xfrm>
            <a:off x="10776520" y="193579"/>
            <a:ext cx="1143008" cy="785818"/>
          </a:xfrm>
          <a:prstGeom prst="rect">
            <a:avLst/>
          </a:prstGeom>
          <a:noFill/>
          <a:ln w="9525" cap="flat" cmpd="sng">
            <a:noFill/>
            <a:prstDash val="solid"/>
            <a:miter/>
          </a:ln>
        </p:spPr>
      </p:pic>
      <p:sp>
        <p:nvSpPr>
          <p:cNvPr id="27" name="矩形"/>
          <p:cNvSpPr>
            <a:spLocks/>
          </p:cNvSpPr>
          <p:nvPr/>
        </p:nvSpPr>
        <p:spPr>
          <a:xfrm>
            <a:off x="378976" y="4941340"/>
            <a:ext cx="2620680" cy="156966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400" b="0" i="1" u="none" strike="noStrike" kern="1200" cap="none" spc="0" baseline="0" dirty="0">
                <a:solidFill>
                  <a:schemeClr val="tx1"/>
                </a:solidFill>
                <a:latin typeface="Calibri" charset="0"/>
                <a:ea typeface="宋体" charset="0"/>
                <a:cs typeface="Calibri" charset="0"/>
              </a:rPr>
              <a:t>Presented By</a:t>
            </a:r>
            <a:r>
              <a:rPr lang="en-US" altLang="zh-CN" sz="2400" b="0" i="1" u="none" strike="noStrike" kern="1200" cap="none" spc="0" baseline="0" dirty="0" smtClean="0">
                <a:solidFill>
                  <a:schemeClr val="tx1"/>
                </a:solidFill>
                <a:latin typeface="Calibri" charset="0"/>
                <a:ea typeface="宋体" charset="0"/>
                <a:cs typeface="Calibri" charset="0"/>
              </a:rPr>
              <a:t>:</a:t>
            </a:r>
            <a:endParaRPr lang="en-US" altLang="zh-CN" sz="1800" b="0" i="0" u="none" strike="noStrike" kern="1200" cap="none" spc="0" baseline="0" dirty="0">
              <a:solidFill>
                <a:schemeClr val="tx1"/>
              </a:solidFill>
              <a:latin typeface="Calibri" charset="0"/>
              <a:ea typeface="宋体" charset="0"/>
              <a:cs typeface="Calibri" charset="0"/>
            </a:endParaRPr>
          </a:p>
          <a:p>
            <a:pPr marL="0" indent="0" algn="ctr">
              <a:lnSpc>
                <a:spcPct val="100000"/>
              </a:lnSpc>
              <a:spcBef>
                <a:spcPts val="0"/>
              </a:spcBef>
              <a:spcAft>
                <a:spcPts val="0"/>
              </a:spcAft>
              <a:buNone/>
            </a:pPr>
            <a:r>
              <a:rPr lang="en-US" altLang="zh-CN" sz="1800" b="0" i="0" u="none" strike="noStrike" kern="1200" cap="none" spc="0" baseline="0" dirty="0" err="1">
                <a:solidFill>
                  <a:schemeClr val="tx1"/>
                </a:solidFill>
                <a:latin typeface="Calibri" charset="0"/>
                <a:ea typeface="宋体" charset="0"/>
                <a:cs typeface="Calibri" charset="0"/>
              </a:rPr>
              <a:t>V.Priyadharshini</a:t>
            </a:r>
            <a:r>
              <a:rPr lang="en-US" altLang="zh-CN" sz="1800" b="0" i="0" u="none" strike="noStrike" kern="1200" cap="none" spc="0" baseline="0" dirty="0">
                <a:solidFill>
                  <a:schemeClr val="tx1"/>
                </a:solidFill>
                <a:latin typeface="Calibri" charset="0"/>
                <a:ea typeface="宋体" charset="0"/>
                <a:cs typeface="Calibri" charset="0"/>
              </a:rPr>
              <a:t> (927621BEC155</a:t>
            </a:r>
            <a:r>
              <a:rPr lang="en-US" altLang="zh-CN" sz="1800" b="0" i="0" u="none" strike="noStrike" kern="1200" cap="none" spc="0" baseline="0" dirty="0" smtClean="0">
                <a:solidFill>
                  <a:schemeClr val="tx1"/>
                </a:solidFill>
                <a:latin typeface="Calibri" charset="0"/>
                <a:ea typeface="宋体" charset="0"/>
                <a:cs typeface="Calibri" charset="0"/>
              </a:rPr>
              <a:t>)</a:t>
            </a:r>
            <a:endParaRPr lang="en-US" altLang="zh-CN" sz="1800" b="0" i="0" u="none" strike="noStrike" kern="1200" cap="none" spc="0" baseline="0" dirty="0">
              <a:solidFill>
                <a:schemeClr val="tx1"/>
              </a:solidFill>
              <a:latin typeface="Calibri" charset="0"/>
              <a:ea typeface="宋体" charset="0"/>
              <a:cs typeface="Calibri" charset="0"/>
            </a:endParaRPr>
          </a:p>
          <a:p>
            <a:pPr marL="0" indent="0" algn="ctr">
              <a:lnSpc>
                <a:spcPct val="100000"/>
              </a:lnSpc>
              <a:spcBef>
                <a:spcPts val="0"/>
              </a:spcBef>
              <a:spcAft>
                <a:spcPts val="0"/>
              </a:spcAft>
              <a:buNone/>
            </a:pPr>
            <a:endParaRPr lang="en-US" altLang="zh-CN" sz="1800" b="0" i="0" u="none" strike="noStrike" kern="1200" cap="none" spc="0" baseline="0" dirty="0">
              <a:solidFill>
                <a:schemeClr val="tx1"/>
              </a:solidFill>
              <a:latin typeface="Calibri" charset="0"/>
              <a:ea typeface="宋体" charset="0"/>
              <a:cs typeface="Calibri" charset="0"/>
            </a:endParaRPr>
          </a:p>
          <a:p>
            <a:pPr marL="0" indent="0" algn="ctr">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宋体" charset="0"/>
              <a:cs typeface="Calibri" charset="0"/>
            </a:endParaRPr>
          </a:p>
        </p:txBody>
      </p:sp>
      <p:sp>
        <p:nvSpPr>
          <p:cNvPr id="28" name="矩形"/>
          <p:cNvSpPr>
            <a:spLocks/>
          </p:cNvSpPr>
          <p:nvPr/>
        </p:nvSpPr>
        <p:spPr>
          <a:xfrm>
            <a:off x="9519590" y="4929198"/>
            <a:ext cx="2160240" cy="98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400" b="0" i="1" u="none" strike="noStrike" kern="1200" cap="none" spc="0" baseline="0" dirty="0">
                <a:solidFill>
                  <a:schemeClr val="tx1"/>
                </a:solidFill>
                <a:latin typeface="Calibri" charset="0"/>
                <a:ea typeface="宋体" charset="0"/>
                <a:cs typeface="Calibri" charset="0"/>
              </a:rPr>
              <a:t>Guided by:</a:t>
            </a:r>
          </a:p>
          <a:p>
            <a:pPr marL="0" indent="0" algn="ctr">
              <a:lnSpc>
                <a:spcPct val="100000"/>
              </a:lnSpc>
              <a:spcBef>
                <a:spcPts val="0"/>
              </a:spcBef>
              <a:spcAft>
                <a:spcPts val="0"/>
              </a:spcAft>
              <a:buNone/>
            </a:pPr>
            <a:r>
              <a:rPr lang="en-US" altLang="zh-CN" sz="1800" b="0" i="0" u="none" strike="noStrike" kern="1200" cap="none" spc="0" baseline="0" dirty="0">
                <a:solidFill>
                  <a:schemeClr val="tx1"/>
                </a:solidFill>
                <a:latin typeface="Calibri" charset="0"/>
                <a:ea typeface="宋体" charset="0"/>
                <a:cs typeface="Calibri" charset="0"/>
              </a:rPr>
              <a:t> Mr. K. </a:t>
            </a:r>
            <a:r>
              <a:rPr lang="en-US" altLang="zh-CN" sz="1800" b="0" i="0" u="none" strike="noStrike" kern="1200" cap="none" spc="0" baseline="0" dirty="0" err="1">
                <a:solidFill>
                  <a:schemeClr val="tx1"/>
                </a:solidFill>
                <a:latin typeface="Calibri" charset="0"/>
                <a:ea typeface="宋体" charset="0"/>
                <a:cs typeface="Calibri" charset="0"/>
              </a:rPr>
              <a:t>Kaarthik</a:t>
            </a:r>
            <a:r>
              <a:rPr lang="en-US" altLang="zh-CN" sz="1800" b="0" i="0" u="none" strike="noStrike" kern="1200" cap="none" spc="0" baseline="0" dirty="0">
                <a:solidFill>
                  <a:schemeClr val="tx1"/>
                </a:solidFill>
                <a:latin typeface="Calibri" charset="0"/>
                <a:ea typeface="宋体" charset="0"/>
                <a:cs typeface="Calibri" charset="0"/>
              </a:rPr>
              <a:t>,</a:t>
            </a:r>
          </a:p>
          <a:p>
            <a:pPr marL="0" indent="0" algn="ctr">
              <a:lnSpc>
                <a:spcPct val="100000"/>
              </a:lnSpc>
              <a:spcBef>
                <a:spcPts val="0"/>
              </a:spcBef>
              <a:spcAft>
                <a:spcPts val="0"/>
              </a:spcAft>
              <a:buNone/>
            </a:pPr>
            <a:r>
              <a:rPr lang="en-US" altLang="zh-CN" sz="1800" b="0" i="0" u="none" strike="noStrike" kern="1200" cap="none" spc="0" baseline="0" dirty="0">
                <a:solidFill>
                  <a:schemeClr val="tx1"/>
                </a:solidFill>
                <a:latin typeface="Calibri" charset="0"/>
                <a:ea typeface="宋体" charset="0"/>
                <a:cs typeface="Calibri" charset="0"/>
              </a:rPr>
              <a:t>AP/ ECE,</a:t>
            </a:r>
            <a:endParaRPr lang="zh-CN" altLang="en-US" sz="1800" b="0" i="0" u="none" strike="noStrike" kern="1200" cap="none" spc="0" baseline="0" dirty="0">
              <a:solidFill>
                <a:schemeClr val="tx1"/>
              </a:solidFill>
              <a:latin typeface="Calibri" charset="0"/>
              <a:ea typeface="宋体" charset="0"/>
              <a:cs typeface="Calibri" charset="0"/>
            </a:endParaRPr>
          </a:p>
        </p:txBody>
      </p:sp>
      <p:sp>
        <p:nvSpPr>
          <p:cNvPr id="29" name="矩形"/>
          <p:cNvSpPr>
            <a:spLocks/>
          </p:cNvSpPr>
          <p:nvPr/>
        </p:nvSpPr>
        <p:spPr>
          <a:xfrm>
            <a:off x="2309786" y="1357298"/>
            <a:ext cx="8289924" cy="386715"/>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1" i="0" u="sng" strike="noStrike" kern="1200" cap="none" spc="0" baseline="0" dirty="0">
                <a:solidFill>
                  <a:schemeClr val="tx1"/>
                </a:solidFill>
                <a:latin typeface="Calibri" charset="0"/>
                <a:ea typeface="宋体" charset="0"/>
                <a:cs typeface="Calibri" charset="0"/>
              </a:rPr>
              <a:t>DEPARTMENT OF ELECTRONICS AND COMMUNICATION ENGINEERING</a:t>
            </a:r>
            <a:endParaRPr lang="zh-CN" altLang="en-US" sz="2000" b="1" i="0" u="sng" strike="noStrike" kern="1200" cap="none" spc="0" baseline="0" dirty="0">
              <a:solidFill>
                <a:schemeClr val="tx1"/>
              </a:solidFill>
              <a:latin typeface="Calibri" charset="0"/>
              <a:ea typeface="宋体" charset="0"/>
              <a:cs typeface="Calibri" charset="0"/>
            </a:endParaRPr>
          </a:p>
        </p:txBody>
      </p:sp>
      <p:sp>
        <p:nvSpPr>
          <p:cNvPr id="10" name="TextBox 9"/>
          <p:cNvSpPr txBox="1"/>
          <p:nvPr/>
        </p:nvSpPr>
        <p:spPr>
          <a:xfrm>
            <a:off x="4381488" y="2071678"/>
            <a:ext cx="3373616" cy="707886"/>
          </a:xfrm>
          <a:prstGeom prst="rect">
            <a:avLst/>
          </a:prstGeom>
          <a:noFill/>
        </p:spPr>
        <p:txBody>
          <a:bodyPr wrap="none" rtlCol="0">
            <a:spAutoFit/>
          </a:bodyPr>
          <a:lstStyle/>
          <a:p>
            <a:pPr algn="ctr"/>
            <a:r>
              <a:rPr lang="en-GB" sz="2000" dirty="0" smtClean="0">
                <a:latin typeface="Calibri" pitchFamily="34" charset="0"/>
                <a:cs typeface="Calibri" pitchFamily="34" charset="0"/>
              </a:rPr>
              <a:t>18ECP104L-MINOR PROJECT  II</a:t>
            </a:r>
          </a:p>
          <a:p>
            <a:pPr algn="ctr"/>
            <a:r>
              <a:rPr lang="en-GB" sz="2000" dirty="0" smtClean="0">
                <a:latin typeface="Calibri" pitchFamily="34" charset="0"/>
                <a:cs typeface="Calibri" pitchFamily="34" charset="0"/>
              </a:rPr>
              <a:t>FINAL  REVIEW</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08537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TURBO CODER</a:t>
            </a:r>
            <a:endParaRPr lang="en-US" dirty="0"/>
          </a:p>
        </p:txBody>
      </p:sp>
      <p:sp>
        <p:nvSpPr>
          <p:cNvPr id="3" name="Text Placeholder 2"/>
          <p:cNvSpPr>
            <a:spLocks noGrp="1"/>
          </p:cNvSpPr>
          <p:nvPr>
            <p:ph type="body" idx="1"/>
          </p:nvPr>
        </p:nvSpPr>
        <p:spPr/>
        <p:txBody>
          <a:bodyPr/>
          <a:lstStyle/>
          <a:p>
            <a:pPr>
              <a:buNone/>
            </a:pPr>
            <a:r>
              <a:rPr lang="en-GB" dirty="0" smtClean="0"/>
              <a:t> </a:t>
            </a:r>
            <a:endParaRPr lang="en-US" dirty="0"/>
          </a:p>
        </p:txBody>
      </p:sp>
      <p:pic>
        <p:nvPicPr>
          <p:cNvPr id="4" name="Picture 3" descr="turb encoder code.JPG"/>
          <p:cNvPicPr>
            <a:picLocks noChangeAspect="1"/>
          </p:cNvPicPr>
          <p:nvPr/>
        </p:nvPicPr>
        <p:blipFill>
          <a:blip r:embed="rId2"/>
          <a:srcRect t="2093" r="229" b="8566"/>
          <a:stretch>
            <a:fillRect/>
          </a:stretch>
        </p:blipFill>
        <p:spPr>
          <a:xfrm>
            <a:off x="952464" y="1357298"/>
            <a:ext cx="10358510" cy="52149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SUMMARY</a:t>
            </a:r>
            <a:endParaRPr lang="en-US" dirty="0"/>
          </a:p>
        </p:txBody>
      </p:sp>
      <p:sp>
        <p:nvSpPr>
          <p:cNvPr id="3" name="Text Placeholder 2"/>
          <p:cNvSpPr>
            <a:spLocks noGrp="1"/>
          </p:cNvSpPr>
          <p:nvPr>
            <p:ph type="body" idx="1"/>
          </p:nvPr>
        </p:nvSpPr>
        <p:spPr/>
        <p:txBody>
          <a:bodyPr/>
          <a:lstStyle/>
          <a:p>
            <a:pPr>
              <a:buNone/>
            </a:pPr>
            <a:r>
              <a:rPr lang="en-GB" dirty="0" smtClean="0"/>
              <a:t> </a:t>
            </a:r>
            <a:endParaRPr lang="en-US" dirty="0"/>
          </a:p>
        </p:txBody>
      </p:sp>
      <p:pic>
        <p:nvPicPr>
          <p:cNvPr id="4" name="Picture 3" descr="Screenshot (7).png"/>
          <p:cNvPicPr>
            <a:picLocks noChangeAspect="1"/>
          </p:cNvPicPr>
          <p:nvPr/>
        </p:nvPicPr>
        <p:blipFill>
          <a:blip r:embed="rId2"/>
          <a:srcRect t="8001" r="246" b="5257"/>
          <a:stretch>
            <a:fillRect/>
          </a:stretch>
        </p:blipFill>
        <p:spPr>
          <a:xfrm>
            <a:off x="881026" y="1428736"/>
            <a:ext cx="10666943" cy="5214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 OUTPUT</a:t>
            </a:r>
            <a:endParaRPr lang="en-US" dirty="0"/>
          </a:p>
        </p:txBody>
      </p:sp>
      <p:sp>
        <p:nvSpPr>
          <p:cNvPr id="3" name="Text Placeholder 2"/>
          <p:cNvSpPr>
            <a:spLocks noGrp="1"/>
          </p:cNvSpPr>
          <p:nvPr>
            <p:ph type="body" idx="1"/>
          </p:nvPr>
        </p:nvSpPr>
        <p:spPr/>
        <p:txBody>
          <a:bodyPr/>
          <a:lstStyle/>
          <a:p>
            <a:pPr>
              <a:buNone/>
            </a:pPr>
            <a:r>
              <a:rPr lang="en-GB" dirty="0" smtClean="0"/>
              <a:t> </a:t>
            </a:r>
            <a:endParaRPr lang="en-US" dirty="0"/>
          </a:p>
        </p:txBody>
      </p:sp>
      <p:pic>
        <p:nvPicPr>
          <p:cNvPr id="4" name="Picture 3" descr="turbo encoder simulation.JPG"/>
          <p:cNvPicPr/>
          <p:nvPr/>
        </p:nvPicPr>
        <p:blipFill>
          <a:blip r:embed="rId2"/>
          <a:stretch>
            <a:fillRect/>
          </a:stretch>
        </p:blipFill>
        <p:spPr>
          <a:xfrm>
            <a:off x="1381092" y="1214422"/>
            <a:ext cx="9501254" cy="54292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95274" y="500042"/>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ADVANTAGES OF VLSI IMPLEMENTATION</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6" name="文本框"/>
          <p:cNvSpPr>
            <a:spLocks noGrp="1"/>
          </p:cNvSpPr>
          <p:nvPr>
            <p:ph type="body" idx="1"/>
          </p:nvPr>
        </p:nvSpPr>
        <p:spPr>
          <a:xfrm>
            <a:off x="839416" y="1988840"/>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VLSI implementation of turbo codes for LTE using Verilog HDL offers many advantages over traditional design techniques.</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It allows for faster design iterations, easier debugging, and improved performance.</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It also enables the use of advanced design techniques, such as high-level synthesis, which can significantly reduce the development time of a system.</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Additionally, Verilog HDL is a powerful language that can be used to quickly and easily create complex digital designs.</a:t>
            </a:r>
            <a:endParaRPr lang="zh-CN" altLang="en-US" sz="2400" b="0" i="0" u="none" strike="noStrike" kern="120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98494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文本框"/>
          <p:cNvSpPr>
            <a:spLocks noGrp="1"/>
          </p:cNvSpPr>
          <p:nvPr>
            <p:ph type="title"/>
          </p:nvPr>
        </p:nvSpPr>
        <p:spPr>
          <a:xfrm>
            <a:off x="666712" y="428604"/>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APPLICATIONS OF TURBO CODES</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8" name="文本框"/>
          <p:cNvSpPr>
            <a:spLocks noGrp="1"/>
          </p:cNvSpPr>
          <p:nvPr>
            <p:ph type="body" idx="1"/>
          </p:nvPr>
        </p:nvSpPr>
        <p:spPr>
          <a:xfrm>
            <a:off x="596102" y="1844824"/>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Wireless multimedia </a:t>
            </a:r>
          </a:p>
          <a:p>
            <a:pPr marL="0" indent="0" algn="just">
              <a:lnSpc>
                <a:spcPct val="100000"/>
              </a:lnSpc>
              <a:spcBef>
                <a:spcPct val="20000"/>
              </a:spcBef>
              <a:spcAft>
                <a:spcPts val="0"/>
              </a:spcAft>
              <a:buNone/>
            </a:pPr>
            <a:r>
              <a:rPr lang="en-US" altLang="zh-CN" sz="2400" b="0" i="0" u="none" strike="noStrike" kern="1200" cap="none" spc="0" baseline="0" dirty="0">
                <a:solidFill>
                  <a:schemeClr val="tx1"/>
                </a:solidFill>
                <a:latin typeface="Calibri" charset="0"/>
                <a:ea typeface="宋体" charset="0"/>
                <a:cs typeface="Lucida Sans"/>
              </a:rPr>
              <a:t>    </a:t>
            </a:r>
            <a:r>
              <a:rPr lang="en-US" altLang="zh-CN" sz="2400" dirty="0">
                <a:cs typeface="Lucida Sans"/>
              </a:rPr>
              <a:t> </a:t>
            </a:r>
            <a:r>
              <a:rPr lang="en-US" altLang="zh-CN" sz="2400" dirty="0" smtClean="0">
                <a:cs typeface="Lucida Sans"/>
              </a:rPr>
              <a:t>                </a:t>
            </a:r>
            <a:r>
              <a:rPr lang="en-US" altLang="zh-CN" sz="2400" b="0" i="0" u="none" strike="noStrike" kern="1200" cap="none" spc="0" baseline="0" dirty="0" smtClean="0">
                <a:solidFill>
                  <a:schemeClr val="tx1"/>
                </a:solidFill>
                <a:latin typeface="Calibri" charset="0"/>
                <a:ea typeface="宋体" charset="0"/>
                <a:cs typeface="Lucida Sans"/>
              </a:rPr>
              <a:t>Data</a:t>
            </a:r>
            <a:r>
              <a:rPr lang="en-US" altLang="zh-CN" sz="2400" b="0" i="0" u="none" strike="noStrike" kern="1200" cap="none" spc="0" baseline="0" dirty="0">
                <a:solidFill>
                  <a:schemeClr val="tx1"/>
                </a:solidFill>
                <a:latin typeface="Calibri" charset="0"/>
                <a:ea typeface="宋体" charset="0"/>
                <a:cs typeface="Lucida Sans"/>
              </a:rPr>
              <a:t>: use large frame sizes - Low BER, but long latency.</a:t>
            </a:r>
          </a:p>
          <a:p>
            <a:pPr marL="342900" indent="-342900" algn="just">
              <a:lnSpc>
                <a:spcPct val="100000"/>
              </a:lnSpc>
              <a:spcBef>
                <a:spcPct val="20000"/>
              </a:spcBef>
              <a:spcAft>
                <a:spcPts val="0"/>
              </a:spcAft>
              <a:buNone/>
            </a:pP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dirty="0" smtClean="0">
                <a:solidFill>
                  <a:schemeClr val="tx1"/>
                </a:solidFill>
                <a:latin typeface="Calibri" charset="0"/>
                <a:ea typeface="宋体" charset="0"/>
                <a:cs typeface="Lucida Sans"/>
              </a:rPr>
              <a:t>        </a:t>
            </a:r>
            <a:r>
              <a:rPr lang="en-US" altLang="zh-CN" sz="2400" b="0" i="0" u="none" strike="noStrike" kern="1200" cap="none" spc="0" baseline="0" dirty="0" smtClean="0">
                <a:solidFill>
                  <a:schemeClr val="tx1"/>
                </a:solidFill>
                <a:latin typeface="Calibri" charset="0"/>
                <a:ea typeface="宋体" charset="0"/>
                <a:cs typeface="Lucida Sans"/>
              </a:rPr>
              <a:t>Voice</a:t>
            </a:r>
            <a:r>
              <a:rPr lang="en-US" altLang="zh-CN" sz="2400" b="0" i="0" u="none" strike="noStrike" kern="1200" cap="none" spc="0" baseline="0" dirty="0">
                <a:solidFill>
                  <a:schemeClr val="tx1"/>
                </a:solidFill>
                <a:latin typeface="Calibri" charset="0"/>
                <a:ea typeface="宋体" charset="0"/>
                <a:cs typeface="Lucida Sans"/>
              </a:rPr>
              <a:t>: use small frame sizes - Short latency, but higher BER. </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Combined equalization and error correction decoding.</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Combined multiuser detection and error correction decoding.</a:t>
            </a: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28091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Text Placeholder 2"/>
          <p:cNvSpPr>
            <a:spLocks noGrp="1"/>
          </p:cNvSpPr>
          <p:nvPr>
            <p:ph type="body" idx="1"/>
          </p:nvPr>
        </p:nvSpPr>
        <p:spPr/>
        <p:txBody>
          <a:bodyPr/>
          <a:lstStyle/>
          <a:p>
            <a:r>
              <a:rPr lang="en-US" sz="2400" dirty="0" smtClean="0"/>
              <a:t>Turbo encoder and turbo decoder are components of the turbo coder architecture. </a:t>
            </a:r>
          </a:p>
          <a:p>
            <a:r>
              <a:rPr lang="en-US" sz="2400" dirty="0" smtClean="0"/>
              <a:t>In this Project we designed Turbo Encoder. Two Recursive  </a:t>
            </a:r>
            <a:r>
              <a:rPr lang="en-US" sz="2400" dirty="0" err="1" smtClean="0"/>
              <a:t>Convolutional</a:t>
            </a:r>
            <a:r>
              <a:rPr lang="en-US" sz="2400" dirty="0" smtClean="0"/>
              <a:t> Encoders (RSC) and an </a:t>
            </a:r>
            <a:r>
              <a:rPr lang="en-US" sz="2400" dirty="0" err="1" smtClean="0"/>
              <a:t>interleaver</a:t>
            </a:r>
            <a:r>
              <a:rPr lang="en-US" sz="2400" dirty="0" smtClean="0"/>
              <a:t> make up the encoder. </a:t>
            </a:r>
          </a:p>
          <a:p>
            <a:r>
              <a:rPr lang="en-US" sz="2400" dirty="0" smtClean="0"/>
              <a:t>The Turbo encoder is simulated in </a:t>
            </a:r>
            <a:r>
              <a:rPr lang="en-US" sz="2400" dirty="0" err="1" smtClean="0"/>
              <a:t>Verilog</a:t>
            </a:r>
            <a:r>
              <a:rPr lang="en-US" sz="2400" dirty="0" smtClean="0"/>
              <a:t> HDL using Xilinx  ISE 14.7 version.</a:t>
            </a:r>
          </a:p>
          <a:p>
            <a:r>
              <a:rPr lang="en-US" sz="2400" dirty="0" smtClean="0"/>
              <a:t>Input information bits are given to Turbo encoder that encodes data and then transmitted to Turbo Decoder through channel to obtain 24-bit output data.</a:t>
            </a:r>
          </a:p>
          <a:p>
            <a:r>
              <a:rPr lang="en-US" sz="2400" dirty="0" smtClean="0"/>
              <a:t>At decoder, the received data may contain errors, which are decoded using SOVA algorithm to obtain original information.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REFERENCES</a:t>
            </a:r>
            <a:endParaRPr lang="zh-CN" altLang="en-US" sz="4400" b="0" i="0" u="none" strike="noStrike" kern="1200" cap="none" spc="0" baseline="0">
              <a:solidFill>
                <a:schemeClr val="tx1"/>
              </a:solidFill>
              <a:latin typeface="Calibri" charset="0"/>
              <a:ea typeface="宋体" charset="0"/>
              <a:cs typeface="Lucida Sans"/>
            </a:endParaRPr>
          </a:p>
        </p:txBody>
      </p:sp>
      <p:sp>
        <p:nvSpPr>
          <p:cNvPr id="62" name="文本框"/>
          <p:cNvSpPr>
            <a:spLocks noGrp="1"/>
          </p:cNvSpPr>
          <p:nvPr>
            <p:ph type="body" idx="1"/>
          </p:nvPr>
        </p:nvSpPr>
        <p:spPr>
          <a:xfrm>
            <a:off x="609600" y="1428736"/>
            <a:ext cx="10972800" cy="501405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1. V.Kavinilavu1,S.Salivahanan,V.S.KanchanaBhaaskaran2,Samiappa </a:t>
            </a:r>
            <a:r>
              <a:rPr lang="en-US" altLang="zh-CN" sz="2400" b="0" i="0" u="none" strike="noStrike" kern="1200" cap="none" spc="0" baseline="0" dirty="0" err="1">
                <a:solidFill>
                  <a:schemeClr val="tx1"/>
                </a:solidFill>
                <a:latin typeface="Calibri" charset="0"/>
                <a:ea typeface="宋体" charset="0"/>
                <a:cs typeface="Lucida Sans"/>
              </a:rPr>
              <a:t>Sakthikumaran</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B.Brindha</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C.Vinoth</a:t>
            </a:r>
            <a:r>
              <a:rPr lang="en-US" altLang="zh-CN" sz="2400" b="0" i="0" u="none" strike="noStrike" kern="1200" cap="none" spc="0" baseline="0" dirty="0">
                <a:solidFill>
                  <a:schemeClr val="tx1"/>
                </a:solidFill>
                <a:latin typeface="Calibri" charset="0"/>
                <a:ea typeface="宋体" charset="0"/>
                <a:cs typeface="Lucida Sans"/>
              </a:rPr>
              <a:t> “Implementation of </a:t>
            </a:r>
            <a:r>
              <a:rPr lang="en-US" altLang="zh-CN" sz="2400" b="0" i="0" u="none" strike="noStrike" kern="1200" cap="none" spc="0" baseline="0" dirty="0" err="1">
                <a:solidFill>
                  <a:schemeClr val="tx1"/>
                </a:solidFill>
                <a:latin typeface="Calibri" charset="0"/>
                <a:ea typeface="宋体" charset="0"/>
                <a:cs typeface="Lucida Sans"/>
              </a:rPr>
              <a:t>Convolutional</a:t>
            </a:r>
            <a:r>
              <a:rPr lang="en-US" altLang="zh-CN" sz="2400" b="0" i="0" u="none" strike="noStrike" kern="1200" cap="none" spc="0" baseline="0" dirty="0">
                <a:solidFill>
                  <a:schemeClr val="tx1"/>
                </a:solidFill>
                <a:latin typeface="Calibri" charset="0"/>
                <a:ea typeface="宋体" charset="0"/>
                <a:cs typeface="Lucida Sans"/>
              </a:rPr>
              <a:t> Encoder and </a:t>
            </a:r>
            <a:r>
              <a:rPr lang="en-US" altLang="zh-CN" sz="2400" b="0" i="0" u="none" strike="noStrike" kern="1200" cap="none" spc="0" baseline="0" dirty="0" err="1">
                <a:solidFill>
                  <a:schemeClr val="tx1"/>
                </a:solidFill>
                <a:latin typeface="Calibri" charset="0"/>
                <a:ea typeface="宋体" charset="0"/>
                <a:cs typeface="Lucida Sans"/>
              </a:rPr>
              <a:t>Viterbi</a:t>
            </a:r>
            <a:r>
              <a:rPr lang="en-US" altLang="zh-CN" sz="2400" b="0" i="0" u="none" strike="noStrike" kern="1200" cap="none" spc="0" baseline="0" dirty="0">
                <a:solidFill>
                  <a:schemeClr val="tx1"/>
                </a:solidFill>
                <a:latin typeface="Calibri" charset="0"/>
                <a:ea typeface="宋体" charset="0"/>
                <a:cs typeface="Lucida Sans"/>
              </a:rPr>
              <a:t> Decoder using </a:t>
            </a:r>
            <a:r>
              <a:rPr lang="en-US" altLang="zh-CN" sz="2400" b="0" i="0" u="none" strike="noStrike" kern="1200" cap="none" spc="0" baseline="0" dirty="0" err="1">
                <a:solidFill>
                  <a:schemeClr val="tx1"/>
                </a:solidFill>
                <a:latin typeface="Calibri" charset="0"/>
                <a:ea typeface="宋体" charset="0"/>
                <a:cs typeface="Lucida Sans"/>
              </a:rPr>
              <a:t>Verilog</a:t>
            </a:r>
            <a:r>
              <a:rPr lang="en-US" altLang="zh-CN" sz="2400" b="0" i="0" u="none" strike="noStrike" kern="1200" cap="none" spc="0" baseline="0" dirty="0">
                <a:solidFill>
                  <a:schemeClr val="tx1"/>
                </a:solidFill>
                <a:latin typeface="Calibri" charset="0"/>
                <a:ea typeface="宋体" charset="0"/>
                <a:cs typeface="Lucida Sans"/>
              </a:rPr>
              <a:t> HDL”, IEEE 3rd International Conference on Electronics Computer Technology,2011.</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2. </a:t>
            </a:r>
            <a:r>
              <a:rPr lang="en-US" altLang="zh-CN" sz="2400" b="0" i="0" u="none" strike="noStrike" kern="1200" cap="none" spc="0" baseline="0" dirty="0" err="1">
                <a:solidFill>
                  <a:schemeClr val="tx1"/>
                </a:solidFill>
                <a:latin typeface="Calibri" charset="0"/>
                <a:ea typeface="宋体" charset="0"/>
                <a:cs typeface="Lucida Sans"/>
              </a:rPr>
              <a:t>Tepoju</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Vivek</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Vardhan</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Bandi</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Neeraja</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Boya</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Pradeep</a:t>
            </a:r>
            <a:r>
              <a:rPr lang="en-US" altLang="zh-CN" sz="2400" b="0" i="0" u="none" strike="noStrike" kern="1200" cap="none" spc="0" baseline="0" dirty="0">
                <a:solidFill>
                  <a:schemeClr val="tx1"/>
                </a:solidFill>
                <a:latin typeface="Calibri" charset="0"/>
                <a:ea typeface="宋体" charset="0"/>
                <a:cs typeface="Lucida Sans"/>
              </a:rPr>
              <a:t> Kumar, Chandra </a:t>
            </a:r>
            <a:r>
              <a:rPr lang="en-US" altLang="zh-CN" sz="2400" b="0" i="0" u="none" strike="noStrike" kern="1200" cap="none" spc="0" baseline="0" dirty="0" err="1">
                <a:solidFill>
                  <a:schemeClr val="tx1"/>
                </a:solidFill>
                <a:latin typeface="Calibri" charset="0"/>
                <a:ea typeface="宋体" charset="0"/>
                <a:cs typeface="Lucida Sans"/>
              </a:rPr>
              <a:t>Sekhar</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Paidimarry</a:t>
            </a:r>
            <a:r>
              <a:rPr lang="en-US" altLang="zh-CN" sz="2400" b="0" i="0" u="none" strike="noStrike" kern="1200" cap="none" spc="0" baseline="0" dirty="0">
                <a:solidFill>
                  <a:schemeClr val="tx1"/>
                </a:solidFill>
                <a:latin typeface="Calibri" charset="0"/>
                <a:ea typeface="宋体" charset="0"/>
                <a:cs typeface="Lucida Sans"/>
              </a:rPr>
              <a:t> “Implementation of Turbo Codes Using </a:t>
            </a:r>
            <a:r>
              <a:rPr lang="en-US" altLang="zh-CN" sz="2400" b="0" i="0" u="none" strike="noStrike" kern="1200" cap="none" spc="0" baseline="0" dirty="0" err="1">
                <a:solidFill>
                  <a:schemeClr val="tx1"/>
                </a:solidFill>
                <a:latin typeface="Calibri" charset="0"/>
                <a:ea typeface="宋体" charset="0"/>
                <a:cs typeface="Lucida Sans"/>
              </a:rPr>
              <a:t>Verilog</a:t>
            </a:r>
            <a:r>
              <a:rPr lang="en-US" altLang="zh-CN" sz="2400" b="0" i="0" u="none" strike="noStrike" kern="1200" cap="none" spc="0" baseline="0" dirty="0">
                <a:solidFill>
                  <a:schemeClr val="tx1"/>
                </a:solidFill>
                <a:latin typeface="Calibri" charset="0"/>
                <a:ea typeface="宋体" charset="0"/>
                <a:cs typeface="Lucida Sans"/>
              </a:rPr>
              <a:t> HDL and Estimation of Its Error Correction Capability”, IEEE Asia Pacific Conference on Postgraduate Research in Microelectronics and Electronics (</a:t>
            </a:r>
            <a:r>
              <a:rPr lang="en-US" altLang="zh-CN" sz="2400" b="0" i="0" u="none" strike="noStrike" kern="1200" cap="none" spc="0" baseline="0" dirty="0" err="1">
                <a:solidFill>
                  <a:schemeClr val="tx1"/>
                </a:solidFill>
                <a:latin typeface="Calibri" charset="0"/>
                <a:ea typeface="宋体" charset="0"/>
                <a:cs typeface="Lucida Sans"/>
              </a:rPr>
              <a:t>PrimeAsia</a:t>
            </a:r>
            <a:r>
              <a:rPr lang="en-US" altLang="zh-CN" sz="2400" b="0" i="0" u="none" strike="noStrike" kern="1200" cap="none" spc="0" baseline="0" dirty="0">
                <a:solidFill>
                  <a:schemeClr val="tx1"/>
                </a:solidFill>
                <a:latin typeface="Calibri" charset="0"/>
                <a:ea typeface="宋体" charset="0"/>
                <a:cs typeface="Lucida Sans"/>
              </a:rPr>
              <a:t>),2015.</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3</a:t>
            </a:r>
            <a:r>
              <a:rPr lang="en-US" altLang="zh-CN" sz="2400" b="0" i="0" u="none" strike="noStrike" kern="1200" cap="none" spc="0" baseline="0" dirty="0" smtClean="0">
                <a:solidFill>
                  <a:schemeClr val="tx1"/>
                </a:solidFill>
                <a:latin typeface="Calibri" charset="0"/>
                <a:ea typeface="宋体" charset="0"/>
                <a:cs typeface="Lucida Sans"/>
              </a:rPr>
              <a:t>.  Claude </a:t>
            </a:r>
            <a:r>
              <a:rPr lang="en-US" altLang="zh-CN" sz="2400" b="0" i="0" u="none" strike="noStrike" kern="1200" cap="none" spc="0" baseline="0" dirty="0" err="1">
                <a:solidFill>
                  <a:schemeClr val="tx1"/>
                </a:solidFill>
                <a:latin typeface="Calibri" charset="0"/>
                <a:ea typeface="宋体" charset="0"/>
                <a:cs typeface="Lucida Sans"/>
              </a:rPr>
              <a:t>Berrou</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Ramesh</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Pyndiah</a:t>
            </a:r>
            <a:r>
              <a:rPr lang="en-US" altLang="zh-CN" sz="2400" b="0" i="0" u="none" strike="noStrike" kern="1200" cap="none" spc="0" baseline="0" dirty="0">
                <a:solidFill>
                  <a:schemeClr val="tx1"/>
                </a:solidFill>
                <a:latin typeface="Calibri" charset="0"/>
                <a:ea typeface="宋体" charset="0"/>
                <a:cs typeface="Lucida Sans"/>
              </a:rPr>
              <a:t>, Patrick </a:t>
            </a:r>
            <a:r>
              <a:rPr lang="en-US" altLang="zh-CN" sz="2400" b="0" i="0" u="none" strike="noStrike" kern="1200" cap="none" spc="0" baseline="0" dirty="0" err="1">
                <a:solidFill>
                  <a:schemeClr val="tx1"/>
                </a:solidFill>
                <a:latin typeface="Calibri" charset="0"/>
                <a:ea typeface="宋体" charset="0"/>
                <a:cs typeface="Lucida Sans"/>
              </a:rPr>
              <a:t>Adde</a:t>
            </a:r>
            <a:r>
              <a:rPr lang="en-US" altLang="zh-CN" sz="2400" b="0" i="0" u="none" strike="noStrike" kern="1200" cap="none" spc="0" baseline="0" dirty="0">
                <a:solidFill>
                  <a:schemeClr val="tx1"/>
                </a:solidFill>
                <a:latin typeface="Calibri" charset="0"/>
                <a:ea typeface="宋体" charset="0"/>
                <a:cs typeface="Lucida Sans"/>
              </a:rPr>
              <a:t>, Catherine </a:t>
            </a:r>
            <a:r>
              <a:rPr lang="en-US" altLang="zh-CN" sz="2400" b="0" i="0" u="none" strike="noStrike" kern="1200" cap="none" spc="0" baseline="0" dirty="0" err="1">
                <a:solidFill>
                  <a:schemeClr val="tx1"/>
                </a:solidFill>
                <a:latin typeface="Calibri" charset="0"/>
                <a:ea typeface="宋体" charset="0"/>
                <a:cs typeface="Lucida Sans"/>
              </a:rPr>
              <a:t>Douillard</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Raphaël</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Bidan</a:t>
            </a:r>
            <a:r>
              <a:rPr lang="en-US" altLang="zh-CN" sz="2400" b="0" i="0" u="none" strike="noStrike" kern="1200" cap="none" spc="0" baseline="0" dirty="0">
                <a:solidFill>
                  <a:schemeClr val="tx1"/>
                </a:solidFill>
                <a:latin typeface="Calibri" charset="0"/>
                <a:ea typeface="宋体" charset="0"/>
                <a:cs typeface="Lucida Sans"/>
              </a:rPr>
              <a:t>, “Application of turbo codes”, IEEE </a:t>
            </a:r>
            <a:r>
              <a:rPr lang="en-US" altLang="zh-CN" sz="2400" b="0" i="0" u="none" strike="noStrike" kern="1200" cap="none" spc="0" baseline="0" dirty="0" smtClean="0">
                <a:solidFill>
                  <a:schemeClr val="tx1"/>
                </a:solidFill>
                <a:latin typeface="Calibri" charset="0"/>
                <a:ea typeface="宋体" charset="0"/>
                <a:cs typeface="Lucida Sans"/>
              </a:rPr>
              <a:t>2005.</a:t>
            </a:r>
          </a:p>
          <a:p>
            <a:pPr lvl="0"/>
            <a:r>
              <a:rPr lang="en-US" sz="2400" dirty="0" err="1" smtClean="0"/>
              <a:t>Aswathy</a:t>
            </a:r>
            <a:r>
              <a:rPr lang="en-US" sz="2400" dirty="0" smtClean="0"/>
              <a:t> Narayanan; </a:t>
            </a:r>
            <a:r>
              <a:rPr lang="en-US" sz="2400" dirty="0" err="1" smtClean="0"/>
              <a:t>Senthil</a:t>
            </a:r>
            <a:r>
              <a:rPr lang="en-US" sz="2400" dirty="0" smtClean="0"/>
              <a:t> </a:t>
            </a:r>
            <a:r>
              <a:rPr lang="en-US" sz="2400" dirty="0" err="1" smtClean="0"/>
              <a:t>Murugan</a:t>
            </a:r>
            <a:r>
              <a:rPr lang="en-US" sz="2400" dirty="0" smtClean="0"/>
              <a:t>; </a:t>
            </a:r>
            <a:r>
              <a:rPr lang="en-US" sz="2400" dirty="0" err="1" smtClean="0"/>
              <a:t>Ramesh</a:t>
            </a:r>
            <a:r>
              <a:rPr lang="en-US" sz="2400" dirty="0" smtClean="0"/>
              <a:t> </a:t>
            </a:r>
            <a:r>
              <a:rPr lang="en-US" sz="2400" dirty="0" err="1" smtClean="0"/>
              <a:t>Bhakthavatchalu</a:t>
            </a:r>
            <a:r>
              <a:rPr lang="en-US" sz="2400" b="1" dirty="0" smtClean="0"/>
              <a:t>, </a:t>
            </a:r>
            <a:r>
              <a:rPr lang="en-US" sz="2400" dirty="0" smtClean="0"/>
              <a:t>“Low Latency Max Log MAP based Turbo Decoder”, International Conference on Communication and Signal Processing(ICCSP),2019</a:t>
            </a:r>
            <a:r>
              <a:rPr lang="en-US" sz="2400" b="1" i="1" dirty="0" smtClean="0"/>
              <a:t>.</a:t>
            </a:r>
            <a:endParaRPr lang="en-US" sz="2400" dirty="0" smtClean="0"/>
          </a:p>
          <a:p>
            <a:pPr marL="342900" indent="-342900" algn="just">
              <a:lnSpc>
                <a:spcPct val="100000"/>
              </a:lnSpc>
              <a:spcBef>
                <a:spcPct val="20000"/>
              </a:spcBef>
              <a:spcAft>
                <a:spcPts val="0"/>
              </a:spcAft>
              <a:buFont typeface="Arial" pitchFamily="34" charset="0"/>
              <a:buChar char="•"/>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None/>
            </a:pP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39053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 </a:t>
            </a:r>
            <a:endParaRPr lang="zh-CN" altLang="en-US" sz="4400" b="0" i="0" u="none" strike="noStrike" kern="1200" cap="none" spc="0" baseline="0">
              <a:solidFill>
                <a:schemeClr val="tx1"/>
              </a:solidFill>
              <a:latin typeface="Calibri" charset="0"/>
              <a:ea typeface="宋体" charset="0"/>
              <a:cs typeface="Lucida Sans"/>
            </a:endParaRPr>
          </a:p>
        </p:txBody>
      </p:sp>
      <p:pic>
        <p:nvPicPr>
          <p:cNvPr id="64" name="图片"/>
          <p:cNvPicPr>
            <a:picLocks noChangeAspect="1"/>
          </p:cNvPicPr>
          <p:nvPr/>
        </p:nvPicPr>
        <p:blipFill>
          <a:blip r:embed="rId3" cstate="print"/>
          <a:stretch>
            <a:fillRect/>
          </a:stretch>
        </p:blipFill>
        <p:spPr>
          <a:xfrm>
            <a:off x="3135989" y="620688"/>
            <a:ext cx="5920023" cy="5920022"/>
          </a:xfrm>
          <a:prstGeom prst="rect">
            <a:avLst/>
          </a:prstGeom>
          <a:noFill/>
          <a:ln w="12700" cap="flat" cmpd="sng">
            <a:noFill/>
            <a:prstDash val="solid"/>
            <a:miter/>
          </a:ln>
        </p:spPr>
      </p:pic>
    </p:spTree>
    <p:extLst>
      <p:ext uri="{BB962C8B-B14F-4D97-AF65-F5344CB8AC3E}">
        <p14:creationId xmlns:p14="http://schemas.microsoft.com/office/powerpoint/2010/main" val="55521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OBJECTIVES</a:t>
            </a:r>
            <a:endParaRPr lang="zh-CN" altLang="en-US" sz="4400" b="0" i="0" u="none" strike="noStrike" kern="1200" cap="none" spc="0" baseline="0">
              <a:solidFill>
                <a:schemeClr val="tx1"/>
              </a:solidFill>
              <a:latin typeface="Calibri" charset="0"/>
              <a:ea typeface="宋体" charset="0"/>
              <a:cs typeface="Lucida Sans"/>
            </a:endParaRPr>
          </a:p>
        </p:txBody>
      </p:sp>
      <p:sp>
        <p:nvSpPr>
          <p:cNvPr id="38" name="文本框"/>
          <p:cNvSpPr>
            <a:spLocks noGrp="1"/>
          </p:cNvSpPr>
          <p:nvPr>
            <p:ph type="body" idx="1"/>
          </p:nvPr>
        </p:nvSpPr>
        <p:spPr>
          <a:xfrm>
            <a:off x="767407" y="1844824"/>
            <a:ext cx="10324729" cy="2664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60000"/>
              </a:lnSpc>
              <a:spcBef>
                <a:spcPct val="20000"/>
              </a:spcBef>
              <a:spcAft>
                <a:spcPts val="0"/>
              </a:spcAft>
              <a:buNone/>
            </a:pPr>
            <a:r>
              <a:rPr lang="en-US" altLang="zh-CN" sz="2400" b="1" i="0" u="none" strike="noStrike" kern="1200" cap="none" spc="0" baseline="0">
                <a:solidFill>
                  <a:schemeClr val="tx1"/>
                </a:solidFill>
                <a:latin typeface="Calibri" charset="0"/>
                <a:ea typeface="宋体" charset="0"/>
                <a:cs typeface="Lucida Sans"/>
              </a:rPr>
              <a:t>The main objective of this project is </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Implement Turbo encoder and decoder.</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correct the errors and retrieve the original message .</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reduce the number of iterations required to decode the information bits being transmitted.</a:t>
            </a:r>
            <a:endParaRPr lang="zh-CN" altLang="en-US" sz="2400" b="0" i="0" u="none" strike="noStrike" kern="120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39568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ABSTRACT</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40" name="文本框"/>
          <p:cNvSpPr>
            <a:spLocks noGrp="1"/>
          </p:cNvSpPr>
          <p:nvPr>
            <p:ph type="body" idx="1"/>
          </p:nvPr>
        </p:nvSpPr>
        <p:spPr>
          <a:xfrm rot="28963">
            <a:off x="614534" y="1525349"/>
            <a:ext cx="10962932" cy="461832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codes are error correction codes that are widely used in communication systems. Turbo codes exhibits high error correction capability as compared with other error correction codes. </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This paper proposes a Very Large Scale Integration (VLSI) architecture for the implementation of Turbo decoder. Soft-in-soft out decoders, </a:t>
            </a:r>
            <a:r>
              <a:rPr lang="en-US" altLang="zh-CN" sz="2400" b="0" i="0" u="none" strike="noStrike" kern="1200" cap="none" spc="0" baseline="0" dirty="0" err="1">
                <a:solidFill>
                  <a:schemeClr val="tx1"/>
                </a:solidFill>
                <a:latin typeface="Calibri" charset="0"/>
                <a:ea typeface="宋体" charset="0"/>
                <a:cs typeface="Lucida Sans"/>
              </a:rPr>
              <a:t>interleaver</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Deinterleaver</a:t>
            </a:r>
            <a:r>
              <a:rPr lang="en-US" altLang="zh-CN" sz="2400" b="0" i="0" u="none" strike="noStrike" kern="1200" cap="none" spc="0" baseline="0" dirty="0">
                <a:solidFill>
                  <a:schemeClr val="tx1"/>
                </a:solidFill>
                <a:latin typeface="Calibri" charset="0"/>
                <a:ea typeface="宋体" charset="0"/>
                <a:cs typeface="Lucida Sans"/>
              </a:rPr>
              <a:t> is used in the decoder side which employs Maximum-a-Posteriori (MAP) algorithm.</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The number of iterations required to decode the information bits being transmitted is reduced by the use of MAP algorithm. For the encoder part, this paper uses a system which contains two Recursive </a:t>
            </a:r>
            <a:r>
              <a:rPr lang="en-US" altLang="zh-CN" sz="2400" b="0" i="0" u="none" strike="noStrike" kern="1200" cap="none" spc="0" baseline="0" dirty="0" err="1">
                <a:solidFill>
                  <a:schemeClr val="tx1"/>
                </a:solidFill>
                <a:latin typeface="Calibri" charset="0"/>
                <a:ea typeface="宋体" charset="0"/>
                <a:cs typeface="Lucida Sans"/>
              </a:rPr>
              <a:t>convolutional</a:t>
            </a:r>
            <a:r>
              <a:rPr lang="en-US" altLang="zh-CN" sz="2400" b="0" i="0" u="none" strike="noStrike" kern="1200" cap="none" spc="0" baseline="0" dirty="0">
                <a:solidFill>
                  <a:schemeClr val="tx1"/>
                </a:solidFill>
                <a:latin typeface="Calibri" charset="0"/>
                <a:ea typeface="宋体" charset="0"/>
                <a:cs typeface="Lucida Sans"/>
              </a:rPr>
              <a:t> encoders along with pseudorandom </a:t>
            </a:r>
            <a:r>
              <a:rPr lang="en-US" altLang="zh-CN" sz="2400" b="0" i="0" u="none" strike="noStrike" kern="1200" cap="none" spc="0" baseline="0" dirty="0" err="1">
                <a:solidFill>
                  <a:schemeClr val="tx1"/>
                </a:solidFill>
                <a:latin typeface="Calibri" charset="0"/>
                <a:ea typeface="宋体" charset="0"/>
                <a:cs typeface="Lucida Sans"/>
              </a:rPr>
              <a:t>interleaver</a:t>
            </a:r>
            <a:r>
              <a:rPr lang="en-US" altLang="zh-CN" sz="2400" b="0" i="0" u="none" strike="noStrike" kern="1200" cap="none" spc="0" baseline="0" dirty="0">
                <a:solidFill>
                  <a:schemeClr val="tx1"/>
                </a:solidFill>
                <a:latin typeface="Calibri" charset="0"/>
                <a:ea typeface="宋体" charset="0"/>
                <a:cs typeface="Lucida Sans"/>
              </a:rPr>
              <a:t> in encoder side. </a:t>
            </a:r>
          </a:p>
        </p:txBody>
      </p:sp>
    </p:spTree>
    <p:extLst>
      <p:ext uri="{BB962C8B-B14F-4D97-AF65-F5344CB8AC3E}">
        <p14:creationId xmlns:p14="http://schemas.microsoft.com/office/powerpoint/2010/main" val="136235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tabLst>
                <a:tab pos="1349375" algn="l"/>
                <a:tab pos="1978025" algn="l"/>
              </a:tabLst>
            </a:pPr>
            <a:r>
              <a:rPr lang="en-US" altLang="zh-CN" sz="4400" b="0" i="0" u="none" strike="noStrike" kern="1200" cap="none" spc="0" baseline="0">
                <a:solidFill>
                  <a:schemeClr val="tx1"/>
                </a:solidFill>
                <a:latin typeface="Calibri" charset="0"/>
                <a:ea typeface="宋体" charset="0"/>
                <a:cs typeface="Lucida Sans"/>
              </a:rPr>
              <a:t>INTRODUCTION</a:t>
            </a:r>
            <a:endParaRPr lang="zh-CN" altLang="en-US" sz="4400" b="0" i="0" u="none" strike="noStrike" kern="1200" cap="none" spc="0" baseline="0">
              <a:solidFill>
                <a:schemeClr val="tx1"/>
              </a:solidFill>
              <a:latin typeface="Calibri" charset="0"/>
              <a:ea typeface="宋体" charset="0"/>
              <a:cs typeface="Lucida Sans"/>
            </a:endParaRPr>
          </a:p>
        </p:txBody>
      </p:sp>
      <p:sp>
        <p:nvSpPr>
          <p:cNvPr id="42" name="文本框"/>
          <p:cNvSpPr>
            <a:spLocks noGrp="1"/>
          </p:cNvSpPr>
          <p:nvPr>
            <p:ph type="body" idx="1"/>
          </p:nvPr>
        </p:nvSpPr>
        <p:spPr>
          <a:xfrm>
            <a:off x="1023902" y="1714488"/>
            <a:ext cx="10153128" cy="46417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coding is a very effective technique for correcting errors, which in recent years had a huge effect on channel coding. </a:t>
            </a:r>
          </a:p>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coding in digital communication is one of the most common and successful coding techniques for enhancing the bit error rate.</a:t>
            </a:r>
          </a:p>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encoder is to be an integrated module in the In-Vehicle Device embedded module by using the magnitude </a:t>
            </a:r>
            <a:r>
              <a:rPr lang="en-US" altLang="zh-CN" sz="2400" b="0" i="0" u="none" strike="noStrike" kern="1200" cap="none" spc="0" baseline="0" dirty="0" smtClean="0">
                <a:solidFill>
                  <a:schemeClr val="tx1"/>
                </a:solidFill>
                <a:latin typeface="Calibri" charset="0"/>
                <a:ea typeface="宋体" charset="0"/>
                <a:cs typeface="Lucida Sans"/>
              </a:rPr>
              <a:t>comparator.</a:t>
            </a:r>
          </a:p>
          <a:p>
            <a:r>
              <a:rPr lang="en-US" sz="2400" dirty="0" smtClean="0"/>
              <a:t>The encoding of these symbols in a form that is suitable for transmission over a physical medium of interest. </a:t>
            </a:r>
          </a:p>
          <a:p>
            <a:r>
              <a:rPr lang="en-US" sz="2400" dirty="0" smtClean="0"/>
              <a:t>The transmission of the encoded symbols to the desired destination. </a:t>
            </a:r>
          </a:p>
          <a:p>
            <a:r>
              <a:rPr lang="en-US" sz="2400" dirty="0" smtClean="0"/>
              <a:t>The decoding and reproduction of the original symbols. </a:t>
            </a:r>
          </a:p>
          <a:p>
            <a:pPr marL="342900" indent="-342900" algn="just">
              <a:spcBef>
                <a:spcPct val="20000"/>
              </a:spcBef>
              <a:spcAft>
                <a:spcPts val="0"/>
              </a:spcAft>
              <a:buFont typeface="Arial" pitchFamily="34" charset="0"/>
              <a:buChar char="•"/>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spcBef>
                <a:spcPct val="20000"/>
              </a:spcBef>
              <a:spcAft>
                <a:spcPts val="0"/>
              </a:spcAft>
              <a:buFont typeface="Wingdings" pitchFamily="2" charset="2"/>
              <a:buChar char="§"/>
            </a:pP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90396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TURBO ENCODER</a:t>
            </a:r>
            <a:endParaRPr lang="en-US" dirty="0"/>
          </a:p>
        </p:txBody>
      </p:sp>
      <p:sp>
        <p:nvSpPr>
          <p:cNvPr id="3" name="Content Placeholder 2"/>
          <p:cNvSpPr>
            <a:spLocks noGrp="1"/>
          </p:cNvSpPr>
          <p:nvPr>
            <p:ph idx="1"/>
          </p:nvPr>
        </p:nvSpPr>
        <p:spPr/>
        <p:txBody>
          <a:bodyPr/>
          <a:lstStyle/>
          <a:p>
            <a:r>
              <a:rPr lang="en-US" sz="2400" dirty="0" smtClean="0"/>
              <a:t>Turbo encoder produces an encoded output which is an input to turbo decoder.</a:t>
            </a:r>
          </a:p>
          <a:p>
            <a:r>
              <a:rPr lang="en-US" sz="2400" dirty="0" smtClean="0"/>
              <a:t> A turbo code is formed from the parallel concatenation of two codes separated by an </a:t>
            </a:r>
            <a:r>
              <a:rPr lang="en-US" sz="2400" dirty="0" err="1" smtClean="0"/>
              <a:t>interleaver</a:t>
            </a:r>
            <a:r>
              <a:rPr lang="en-US" sz="2400" dirty="0" smtClean="0"/>
              <a:t>. </a:t>
            </a:r>
          </a:p>
          <a:p>
            <a:r>
              <a:rPr lang="en-US" sz="2400" dirty="0" smtClean="0"/>
              <a:t>Encoders are recursive systematic </a:t>
            </a:r>
            <a:r>
              <a:rPr lang="en-US" sz="2400" dirty="0" err="1" smtClean="0"/>
              <a:t>convolutional</a:t>
            </a:r>
            <a:r>
              <a:rPr lang="en-US" sz="2400" dirty="0" smtClean="0"/>
              <a:t> codes(RSC). </a:t>
            </a:r>
          </a:p>
          <a:p>
            <a:r>
              <a:rPr lang="en-US" sz="2400" dirty="0" smtClean="0"/>
              <a:t>The </a:t>
            </a:r>
            <a:r>
              <a:rPr lang="en-US" sz="2400" dirty="0" err="1" smtClean="0"/>
              <a:t>interleaver</a:t>
            </a:r>
            <a:r>
              <a:rPr lang="en-US" sz="2400" dirty="0" smtClean="0"/>
              <a:t> reads the bits in a </a:t>
            </a:r>
            <a:r>
              <a:rPr lang="en-US" sz="2400" dirty="0" err="1" smtClean="0"/>
              <a:t>psuedo</a:t>
            </a:r>
            <a:r>
              <a:rPr lang="en-US" sz="2400" dirty="0" smtClean="0"/>
              <a:t>-random order. </a:t>
            </a:r>
          </a:p>
          <a:p>
            <a:r>
              <a:rPr lang="en-US" sz="2400" dirty="0" smtClean="0"/>
              <a:t>The fundamental turbo code encoder is built using two recursive systematic </a:t>
            </a:r>
            <a:r>
              <a:rPr lang="en-US" sz="2400" dirty="0" err="1" smtClean="0"/>
              <a:t>convolutional</a:t>
            </a:r>
            <a:r>
              <a:rPr lang="en-US" sz="2400" dirty="0" smtClean="0"/>
              <a:t> (RSC) codes with parallel concatenation. </a:t>
            </a:r>
          </a:p>
          <a:p>
            <a:r>
              <a:rPr lang="en-US" sz="2400" dirty="0" smtClean="0"/>
              <a:t>LTE employs a 1/3 rate parallel concatenated turbo code.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623392" y="476672"/>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BASIC BLOCK DIAGRAM OF TURBO </a:t>
            </a:r>
            <a:r>
              <a:rPr lang="en-US" altLang="zh-CN" dirty="0" smtClean="0">
                <a:cs typeface="Lucida Sans"/>
              </a:rPr>
              <a:t>EN</a:t>
            </a:r>
            <a:r>
              <a:rPr lang="en-US" altLang="zh-CN" sz="4400" b="0" i="0" u="none" strike="noStrike" kern="1200" cap="none" spc="0" baseline="0" dirty="0" smtClean="0">
                <a:solidFill>
                  <a:schemeClr val="tx1"/>
                </a:solidFill>
                <a:latin typeface="Calibri" charset="0"/>
                <a:ea typeface="宋体" charset="0"/>
                <a:cs typeface="Lucida Sans"/>
              </a:rPr>
              <a:t>CODER</a:t>
            </a:r>
            <a:endParaRPr lang="zh-CN" altLang="en-US" sz="4400" b="0" i="0" u="none" strike="noStrike" kern="1200" cap="none" spc="0" baseline="0" dirty="0">
              <a:solidFill>
                <a:schemeClr val="tx1"/>
              </a:solidFill>
              <a:latin typeface="Calibri" charset="0"/>
              <a:ea typeface="宋体" charset="0"/>
              <a:cs typeface="Lucida Sans"/>
            </a:endParaRPr>
          </a:p>
        </p:txBody>
      </p:sp>
      <p:pic>
        <p:nvPicPr>
          <p:cNvPr id="54" name="图片" descr="Screenshot (145).png"/>
          <p:cNvPicPr>
            <a:picLocks noChangeAspect="1"/>
          </p:cNvPicPr>
          <p:nvPr/>
        </p:nvPicPr>
        <p:blipFill>
          <a:blip r:embed="rId3" cstate="print"/>
          <a:stretch>
            <a:fillRect/>
          </a:stretch>
        </p:blipFill>
        <p:spPr>
          <a:xfrm>
            <a:off x="952464" y="2571744"/>
            <a:ext cx="9997215" cy="2435733"/>
          </a:xfrm>
          <a:prstGeom prst="rect">
            <a:avLst/>
          </a:prstGeom>
          <a:noFill/>
          <a:ln w="12700" cap="flat" cmpd="sng">
            <a:noFill/>
            <a:prstDash val="solid"/>
            <a:miter/>
          </a:ln>
        </p:spPr>
      </p:pic>
    </p:spTree>
    <p:extLst>
      <p:ext uri="{BB962C8B-B14F-4D97-AF65-F5344CB8AC3E}">
        <p14:creationId xmlns:p14="http://schemas.microsoft.com/office/powerpoint/2010/main" val="127490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SOFTWARE </a:t>
            </a:r>
            <a:r>
              <a:rPr lang="en-US" altLang="zh-CN" dirty="0" smtClean="0">
                <a:cs typeface="Lucida Sans"/>
              </a:rPr>
              <a:t>REQUIREMENTS</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2" name="文本框"/>
          <p:cNvSpPr>
            <a:spLocks noGrp="1"/>
          </p:cNvSpPr>
          <p:nvPr>
            <p:ph type="body" idx="1"/>
          </p:nvPr>
        </p:nvSpPr>
        <p:spPr>
          <a:xfrm>
            <a:off x="1487488" y="1988840"/>
            <a:ext cx="8784976" cy="4392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dirty="0">
                <a:solidFill>
                  <a:schemeClr val="tx1"/>
                </a:solidFill>
                <a:latin typeface="Calibri" charset="0"/>
                <a:ea typeface="宋体" charset="0"/>
                <a:cs typeface="Lucida Sans"/>
              </a:rPr>
              <a:t>Tool : Xilinx ISE 14.7</a:t>
            </a:r>
          </a:p>
          <a:p>
            <a:pPr marL="342900" indent="-342900" algn="just">
              <a:lnSpc>
                <a:spcPct val="100000"/>
              </a:lnSpc>
              <a:spcBef>
                <a:spcPct val="20000"/>
              </a:spcBef>
              <a:spcAft>
                <a:spcPts val="0"/>
              </a:spcAft>
              <a:buNone/>
              <a:tabLst>
                <a:tab pos="269875" algn="l"/>
              </a:tabLst>
            </a:pPr>
            <a:r>
              <a:rPr lang="en-US" altLang="zh-CN" sz="2400" b="0" i="0" u="none" strike="noStrike" kern="1200" cap="none" spc="0" baseline="0" dirty="0">
                <a:solidFill>
                  <a:schemeClr val="tx1"/>
                </a:solidFill>
                <a:latin typeface="Calibri" charset="0"/>
                <a:ea typeface="宋体" charset="0"/>
                <a:cs typeface="Lucida Sans"/>
              </a:rPr>
              <a:t>     		Xilinx ISE (Integrated Synthesis Environment) is a discontinued software tool from Xilinx for synthesis and analysis of HDL designs, which primarily targets development of embedded firmware for Xilinx FPGA and CPLD integrated circuit (IC) product families. It was succeeded by Xilinx </a:t>
            </a:r>
            <a:r>
              <a:rPr lang="en-US" altLang="zh-CN" sz="2400" b="0" i="0" u="none" strike="noStrike" kern="1200" cap="none" spc="0" baseline="0" dirty="0" err="1">
                <a:solidFill>
                  <a:schemeClr val="tx1"/>
                </a:solidFill>
                <a:latin typeface="Calibri" charset="0"/>
                <a:ea typeface="宋体" charset="0"/>
                <a:cs typeface="Lucida Sans"/>
              </a:rPr>
              <a:t>Vivado</a:t>
            </a:r>
            <a:r>
              <a:rPr lang="en-US" altLang="zh-CN" sz="2400" b="0" i="0" u="none" strike="noStrike" kern="1200" cap="none" spc="0" baseline="0" dirty="0">
                <a:solidFill>
                  <a:schemeClr val="tx1"/>
                </a:solidFill>
                <a:latin typeface="Calibri" charset="0"/>
                <a:ea typeface="宋体" charset="0"/>
                <a:cs typeface="Lucida Sans"/>
              </a:rPr>
              <a:t>.</a:t>
            </a:r>
          </a:p>
          <a:p>
            <a:pPr marL="342900" indent="-342900" algn="just">
              <a:lnSpc>
                <a:spcPct val="100000"/>
              </a:lnSpc>
              <a:spcBef>
                <a:spcPct val="20000"/>
              </a:spcBef>
              <a:spcAft>
                <a:spcPts val="0"/>
              </a:spcAft>
              <a:buNone/>
              <a:tabLst>
                <a:tab pos="269875" algn="l"/>
              </a:tabLst>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dirty="0">
                <a:solidFill>
                  <a:schemeClr val="tx1"/>
                </a:solidFill>
                <a:latin typeface="Calibri" charset="0"/>
                <a:ea typeface="宋体" charset="0"/>
                <a:cs typeface="Lucida Sans"/>
              </a:rPr>
              <a:t>HDL : </a:t>
            </a:r>
            <a:r>
              <a:rPr lang="en-US" altLang="zh-CN" sz="3200" b="0" i="0" u="none" strike="noStrike" kern="1200" cap="none" spc="0" baseline="0" dirty="0" err="1">
                <a:solidFill>
                  <a:schemeClr val="tx1"/>
                </a:solidFill>
                <a:latin typeface="Calibri" charset="0"/>
                <a:ea typeface="宋体" charset="0"/>
                <a:cs typeface="Lucida Sans"/>
              </a:rPr>
              <a:t>Verilog</a:t>
            </a:r>
            <a:endParaRPr lang="zh-CN" altLang="en-US" sz="32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7219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REQUIREMENTS</a:t>
            </a:r>
            <a:endParaRPr lang="en-US" dirty="0"/>
          </a:p>
        </p:txBody>
      </p:sp>
      <p:sp>
        <p:nvSpPr>
          <p:cNvPr id="3" name="Text Placeholder 2"/>
          <p:cNvSpPr>
            <a:spLocks noGrp="1"/>
          </p:cNvSpPr>
          <p:nvPr>
            <p:ph type="body" idx="1"/>
          </p:nvPr>
        </p:nvSpPr>
        <p:spPr>
          <a:xfrm>
            <a:off x="595274" y="2071678"/>
            <a:ext cx="10972800" cy="4525963"/>
          </a:xfrm>
        </p:spPr>
        <p:txBody>
          <a:bodyPr/>
          <a:lstStyle/>
          <a:p>
            <a:pPr lvl="2"/>
            <a:r>
              <a:rPr lang="en-US" dirty="0" smtClean="0"/>
              <a:t>Computer (Operating System: Windows 10)</a:t>
            </a:r>
            <a:endParaRPr lang="en-US" sz="1800" dirty="0" smtClean="0"/>
          </a:p>
          <a:p>
            <a:pPr lvl="2"/>
            <a:r>
              <a:rPr lang="en-US" dirty="0" smtClean="0"/>
              <a:t>Xilinx ISE /coding software</a:t>
            </a:r>
            <a:endParaRPr lang="en-US" sz="1800" dirty="0" smtClean="0"/>
          </a:p>
          <a:p>
            <a:pPr lvl="3"/>
            <a:r>
              <a:rPr lang="en-US" dirty="0" smtClean="0"/>
              <a:t>   Xilinx ISE 14.7 Version</a:t>
            </a:r>
            <a:endParaRPr lang="en-US" sz="1600" dirty="0" smtClean="0"/>
          </a:p>
          <a:p>
            <a:pPr lvl="2"/>
            <a:r>
              <a:rPr lang="en-US" dirty="0" smtClean="0"/>
              <a:t>Disk Space: 30 to 40 GB of available disk space with additional of 6 GB during installation.</a:t>
            </a:r>
            <a:endParaRPr lang="en-US" sz="1800" dirty="0" smtClean="0"/>
          </a:p>
          <a:p>
            <a:pPr lvl="2"/>
            <a:r>
              <a:rPr lang="en-US" dirty="0" smtClean="0"/>
              <a:t>RAM: 2 GB or higher.</a:t>
            </a:r>
            <a:endParaRPr lang="en-US" sz="1800" dirty="0" smtClean="0"/>
          </a:p>
          <a:p>
            <a:pPr>
              <a:buNone/>
            </a:pPr>
            <a:endParaRPr lang="en-US"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US" dirty="0"/>
          </a:p>
        </p:txBody>
      </p:sp>
      <p:sp>
        <p:nvSpPr>
          <p:cNvPr id="3" name="Text Placeholder 2"/>
          <p:cNvSpPr>
            <a:spLocks noGrp="1"/>
          </p:cNvSpPr>
          <p:nvPr>
            <p:ph type="body" idx="1"/>
          </p:nvPr>
        </p:nvSpPr>
        <p:spPr/>
        <p:txBody>
          <a:bodyPr/>
          <a:lstStyle/>
          <a:p>
            <a:pPr algn="just"/>
            <a:r>
              <a:rPr lang="en-US" sz="2400" dirty="0" smtClean="0"/>
              <a:t>In a communication system, when data is transferred from the source system to a destination system, errors can be present in the received signal at the source end. </a:t>
            </a:r>
          </a:p>
          <a:p>
            <a:pPr algn="just"/>
            <a:r>
              <a:rPr lang="en-US" sz="2400" dirty="0" smtClean="0"/>
              <a:t>So error correction is required to retrieve the original message. Turbo codes, which were first introduced in 1993, represent a quantum leap in channel coding techniques and a turning point for modern digital telecommunication. </a:t>
            </a:r>
          </a:p>
          <a:p>
            <a:pPr algn="just"/>
            <a:r>
              <a:rPr lang="en-US" sz="2400" dirty="0" smtClean="0"/>
              <a:t>Turbo codes is one of existing powerful error correcting codes. </a:t>
            </a:r>
          </a:p>
          <a:p>
            <a:pPr algn="just"/>
            <a:r>
              <a:rPr lang="en-US" sz="2400" dirty="0" smtClean="0"/>
              <a:t>Turbo codes has inspired the coding community with the possibility of using an iterative decoding technique that relies solely on simple constituent code to achieve close channel capacity. </a:t>
            </a:r>
          </a:p>
          <a:p>
            <a:pPr algn="just"/>
            <a:r>
              <a:rPr lang="en-US" sz="2400" dirty="0" smtClean="0"/>
              <a:t>Turbo coder architecture comprises of turbo encoder and turbo decoder.</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handoutMaster1">
  <a:themeElements>
    <a:clrScheme name="handout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1759</TotalTime>
  <Words>922</Words>
  <Application>Microsoft Office PowerPoint</Application>
  <PresentationFormat>Custom</PresentationFormat>
  <Paragraphs>89</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VLSI IMPLEMENTATION OF TURBO CODE FOR LTE USING VERILOG HDL</vt:lpstr>
      <vt:lpstr>OBJECTIVES</vt:lpstr>
      <vt:lpstr>ABSTRACT</vt:lpstr>
      <vt:lpstr>INTRODUCTION</vt:lpstr>
      <vt:lpstr>TURBO ENCODER</vt:lpstr>
      <vt:lpstr>BASIC BLOCK DIAGRAM OF TURBO ENCODER</vt:lpstr>
      <vt:lpstr>SOFTWARE REQUIREMENTS</vt:lpstr>
      <vt:lpstr>HARDWARE REQUIREMENTS</vt:lpstr>
      <vt:lpstr>IMPLEMENTATION</vt:lpstr>
      <vt:lpstr>IMPLEMENTATION OF TURBO CODER</vt:lpstr>
      <vt:lpstr>DESIGN SUMMARY</vt:lpstr>
      <vt:lpstr>SIMULATION OUTPUT</vt:lpstr>
      <vt:lpstr>ADVANTAGES OF VLSI IMPLEMENTATION</vt:lpstr>
      <vt:lpstr>APPLICATIONS OF TURBO CODES</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LENOVO</cp:lastModifiedBy>
  <cp:revision>72</cp:revision>
  <dcterms:created xsi:type="dcterms:W3CDTF">2023-01-27T13:18:49Z</dcterms:created>
  <dcterms:modified xsi:type="dcterms:W3CDTF">2023-09-29T07:40:27Z</dcterms:modified>
</cp:coreProperties>
</file>