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7875" cy="914385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7" name="文本框"/>
          <p:cNvSpPr>
            <a:spLocks noGrp="1"/>
          </p:cNvSpPr>
          <p:nvPr>
            <p:ph type="hdr"/>
          </p:nvPr>
        </p:nvSpPr>
        <p:spPr>
          <a:xfrm rot="0">
            <a:off x="0" y="0"/>
            <a:ext cx="2971799" cy="4572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dt" idx="1"/>
          </p:nvPr>
        </p:nvSpPr>
        <p:spPr>
          <a:xfrm rot="0">
            <a:off x="3884613" y="0"/>
            <a:ext cx="2971800" cy="4572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3/7/2023</a:t>
            </a:fld>
            <a:endParaRPr lang="zh-CN" altLang="en-US" sz="1200">
              <a:latin typeface="Calibri" pitchFamily="0" charset="0"/>
              <a:ea typeface="宋体" pitchFamily="0" charset="0"/>
              <a:cs typeface="Calibri" pitchFamily="0" charset="0"/>
            </a:endParaRPr>
          </a:p>
        </p:txBody>
      </p:sp>
      <p:sp>
        <p:nvSpPr>
          <p:cNvPr id="9" name="对象"/>
          <p:cNvSpPr>
            <a:spLocks noGrp="1" noChangeAspect="1"/>
          </p:cNvSpPr>
          <p:nvPr>
            <p:ph type="sldImg" idx="2"/>
          </p:nvPr>
        </p:nvSpPr>
        <p:spPr>
          <a:xfrm rot="0">
            <a:off x="381000" y="685800"/>
            <a:ext cx="6096000" cy="3429000"/>
          </a:xfrm>
          <a:prstGeom prst="rect"/>
          <a:noFill/>
          <a:ln w="12700" cmpd="sng" cap="flat">
            <a:solidFill>
              <a:srgbClr val="000000"/>
            </a:solidFill>
            <a:prstDash val="solid"/>
            <a:round/>
          </a:ln>
        </p:spPr>
      </p:sp>
      <p:sp>
        <p:nvSpPr>
          <p:cNvPr id="10" name="文本框"/>
          <p:cNvSpPr>
            <a:spLocks noGrp="1"/>
          </p:cNvSpPr>
          <p:nvPr>
            <p:ph type="body" idx="3"/>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0" y="8685213"/>
            <a:ext cx="2971799" cy="4572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41258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30"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31"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02183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378447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901706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91690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695766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330094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50971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3879056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040289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194779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rot="0">
            <a:off x="3884613" y="8685213"/>
            <a:ext cx="2971800" cy="457200"/>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5475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 name="文本框"/>
          <p:cNvSpPr>
            <a:spLocks xmlns:a="http://schemas.openxmlformats.org/drawingml/2006/main" noGrp="1"/>
          </p:cNvSpPr>
          <p:nvPr>
            <p:ph type="ctrTitle"/>
          </p:nvPr>
        </p:nvSpPr>
        <p:spPr>
          <a:xfrm xmlns:a="http://schemas.openxmlformats.org/drawingml/2006/main" rot="0">
            <a:off x="914400" y="2130426"/>
            <a:ext cx="10363199" cy="14700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Click to edit Master title style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18" name="文本框"/>
          <p:cNvSpPr>
            <a:spLocks xmlns:a="http://schemas.openxmlformats.org/drawingml/2006/main" noGrp="1"/>
          </p:cNvSpPr>
          <p:nvPr>
            <p:ph type="subTitle" idx="1"/>
          </p:nvPr>
        </p:nvSpPr>
        <p:spPr>
          <a:xfrm xmlns:a="http://schemas.openxmlformats.org/drawingml/2006/main" rot="0">
            <a:off x="1828800" y="3886200"/>
            <a:ext cx="8534401" cy="1752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pitchFamily="0" charset="0"/>
                <a:ea typeface="宋体" pitchFamily="0" charset="0"/>
                <a:cs typeface="Lucida Sans"/>
              </a:rPr>
              <a:t>Click to edit Master subtitle style</a:t>
            </a:r>
            <a:endParaRPr lang="zh-CN" altLang="en-US" sz="3200" b="0" i="0" u="none" strike="noStrike" kern="1200" cap="none" spc="0" baseline="0">
              <a:solidFill>
                <a:srgbClr val="898989"/>
              </a:solidFill>
              <a:latin typeface="Calibri" pitchFamily="0" charset="0"/>
              <a:ea typeface="宋体" pitchFamily="0" charset="0"/>
              <a:cs typeface="Lucida Sans"/>
            </a:endParaRPr>
          </a:p>
        </p:txBody>
      </p:sp>
      <p:sp>
        <p:nvSpPr>
          <p:cNvPr id="19" name="文本框"/>
          <p:cNvSpPr>
            <a:spLocks xmlns:a="http://schemas.openxmlformats.org/drawingml/2006/main" noGrp="1"/>
          </p:cNvSpPr>
          <p:nvPr>
            <p:ph type="dt" idx="10"/>
          </p:nvPr>
        </p:nvSpPr>
        <p:spPr>
          <a:xfrm xmlns:a="http://schemas.openxmlformats.org/drawingml/2006/main" rot="0">
            <a:off x="609600" y="6356351"/>
            <a:ext cx="284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20" name="文本框"/>
          <p:cNvSpPr>
            <a:spLocks xmlns:a="http://schemas.openxmlformats.org/drawingml/2006/main" noGrp="1"/>
          </p:cNvSpPr>
          <p:nvPr>
            <p:ph type="ftr"/>
          </p:nvPr>
        </p:nvSpPr>
        <p:spPr>
          <a:xfrm xmlns:a="http://schemas.openxmlformats.org/drawingml/2006/main" rot="0">
            <a:off x="4165600" y="6356351"/>
            <a:ext cx="3860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21" name="文本框"/>
          <p:cNvSpPr>
            <a:spLocks xmlns:a="http://schemas.openxmlformats.org/drawingml/2006/main" noGrp="1"/>
          </p:cNvSpPr>
          <p:nvPr>
            <p:ph type="sldNum"/>
          </p:nvPr>
        </p:nvSpPr>
        <p:spPr>
          <a:xfrm xmlns:a="http://schemas.openxmlformats.org/drawingml/2006/main" rot="0">
            <a:off x="8737600" y="6356351"/>
            <a:ext cx="2844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1750244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443094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07497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2" name="文本框"/>
          <p:cNvSpPr>
            <a:spLocks xmlns:a="http://schemas.openxmlformats.org/drawingml/2006/main" noGrp="1"/>
          </p:cNvSpPr>
          <p:nvPr>
            <p:ph type="title"/>
          </p:nvPr>
        </p:nvSpPr>
        <p:spPr>
          <a:xfrm xmlns:a="http://schemas.openxmlformats.org/drawingml/2006/main" rot="0">
            <a:off x="609600" y="274638"/>
            <a:ext cx="10972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3" name="文本框"/>
          <p:cNvSpPr>
            <a:spLocks xmlns:a="http://schemas.openxmlformats.org/drawingml/2006/main" noGrp="1"/>
          </p:cNvSpPr>
          <p:nvPr>
            <p:ph type="body" idx="1"/>
          </p:nvPr>
        </p:nvSpPr>
        <p:spPr>
          <a:xfrm xmlns:a="http://schemas.openxmlformats.org/drawingml/2006/main" rot="0">
            <a:off x="609600" y="1600201"/>
            <a:ext cx="10972800" cy="452596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4" name="文本框"/>
          <p:cNvSpPr>
            <a:spLocks xmlns:a="http://schemas.openxmlformats.org/drawingml/2006/main" noGrp="1"/>
          </p:cNvSpPr>
          <p:nvPr>
            <p:ph type="dt" idx="10"/>
          </p:nvPr>
        </p:nvSpPr>
        <p:spPr>
          <a:xfrm xmlns:a="http://schemas.openxmlformats.org/drawingml/2006/main" rot="0">
            <a:off x="609600" y="6356351"/>
            <a:ext cx="284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4165600" y="6356351"/>
            <a:ext cx="3860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37600" y="6356351"/>
            <a:ext cx="28447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865786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115368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145501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91260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417204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39647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53336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112906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41779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609600" y="1600201"/>
            <a:ext cx="109728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609600" y="6356351"/>
            <a:ext cx="28448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3/7/2023</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4165600" y="6356351"/>
            <a:ext cx="3860799"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8737600" y="6356351"/>
            <a:ext cx="284479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932464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1.jpeg"/><Relationship Id="rId4" Type="http://schemas.openxmlformats.org/officeDocument/2006/relationships/image" Target="../media/2.png"/><Relationship Id="rId5" Type="http://schemas.openxmlformats.org/officeDocument/2006/relationships/image" Target="../media/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
          <p:cNvSpPr txBox="1"/>
          <p:nvPr>
            <p:ph type="ctrTitle"/>
          </p:nvPr>
        </p:nvSpPr>
        <p:spPr>
          <a:xfrm>
            <a:off x="1509730" y="2481457"/>
            <a:ext cx="9164400" cy="147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VLSI IMPLEMENTATION OF TURBO CODE FOR LTE USING VERILOG HDL</a:t>
            </a:r>
            <a:endParaRPr b="1" i="0" sz="4400" u="none" cap="none" strike="noStrike">
              <a:solidFill>
                <a:schemeClr val="dk1"/>
              </a:solidFill>
              <a:latin typeface="Calibri"/>
              <a:ea typeface="Calibri"/>
              <a:cs typeface="Calibri"/>
              <a:sym typeface="Calibri"/>
            </a:endParaRPr>
          </a:p>
        </p:txBody>
      </p:sp>
      <p:pic>
        <p:nvPicPr>
          <p:cNvPr descr="MKCE ECE Dept. LOGO.jpg" id="68" name="Google Shape;68;p1"/>
          <p:cNvPicPr preferRelativeResize="0"/>
          <p:nvPr/>
        </p:nvPicPr>
        <p:blipFill rotWithShape="1">
          <a:blip r:embed="rId3">
            <a:alphaModFix/>
          </a:blip>
          <a:srcRect b="0" l="0" r="0" t="0"/>
          <a:stretch/>
        </p:blipFill>
        <p:spPr>
          <a:xfrm>
            <a:off x="5826245" y="105385"/>
            <a:ext cx="1015292" cy="1059149"/>
          </a:xfrm>
          <a:prstGeom prst="rect">
            <a:avLst/>
          </a:prstGeom>
          <a:noFill/>
          <a:ln>
            <a:noFill/>
          </a:ln>
        </p:spPr>
      </p:pic>
      <p:pic>
        <p:nvPicPr>
          <p:cNvPr descr="C:\Users\ELCOT\Downloads\MKCE.b2bc8d4c.png" id="69" name="Google Shape;69;p1"/>
          <p:cNvPicPr preferRelativeResize="0"/>
          <p:nvPr/>
        </p:nvPicPr>
        <p:blipFill rotWithShape="1">
          <a:blip r:embed="rId4">
            <a:alphaModFix/>
          </a:blip>
          <a:srcRect b="0" l="0" r="24138" t="0"/>
          <a:stretch/>
        </p:blipFill>
        <p:spPr>
          <a:xfrm>
            <a:off x="263352" y="193579"/>
            <a:ext cx="2643207" cy="882763"/>
          </a:xfrm>
          <a:prstGeom prst="rect">
            <a:avLst/>
          </a:prstGeom>
          <a:noFill/>
          <a:ln>
            <a:noFill/>
          </a:ln>
        </p:spPr>
      </p:pic>
      <p:sp>
        <p:nvSpPr>
          <p:cNvPr id="70" name="Google Shape;70;p1"/>
          <p:cNvSpPr/>
          <p:nvPr/>
        </p:nvSpPr>
        <p:spPr>
          <a:xfrm>
            <a:off x="7096131" y="4714884"/>
            <a:ext cx="27147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Users\admin\Desktop\krlogo.png" id="71" name="Google Shape;71;p1"/>
          <p:cNvPicPr preferRelativeResize="0"/>
          <p:nvPr/>
        </p:nvPicPr>
        <p:blipFill rotWithShape="1">
          <a:blip r:embed="rId5">
            <a:alphaModFix/>
          </a:blip>
          <a:srcRect b="0" l="0" r="0" t="0"/>
          <a:stretch/>
        </p:blipFill>
        <p:spPr>
          <a:xfrm>
            <a:off x="10776520" y="193579"/>
            <a:ext cx="1143008" cy="785818"/>
          </a:xfrm>
          <a:prstGeom prst="rect">
            <a:avLst/>
          </a:prstGeom>
          <a:noFill/>
          <a:ln>
            <a:noFill/>
          </a:ln>
        </p:spPr>
      </p:pic>
      <p:sp>
        <p:nvSpPr>
          <p:cNvPr id="72" name="Google Shape;72;p1"/>
          <p:cNvSpPr/>
          <p:nvPr/>
        </p:nvSpPr>
        <p:spPr>
          <a:xfrm>
            <a:off x="489488" y="4632201"/>
            <a:ext cx="3522300" cy="258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1" lang="en-US" sz="2400" u="none" cap="none" strike="noStrike">
                <a:solidFill>
                  <a:schemeClr val="dk1"/>
                </a:solidFill>
                <a:latin typeface="Calibri"/>
                <a:ea typeface="Calibri"/>
                <a:cs typeface="Calibri"/>
                <a:sym typeface="Calibri"/>
              </a:rPr>
              <a:t>Presented By:</a:t>
            </a:r>
            <a:endParaRPr b="0" i="1"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V. </a:t>
            </a:r>
            <a:r>
              <a:rPr b="0" i="0" lang="en-US" sz="1800" u="none" cap="none" strike="noStrike">
                <a:solidFill>
                  <a:schemeClr val="dk1"/>
                </a:solidFill>
                <a:latin typeface="Calibri"/>
                <a:ea typeface="Calibri"/>
                <a:cs typeface="Calibri"/>
                <a:sym typeface="Calibri"/>
              </a:rPr>
              <a:t>Priyadharshini (927621BEC15</a:t>
            </a:r>
            <a:r>
              <a:rPr lang="en-US" sz="1800">
                <a:solidFill>
                  <a:schemeClr val="dk1"/>
                </a:solidFill>
                <a:latin typeface="Calibri"/>
                <a:ea typeface="Calibri"/>
                <a:cs typeface="Calibri"/>
                <a:sym typeface="Calibri"/>
              </a:rPr>
              <a:t>5</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O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Oi"/>
              <a:buNone/>
            </a:pPr>
            <a:r>
              <a:t/>
            </a:r>
            <a:endParaRPr b="0" i="0" sz="1800" u="none" cap="none" strike="noStrike">
              <a:solidFill>
                <a:schemeClr val="dk1"/>
              </a:solidFill>
              <a:latin typeface="Calibri"/>
              <a:ea typeface="Calibri"/>
              <a:cs typeface="Calibri"/>
              <a:sym typeface="Calibri"/>
            </a:endParaRPr>
          </a:p>
        </p:txBody>
      </p:sp>
      <p:sp>
        <p:nvSpPr>
          <p:cNvPr id="73" name="Google Shape;73;p1"/>
          <p:cNvSpPr/>
          <p:nvPr/>
        </p:nvSpPr>
        <p:spPr>
          <a:xfrm>
            <a:off x="9408368" y="4814515"/>
            <a:ext cx="2160300" cy="986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1" lang="en-US" sz="2400" u="none" cap="none" strike="noStrike">
                <a:solidFill>
                  <a:schemeClr val="dk1"/>
                </a:solidFill>
                <a:latin typeface="Calibri"/>
                <a:ea typeface="Calibri"/>
                <a:cs typeface="Calibri"/>
                <a:sym typeface="Calibri"/>
              </a:rPr>
              <a:t>Guided by:</a:t>
            </a:r>
            <a:endParaRPr b="0" i="1"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Mr. K. Kaarthik,</a:t>
            </a:r>
            <a:endParaRPr b="0"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AP/ ECE,</a:t>
            </a:r>
            <a:endParaRPr b="0" i="0" sz="1800" u="none" cap="none" strike="noStrike">
              <a:solidFill>
                <a:schemeClr val="dk1"/>
              </a:solidFill>
              <a:latin typeface="Calibri"/>
              <a:ea typeface="Calibri"/>
              <a:cs typeface="Calibri"/>
              <a:sym typeface="Calibri"/>
            </a:endParaRPr>
          </a:p>
        </p:txBody>
      </p:sp>
      <p:sp>
        <p:nvSpPr>
          <p:cNvPr id="74" name="Google Shape;74;p1"/>
          <p:cNvSpPr/>
          <p:nvPr/>
        </p:nvSpPr>
        <p:spPr>
          <a:xfrm>
            <a:off x="2338715" y="1663362"/>
            <a:ext cx="8289900" cy="386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Calibri"/>
              <a:buNone/>
            </a:pPr>
            <a:r>
              <a:rPr b="1" i="0" lang="en-US" sz="2000" u="sng" cap="none" strike="noStrike">
                <a:solidFill>
                  <a:schemeClr val="dk1"/>
                </a:solidFill>
                <a:latin typeface="Calibri"/>
                <a:ea typeface="Calibri"/>
                <a:cs typeface="Calibri"/>
                <a:sym typeface="Calibri"/>
              </a:rPr>
              <a:t>DEPARTMENT OF ELECTRONICS AND COMMUNICATION ENGINEERING</a:t>
            </a:r>
            <a:endParaRPr b="1" i="0" sz="2000" u="sng"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REFERENCES</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62" name="文本框"/>
          <p:cNvSpPr>
            <a:spLocks noGrp="1"/>
          </p:cNvSpPr>
          <p:nvPr>
            <p:ph type="body" idx="1"/>
          </p:nvPr>
        </p:nvSpPr>
        <p:spPr>
          <a:xfrm rot="0">
            <a:off x="609600" y="1428736"/>
            <a:ext cx="10972800" cy="501405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1. V.Kavinilavu1,S.Salivahanan,V.S.KanchanaBhaaskaran2,Samiappa Sakthikumaran, B.Brindha and C.Vinoth “Implementation of Convolutional Encoder and Viterbi Decoder using Verilog HDL”, IEEE 3rd International Conference on Electronics Computer Technology,2011</a:t>
            </a:r>
            <a:r>
              <a:rPr lang="en-US" altLang="zh-CN" sz="2400" b="0" i="0" u="none" strike="noStrike" kern="1200" cap="none" spc="0" baseline="0">
                <a:solidFill>
                  <a:schemeClr val="tx1"/>
                </a:solidFill>
                <a:latin typeface="Calibri" pitchFamily="0" charset="0"/>
                <a:ea typeface="宋体" pitchFamily="0" charset="0"/>
                <a:cs typeface="Lucida Sans"/>
              </a:rPr>
              <a:t>.</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2. Tepoju Vivek Vardhan, Bandi Neeraja, Boya Pradeep Kumar, Chandra Sekhar Paidimarry “Implementation of Turbo Codes Using Verilog HDL and Estimation of Its Error Correction Capability”, IEEE Asia Pacific Conference on Postgraduate Research in Microelectronics and Electronics (PrimeAsia),2015.</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3.Claude Berrou, Ramesh Pyndiah, Patrick Adde, Catherine Douillard and Raphaël Bidan, “Application of turbo codes”, IEEE 2005</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2024885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 </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pic>
        <p:nvPicPr>
          <p:cNvPr id="64" name="图片"/>
          <p:cNvPicPr>
            <a:picLocks noChangeAspect="1"/>
          </p:cNvPicPr>
          <p:nvPr/>
        </p:nvPicPr>
        <p:blipFill>
          <a:blip r:embed="rId1" cstate="print"/>
          <a:stretch>
            <a:fillRect/>
          </a:stretch>
        </p:blipFill>
        <p:spPr>
          <a:xfrm rot="0">
            <a:off x="3135989" y="620688"/>
            <a:ext cx="5920023" cy="5920022"/>
          </a:xfrm>
          <a:prstGeom prst="rect"/>
          <a:noFill/>
          <a:ln w="12700" cmpd="sng" cap="flat">
            <a:noFill/>
            <a:prstDash val="solid"/>
            <a:miter/>
          </a:ln>
        </p:spPr>
      </p:pic>
    </p:spTree>
    <p:extLst>
      <p:ext uri="{BB962C8B-B14F-4D97-AF65-F5344CB8AC3E}">
        <p14:creationId xmlns:p14="http://schemas.microsoft.com/office/powerpoint/2010/main" val="126554115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OBJECTIVES</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38" name="文本框"/>
          <p:cNvSpPr>
            <a:spLocks noGrp="1"/>
          </p:cNvSpPr>
          <p:nvPr>
            <p:ph type="body" idx="1"/>
          </p:nvPr>
        </p:nvSpPr>
        <p:spPr>
          <a:xfrm rot="0">
            <a:off x="767407" y="1844824"/>
            <a:ext cx="10324729" cy="2664296"/>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60000"/>
              </a:lnSpc>
              <a:spcBef>
                <a:spcPct val="2000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Lucida Sans"/>
              </a:rPr>
              <a:t>The main objective of this project is </a:t>
            </a:r>
            <a:endParaRPr lang="en-US" altLang="zh-CN" sz="2400" b="1" i="0" u="none" strike="noStrike" kern="1200" cap="none" spc="0" baseline="0">
              <a:solidFill>
                <a:schemeClr val="tx1"/>
              </a:solidFill>
              <a:latin typeface="Calibri" pitchFamily="0" charset="0"/>
              <a:ea typeface="宋体" pitchFamily="0" charset="0"/>
              <a:cs typeface="Lucida Sans"/>
            </a:endParaRPr>
          </a:p>
          <a:p>
            <a:pPr marL="1619250" indent="-269875" algn="just">
              <a:lnSpc>
                <a:spcPct val="15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To Implement Turbo encoder and decoder.</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1619250" indent="-269875" algn="just">
              <a:lnSpc>
                <a:spcPct val="15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To correct the errors and retrieve the original message .</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1619250" indent="-269875" algn="just">
              <a:lnSpc>
                <a:spcPct val="15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To reduce the number of iterations required to decode the information bits being transmitted.</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10355544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ABSTRACT</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0" name="文本框"/>
          <p:cNvSpPr>
            <a:spLocks noGrp="1"/>
          </p:cNvSpPr>
          <p:nvPr>
            <p:ph type="body" idx="1"/>
          </p:nvPr>
        </p:nvSpPr>
        <p:spPr>
          <a:xfrm rot="28963">
            <a:off x="552450" y="1266831"/>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Turbo codes are error correction codes that are widely used in communication systems. Turbo codes exhibits high error correction capability as compared with other error correction codes. </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This paper proposes a Very Large Scale Integration (VLSI) architecture for</a:t>
            </a:r>
            <a:r>
              <a:rPr lang="en-US" altLang="zh-CN" sz="2400" b="0" i="0" u="none" strike="noStrike" kern="1200" cap="none" spc="0" baseline="0">
                <a:solidFill>
                  <a:schemeClr val="tx1"/>
                </a:solidFill>
                <a:latin typeface="Calibri" pitchFamily="0" charset="0"/>
                <a:ea typeface="宋体" pitchFamily="0" charset="0"/>
                <a:cs typeface="Lucida Sans"/>
              </a:rPr>
              <a:t> </a:t>
            </a:r>
            <a:r>
              <a:rPr lang="en-US" altLang="zh-CN" sz="2400" b="0" i="0" u="none" strike="noStrike" kern="1200" cap="none" spc="0" baseline="0">
                <a:solidFill>
                  <a:schemeClr val="tx1"/>
                </a:solidFill>
                <a:latin typeface="Calibri" pitchFamily="0" charset="0"/>
                <a:ea typeface="宋体" pitchFamily="0" charset="0"/>
                <a:cs typeface="Lucida Sans"/>
              </a:rPr>
              <a:t>the implementation of Turbo decoder. Soft-in-soft out decoders, </a:t>
            </a:r>
            <a:r>
              <a:rPr lang="en-US" altLang="zh-CN" sz="2400" b="0" i="0" u="none" strike="noStrike" kern="1200" cap="none" spc="0" baseline="0">
                <a:solidFill>
                  <a:schemeClr val="tx1"/>
                </a:solidFill>
                <a:latin typeface="Calibri" pitchFamily="0" charset="0"/>
                <a:ea typeface="宋体" pitchFamily="0" charset="0"/>
                <a:cs typeface="Lucida Sans"/>
              </a:rPr>
              <a:t>interleaver</a:t>
            </a:r>
            <a:r>
              <a:rPr lang="en-US" altLang="zh-CN" sz="2400" b="0" i="0" u="none" strike="noStrike" kern="1200" cap="none" spc="0" baseline="0">
                <a:solidFill>
                  <a:schemeClr val="tx1"/>
                </a:solidFill>
                <a:latin typeface="Calibri" pitchFamily="0" charset="0"/>
                <a:ea typeface="宋体" pitchFamily="0" charset="0"/>
                <a:cs typeface="Lucida Sans"/>
              </a:rPr>
              <a:t> and </a:t>
            </a:r>
            <a:r>
              <a:rPr lang="en-US" altLang="zh-CN" sz="2400" b="0" i="0" u="none" strike="noStrike" kern="1200" cap="none" spc="0" baseline="0">
                <a:solidFill>
                  <a:schemeClr val="tx1"/>
                </a:solidFill>
                <a:latin typeface="Calibri" pitchFamily="0" charset="0"/>
                <a:ea typeface="宋体" pitchFamily="0" charset="0"/>
                <a:cs typeface="Lucida Sans"/>
              </a:rPr>
              <a:t>Deinterleaver</a:t>
            </a:r>
            <a:r>
              <a:rPr lang="en-US" altLang="zh-CN" sz="2400" b="0" i="0" u="none" strike="noStrike" kern="1200" cap="none" spc="0" baseline="0">
                <a:solidFill>
                  <a:schemeClr val="tx1"/>
                </a:solidFill>
                <a:latin typeface="Calibri" pitchFamily="0" charset="0"/>
                <a:ea typeface="宋体" pitchFamily="0" charset="0"/>
                <a:cs typeface="Lucida Sans"/>
              </a:rPr>
              <a:t> is used in the decoder side which employs Maximum-a-Posteriori (MAP) algorithm.</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The</a:t>
            </a:r>
            <a:r>
              <a:rPr lang="en-US" altLang="zh-CN" sz="2400" b="0" i="0" u="none" strike="noStrike" kern="1200" cap="none" spc="0" baseline="0">
                <a:solidFill>
                  <a:schemeClr val="tx1"/>
                </a:solidFill>
                <a:latin typeface="Calibri" pitchFamily="0" charset="0"/>
                <a:ea typeface="宋体" pitchFamily="0" charset="0"/>
                <a:cs typeface="Lucida Sans"/>
              </a:rPr>
              <a:t> number of iterations required to decode the information bits being transmitted is reduced by the use of MAP algorithm. For the encoder part, this paper uses a system which contains two Recursive </a:t>
            </a:r>
            <a:r>
              <a:rPr lang="en-US" altLang="zh-CN" sz="2400" b="0" i="0" u="none" strike="noStrike" kern="1200" cap="none" spc="0" baseline="0">
                <a:solidFill>
                  <a:schemeClr val="tx1"/>
                </a:solidFill>
                <a:latin typeface="Calibri" pitchFamily="0" charset="0"/>
                <a:ea typeface="宋体" pitchFamily="0" charset="0"/>
                <a:cs typeface="Lucida Sans"/>
              </a:rPr>
              <a:t>convolutional</a:t>
            </a:r>
            <a:r>
              <a:rPr lang="en-US" altLang="zh-CN" sz="2400" b="0" i="0" u="none" strike="noStrike" kern="1200" cap="none" spc="0" baseline="0">
                <a:solidFill>
                  <a:schemeClr val="tx1"/>
                </a:solidFill>
                <a:latin typeface="Calibri" pitchFamily="0" charset="0"/>
                <a:ea typeface="宋体" pitchFamily="0" charset="0"/>
                <a:cs typeface="Lucida Sans"/>
              </a:rPr>
              <a:t> encoders along with pseudorandom </a:t>
            </a:r>
            <a:r>
              <a:rPr lang="en-US" altLang="zh-CN" sz="2400" b="0" i="0" u="none" strike="noStrike" kern="1200" cap="none" spc="0" baseline="0">
                <a:solidFill>
                  <a:schemeClr val="tx1"/>
                </a:solidFill>
                <a:latin typeface="Calibri" pitchFamily="0" charset="0"/>
                <a:ea typeface="宋体" pitchFamily="0" charset="0"/>
                <a:cs typeface="Lucida Sans"/>
              </a:rPr>
              <a:t>interleaver</a:t>
            </a:r>
            <a:r>
              <a:rPr lang="en-US" altLang="zh-CN" sz="2400" b="0" i="0" u="none" strike="noStrike" kern="1200" cap="none" spc="0" baseline="0">
                <a:solidFill>
                  <a:schemeClr val="tx1"/>
                </a:solidFill>
                <a:latin typeface="Calibri" pitchFamily="0" charset="0"/>
                <a:ea typeface="宋体" pitchFamily="0" charset="0"/>
                <a:cs typeface="Lucida Sans"/>
              </a:rPr>
              <a:t> in encoder side. </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The Turbo encoding and decoding is done using Octave, Xilinx </a:t>
            </a:r>
            <a:r>
              <a:rPr lang="en-US" altLang="zh-CN" sz="2400" b="0" i="0" u="none" strike="noStrike" kern="1200" cap="none" spc="0" baseline="0">
                <a:solidFill>
                  <a:schemeClr val="tx1"/>
                </a:solidFill>
                <a:latin typeface="Calibri" pitchFamily="0" charset="0"/>
                <a:ea typeface="宋体" pitchFamily="0" charset="0"/>
                <a:cs typeface="Lucida Sans"/>
              </a:rPr>
              <a:t>Vivado</a:t>
            </a:r>
            <a:r>
              <a:rPr lang="en-US" altLang="zh-CN" sz="2400" b="0" i="0" u="none" strike="noStrike" kern="1200" cap="none" spc="0" baseline="0">
                <a:solidFill>
                  <a:schemeClr val="tx1"/>
                </a:solidFill>
                <a:latin typeface="Calibri" pitchFamily="0" charset="0"/>
                <a:ea typeface="宋体" pitchFamily="0" charset="0"/>
                <a:cs typeface="Lucida Sans"/>
              </a:rPr>
              <a:t> tools. The system is implemented and synthesized in Application Specific Integrated Circuit (ASIC). </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l">
              <a:lnSpc>
                <a:spcPct val="100000"/>
              </a:lnSpc>
              <a:spcBef>
                <a:spcPct val="20000"/>
              </a:spcBef>
              <a:spcAft>
                <a:spcPts val="0"/>
              </a:spcAft>
              <a:buFont typeface="Arial" pitchFamily="34" charset="0"/>
              <a:buChar char="•"/>
            </a:pP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66929563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tabLst>
                <a:tab pos="1349375" algn="l"/>
                <a:tab pos="1978025" algn="l"/>
              </a:tabLst>
            </a:pPr>
            <a:r>
              <a:rPr lang="en-US" altLang="zh-CN" sz="4400" b="0" i="0" u="none" strike="noStrike" kern="1200" cap="none" spc="0" baseline="0">
                <a:solidFill>
                  <a:schemeClr val="tx1"/>
                </a:solidFill>
                <a:latin typeface="Calibri" pitchFamily="0" charset="0"/>
                <a:ea typeface="宋体" pitchFamily="0" charset="0"/>
                <a:cs typeface="Lucida Sans"/>
              </a:rPr>
              <a:t>INTRODUCTION</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42" name="文本框"/>
          <p:cNvSpPr>
            <a:spLocks noGrp="1"/>
          </p:cNvSpPr>
          <p:nvPr>
            <p:ph type="body" idx="1"/>
          </p:nvPr>
        </p:nvSpPr>
        <p:spPr>
          <a:xfrm rot="0">
            <a:off x="1019436" y="1988840"/>
            <a:ext cx="10153128" cy="464176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Turbo coding is a very effective technique for correcting errors, which in recent years had a huge effect on channel coding. </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Turbo coding in digital communication is one of the most common and successful coding techniques for enhancing the bit error rate.</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Turbo encoder is to be an integrated module in the In-Vehicle Device embedded module by using the magnitude comparator</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Wingdings" pitchFamily="2" charset="2"/>
              <a:buChar char="§"/>
            </a:pP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97829286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SOFTWARE USED</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52" name="文本框"/>
          <p:cNvSpPr>
            <a:spLocks noGrp="1"/>
          </p:cNvSpPr>
          <p:nvPr>
            <p:ph type="body" idx="1"/>
          </p:nvPr>
        </p:nvSpPr>
        <p:spPr>
          <a:xfrm rot="0">
            <a:off x="1487488" y="1988840"/>
            <a:ext cx="8784976" cy="439248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ct val="20000"/>
              </a:spcBef>
              <a:spcAft>
                <a:spcPts val="0"/>
              </a:spcAft>
              <a:buFont typeface="Arial" pitchFamily="34" charset="0"/>
              <a:buChar char="•"/>
              <a:tabLst>
                <a:tab pos="269875" algn="l"/>
              </a:tabLst>
            </a:pPr>
            <a:r>
              <a:rPr lang="en-US" altLang="zh-CN" sz="3200" b="0" i="0" u="none" strike="noStrike" kern="1200" cap="none" spc="0" baseline="0">
                <a:solidFill>
                  <a:schemeClr val="tx1"/>
                </a:solidFill>
                <a:latin typeface="Calibri" pitchFamily="0" charset="0"/>
                <a:ea typeface="宋体" pitchFamily="0" charset="0"/>
                <a:cs typeface="Lucida Sans"/>
              </a:rPr>
              <a:t>Tool : Xilinx ISE 14.7</a:t>
            </a:r>
            <a:endParaRPr lang="en-US" altLang="zh-CN" sz="32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None/>
              <a:tabLst>
                <a:tab pos="269875" algn="l"/>
              </a:tabLst>
            </a:pPr>
            <a:r>
              <a:rPr lang="en-US" altLang="zh-CN" sz="2400" b="0" i="0" u="none" strike="noStrike" kern="1200" cap="none" spc="0" baseline="0">
                <a:solidFill>
                  <a:schemeClr val="tx1"/>
                </a:solidFill>
                <a:latin typeface="Calibri" pitchFamily="0" charset="0"/>
                <a:ea typeface="宋体" pitchFamily="0" charset="0"/>
                <a:cs typeface="Lucida Sans"/>
              </a:rPr>
              <a:t>     		Xilinx ISE (Integrated Synthesis Environment) is a discontinued software tool from Xilinx for synthesis and analysis of HDL designs, which primarily targets development of embedded firmware for Xilinx FPGA and CPLD integrated circuit (IC) product families. It was succeeded by Xilinx Vivado.</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None/>
              <a:tabLst>
                <a:tab pos="269875" algn="l"/>
              </a:tabLst>
            </a:pP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tabLst>
                <a:tab pos="269875" algn="l"/>
              </a:tabLst>
            </a:pPr>
            <a:r>
              <a:rPr lang="en-US" altLang="zh-CN" sz="3200" b="0" i="0" u="none" strike="noStrike" kern="1200" cap="none" spc="0" baseline="0">
                <a:solidFill>
                  <a:schemeClr val="tx1"/>
                </a:solidFill>
                <a:latin typeface="Calibri" pitchFamily="0" charset="0"/>
                <a:ea typeface="宋体" pitchFamily="0" charset="0"/>
                <a:cs typeface="Lucida Sans"/>
              </a:rPr>
              <a:t>HDL : Verilog</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875280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623392" y="476672"/>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BASIC BLOCK DIAGRAM OF TURBO CODER</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pic>
        <p:nvPicPr>
          <p:cNvPr id="54" name="图片" descr="Screenshot (145).png"/>
          <p:cNvPicPr>
            <a:picLocks noChangeAspect="1"/>
          </p:cNvPicPr>
          <p:nvPr/>
        </p:nvPicPr>
        <p:blipFill>
          <a:blip r:embed="rId1" cstate="print"/>
          <a:stretch>
            <a:fillRect/>
          </a:stretch>
        </p:blipFill>
        <p:spPr>
          <a:xfrm rot="0">
            <a:off x="1559496" y="2564903"/>
            <a:ext cx="8857715" cy="2158104"/>
          </a:xfrm>
          <a:prstGeom prst="rect"/>
          <a:noFill/>
          <a:ln w="12700" cmpd="sng" cap="flat">
            <a:noFill/>
            <a:prstDash val="solid"/>
            <a:miter/>
          </a:ln>
        </p:spPr>
      </p:pic>
    </p:spTree>
    <p:extLst>
      <p:ext uri="{BB962C8B-B14F-4D97-AF65-F5344CB8AC3E}">
        <p14:creationId xmlns:p14="http://schemas.microsoft.com/office/powerpoint/2010/main" val="17397825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ADVANTAGES OF VLSI IMPLEMENTATION</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56" name="文本框"/>
          <p:cNvSpPr>
            <a:spLocks noGrp="1"/>
          </p:cNvSpPr>
          <p:nvPr>
            <p:ph type="body" idx="1"/>
          </p:nvPr>
        </p:nvSpPr>
        <p:spPr>
          <a:xfrm rot="0">
            <a:off x="839416" y="1988840"/>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VLSI implementation of turbo codes for LTE using Verilog HDL offers many advantages over traditional design techniques</a:t>
            </a:r>
            <a:r>
              <a:rPr lang="en-US" altLang="zh-CN" sz="2400" b="0" i="0" u="none" strike="noStrike" kern="1200" cap="none" spc="0" baseline="0">
                <a:solidFill>
                  <a:schemeClr val="tx1"/>
                </a:solidFill>
                <a:latin typeface="Calibri" pitchFamily="0" charset="0"/>
                <a:ea typeface="宋体" pitchFamily="0" charset="0"/>
                <a:cs typeface="Lucida Sans"/>
              </a:rPr>
              <a:t>.</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It </a:t>
            </a:r>
            <a:r>
              <a:rPr lang="en-US" altLang="zh-CN" sz="2400" b="0" i="0" u="none" strike="noStrike" kern="1200" cap="none" spc="0" baseline="0">
                <a:solidFill>
                  <a:schemeClr val="tx1"/>
                </a:solidFill>
                <a:latin typeface="Calibri" pitchFamily="0" charset="0"/>
                <a:ea typeface="宋体" pitchFamily="0" charset="0"/>
                <a:cs typeface="Lucida Sans"/>
              </a:rPr>
              <a:t>allows for faster design iterations, easier debugging, and improved performance.</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It also enables the use of advanced design techniques, such as high-level synthesis, which can significantly reduce the development time of a system</a:t>
            </a:r>
            <a:r>
              <a:rPr lang="en-US" altLang="zh-CN" sz="2400" b="0" i="0" u="none" strike="noStrike" kern="1200" cap="none" spc="0" baseline="0">
                <a:solidFill>
                  <a:schemeClr val="tx1"/>
                </a:solidFill>
                <a:latin typeface="Calibri" pitchFamily="0" charset="0"/>
                <a:ea typeface="宋体" pitchFamily="0" charset="0"/>
                <a:cs typeface="Lucida Sans"/>
              </a:rPr>
              <a:t>.</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Additionally</a:t>
            </a:r>
            <a:r>
              <a:rPr lang="en-US" altLang="zh-CN" sz="2400" b="0" i="0" u="none" strike="noStrike" kern="1200" cap="none" spc="0" baseline="0">
                <a:solidFill>
                  <a:schemeClr val="tx1"/>
                </a:solidFill>
                <a:latin typeface="Calibri" pitchFamily="0" charset="0"/>
                <a:ea typeface="宋体" pitchFamily="0" charset="0"/>
                <a:cs typeface="Lucida Sans"/>
              </a:rPr>
              <a:t>, Verilog HDL is a powerful language that can be used to quickly and easily create complex digital designs.</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4000471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APPLICATIONS OF TURBO CODES</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58" name="文本框"/>
          <p:cNvSpPr>
            <a:spLocks noGrp="1"/>
          </p:cNvSpPr>
          <p:nvPr>
            <p:ph type="body" idx="1"/>
          </p:nvPr>
        </p:nvSpPr>
        <p:spPr>
          <a:xfrm rot="0">
            <a:off x="596102" y="1844824"/>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Wireless multimedia </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0" indent="0" algn="just">
              <a:lnSpc>
                <a:spcPct val="100000"/>
              </a:lnSpc>
              <a:spcBef>
                <a:spcPct val="20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    		Data: use large frame sizes - Low BER, but long latency.</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Lucida Sans"/>
              </a:rPr>
              <a:t>    			Voice: use small frame sizes - Short latency, but higher BER. </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Combined equalization and error correction decoding.</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Combined multiuser detection and error correction decoding.</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93145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609600" y="274638"/>
            <a:ext cx="109728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CONCLUSION</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60" name="文本框"/>
          <p:cNvSpPr>
            <a:spLocks noGrp="1"/>
          </p:cNvSpPr>
          <p:nvPr>
            <p:ph type="body" idx="1"/>
          </p:nvPr>
        </p:nvSpPr>
        <p:spPr>
          <a:xfrm rot="0">
            <a:off x="609600" y="1600201"/>
            <a:ext cx="10972800" cy="452596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The power consumption in 4G LTE wireless networks is illustrated. Along with this, the major sources of power dissipation in turbo decoder are discussed</a:t>
            </a:r>
            <a:r>
              <a:rPr lang="en-US" altLang="zh-CN" sz="2400" b="0" i="0" u="none" strike="noStrike" kern="1200" cap="none" spc="0" baseline="0">
                <a:solidFill>
                  <a:schemeClr val="tx1"/>
                </a:solidFill>
                <a:latin typeface="Calibri" pitchFamily="0" charset="0"/>
                <a:ea typeface="宋体" pitchFamily="0" charset="0"/>
                <a:cs typeface="Lucida Sans"/>
              </a:rPr>
              <a:t>.</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Many </a:t>
            </a:r>
            <a:r>
              <a:rPr lang="en-US" altLang="zh-CN" sz="2400" b="0" i="0" u="none" strike="noStrike" kern="1200" cap="none" spc="0" baseline="0">
                <a:solidFill>
                  <a:schemeClr val="tx1"/>
                </a:solidFill>
                <a:latin typeface="Calibri" pitchFamily="0" charset="0"/>
                <a:ea typeface="宋体" pitchFamily="0" charset="0"/>
                <a:cs typeface="Lucida Sans"/>
              </a:rPr>
              <a:t>possible power optimization techniques like contention free interleaver, memory cuts for parallel access, parallel architecture and SDR for iteration termination are proposed</a:t>
            </a:r>
            <a:r>
              <a:rPr lang="en-US" altLang="zh-CN" sz="2400" b="0" i="0" u="none" strike="noStrike" kern="1200" cap="none" spc="0" baseline="0">
                <a:solidFill>
                  <a:schemeClr val="tx1"/>
                </a:solidFill>
                <a:latin typeface="Calibri" pitchFamily="0" charset="0"/>
                <a:ea typeface="宋体" pitchFamily="0" charset="0"/>
                <a:cs typeface="Lucida Sans"/>
              </a:rPr>
              <a:t>.</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The </a:t>
            </a:r>
            <a:r>
              <a:rPr lang="en-US" altLang="zh-CN" sz="2400" b="0" i="0" u="none" strike="noStrike" kern="1200" cap="none" spc="0" baseline="0">
                <a:solidFill>
                  <a:schemeClr val="tx1"/>
                </a:solidFill>
                <a:latin typeface="Calibri" pitchFamily="0" charset="0"/>
                <a:ea typeface="宋体" pitchFamily="0" charset="0"/>
                <a:cs typeface="Lucida Sans"/>
              </a:rPr>
              <a:t>evaluation of the impact on power consumption and throughput due to optimizations at the architecture and algorithm level is proposed. </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In </a:t>
            </a:r>
            <a:r>
              <a:rPr lang="en-US" altLang="zh-CN" sz="2400" b="0" i="0" u="none" strike="noStrike" kern="1200" cap="none" spc="0" baseline="0">
                <a:solidFill>
                  <a:schemeClr val="tx1"/>
                </a:solidFill>
                <a:latin typeface="Calibri" pitchFamily="0" charset="0"/>
                <a:ea typeface="宋体" pitchFamily="0" charset="0"/>
                <a:cs typeface="Lucida Sans"/>
              </a:rPr>
              <a:t>this work, the main functional units of turbo decoder are analyzed. The significance of interleaver and types of interleaving blocks are demonstrated</a:t>
            </a:r>
            <a:r>
              <a:rPr lang="en-US" altLang="zh-CN" sz="2400" b="0" i="0" u="none" strike="noStrike" kern="1200" cap="none" spc="0" baseline="0">
                <a:solidFill>
                  <a:schemeClr val="tx1"/>
                </a:solidFill>
                <a:latin typeface="Calibri" pitchFamily="0" charset="0"/>
                <a:ea typeface="宋体" pitchFamily="0" charset="0"/>
                <a:cs typeface="Lucida Sans"/>
              </a:rPr>
              <a:t>.</a:t>
            </a:r>
            <a:endParaRPr lang="en-US" altLang="zh-CN" sz="2400" b="0" i="0" u="none" strike="noStrike" kern="1200" cap="none" spc="0" baseline="0">
              <a:solidFill>
                <a:schemeClr val="tx1"/>
              </a:solidFill>
              <a:latin typeface="Calibri" pitchFamily="0" charset="0"/>
              <a:ea typeface="宋体" pitchFamily="0"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Lucida Sans"/>
              </a:rPr>
              <a:t>The </a:t>
            </a:r>
            <a:r>
              <a:rPr lang="en-US" altLang="zh-CN" sz="2400" b="0" i="0" u="none" strike="noStrike" kern="1200" cap="none" spc="0" baseline="0">
                <a:solidFill>
                  <a:schemeClr val="tx1"/>
                </a:solidFill>
                <a:latin typeface="Calibri" pitchFamily="0" charset="0"/>
                <a:ea typeface="宋体" pitchFamily="0" charset="0"/>
                <a:cs typeface="Lucida Sans"/>
              </a:rPr>
              <a:t>core of the turbo decoder finds many design and implementation issues are addressed with respect to VLSI chip integration.</a:t>
            </a:r>
            <a:endParaRPr lang="zh-CN" altLang="en-US" sz="24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0517775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