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0" r:id="rId3"/>
    <p:sldId id="265" r:id="rId4"/>
    <p:sldId id="264" r:id="rId5"/>
    <p:sldId id="269" r:id="rId6"/>
    <p:sldId id="260" r:id="rId7"/>
    <p:sldId id="262" r:id="rId8"/>
    <p:sldId id="272" r:id="rId9"/>
    <p:sldId id="268" r:id="rId10"/>
    <p:sldId id="271" r:id="rId11"/>
    <p:sldId id="256"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9"/>
    <a:srgbClr val="03A1A4"/>
    <a:srgbClr val="EF3078"/>
    <a:srgbClr val="D9D9D9"/>
    <a:srgbClr val="3B5998"/>
    <a:srgbClr val="EE9524"/>
    <a:srgbClr val="26A6D1"/>
    <a:srgbClr val="D42428"/>
    <a:srgbClr val="E6E6E6"/>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B9DA0-6BF5-4A4E-97BA-646284994DEB}" v="3" dt="2022-02-26T07:15:48.584"/>
    <p1510:client id="{EBBA4094-C6E7-4089-A9A0-8EA37568264B}" v="10" dt="2022-02-25T19:43:24.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9" autoAdjust="0"/>
    <p:restoredTop sz="94660"/>
  </p:normalViewPr>
  <p:slideViewPr>
    <p:cSldViewPr snapToGrid="0">
      <p:cViewPr varScale="1">
        <p:scale>
          <a:sx n="63" d="100"/>
          <a:sy n="63" d="100"/>
        </p:scale>
        <p:origin x="5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ika Jain" userId="4fb5a792cd754099" providerId="LiveId" clId="{1FBB9DA0-6BF5-4A4E-97BA-646284994DEB}"/>
    <pc:docChg chg="undo custSel modSld sldOrd">
      <pc:chgData name="Vanshika Jain" userId="4fb5a792cd754099" providerId="LiveId" clId="{1FBB9DA0-6BF5-4A4E-97BA-646284994DEB}" dt="2022-02-26T08:11:59.201" v="97"/>
      <pc:docMkLst>
        <pc:docMk/>
      </pc:docMkLst>
      <pc:sldChg chg="modSp mod">
        <pc:chgData name="Vanshika Jain" userId="4fb5a792cd754099" providerId="LiveId" clId="{1FBB9DA0-6BF5-4A4E-97BA-646284994DEB}" dt="2022-02-26T07:16:21.656" v="91" actId="1076"/>
        <pc:sldMkLst>
          <pc:docMk/>
          <pc:sldMk cId="1474777974" sldId="256"/>
        </pc:sldMkLst>
        <pc:spChg chg="mod">
          <ac:chgData name="Vanshika Jain" userId="4fb5a792cd754099" providerId="LiveId" clId="{1FBB9DA0-6BF5-4A4E-97BA-646284994DEB}" dt="2022-02-26T07:16:21.656" v="91" actId="1076"/>
          <ac:spMkLst>
            <pc:docMk/>
            <pc:sldMk cId="1474777974" sldId="256"/>
            <ac:spMk id="4" creationId="{BE8AA9BD-5B28-4BB1-803B-54BB6E1B0DE1}"/>
          </ac:spMkLst>
        </pc:spChg>
      </pc:sldChg>
      <pc:sldChg chg="modSp mod modAnim">
        <pc:chgData name="Vanshika Jain" userId="4fb5a792cd754099" providerId="LiveId" clId="{1FBB9DA0-6BF5-4A4E-97BA-646284994DEB}" dt="2022-02-26T07:13:27.561" v="81"/>
        <pc:sldMkLst>
          <pc:docMk/>
          <pc:sldMk cId="555199549" sldId="262"/>
        </pc:sldMkLst>
        <pc:spChg chg="mod">
          <ac:chgData name="Vanshika Jain" userId="4fb5a792cd754099" providerId="LiveId" clId="{1FBB9DA0-6BF5-4A4E-97BA-646284994DEB}" dt="2022-02-26T06:55:28.800" v="80" actId="20577"/>
          <ac:spMkLst>
            <pc:docMk/>
            <pc:sldMk cId="555199549" sldId="262"/>
            <ac:spMk id="83" creationId="{3509C4E9-4A75-455E-A51D-C315238BC112}"/>
          </ac:spMkLst>
        </pc:spChg>
      </pc:sldChg>
      <pc:sldChg chg="delSp modSp mod delAnim modAnim">
        <pc:chgData name="Vanshika Jain" userId="4fb5a792cd754099" providerId="LiveId" clId="{1FBB9DA0-6BF5-4A4E-97BA-646284994DEB}" dt="2022-02-26T07:53:25.074" v="95" actId="1076"/>
        <pc:sldMkLst>
          <pc:docMk/>
          <pc:sldMk cId="2482457687" sldId="264"/>
        </pc:sldMkLst>
        <pc:spChg chg="topLvl">
          <ac:chgData name="Vanshika Jain" userId="4fb5a792cd754099" providerId="LiveId" clId="{1FBB9DA0-6BF5-4A4E-97BA-646284994DEB}" dt="2022-02-26T07:13:49.930" v="83" actId="478"/>
          <ac:spMkLst>
            <pc:docMk/>
            <pc:sldMk cId="2482457687" sldId="264"/>
            <ac:spMk id="83" creationId="{A701416C-01EF-4102-89B3-73D5308BF43E}"/>
          </ac:spMkLst>
        </pc:spChg>
        <pc:spChg chg="del mod topLvl">
          <ac:chgData name="Vanshika Jain" userId="4fb5a792cd754099" providerId="LiveId" clId="{1FBB9DA0-6BF5-4A4E-97BA-646284994DEB}" dt="2022-02-26T07:13:49.930" v="83" actId="478"/>
          <ac:spMkLst>
            <pc:docMk/>
            <pc:sldMk cId="2482457687" sldId="264"/>
            <ac:spMk id="84" creationId="{8B01F7DF-B788-4309-835E-848C5261CE4F}"/>
          </ac:spMkLst>
        </pc:spChg>
        <pc:spChg chg="mod topLvl">
          <ac:chgData name="Vanshika Jain" userId="4fb5a792cd754099" providerId="LiveId" clId="{1FBB9DA0-6BF5-4A4E-97BA-646284994DEB}" dt="2022-02-26T07:14:36.902" v="89" actId="1076"/>
          <ac:spMkLst>
            <pc:docMk/>
            <pc:sldMk cId="2482457687" sldId="264"/>
            <ac:spMk id="85" creationId="{9049F1B1-6182-47AB-BECE-2A542878E26D}"/>
          </ac:spMkLst>
        </pc:spChg>
        <pc:spChg chg="del topLvl">
          <ac:chgData name="Vanshika Jain" userId="4fb5a792cd754099" providerId="LiveId" clId="{1FBB9DA0-6BF5-4A4E-97BA-646284994DEB}" dt="2022-02-26T07:13:59.427" v="84" actId="478"/>
          <ac:spMkLst>
            <pc:docMk/>
            <pc:sldMk cId="2482457687" sldId="264"/>
            <ac:spMk id="86" creationId="{4128FC70-EC87-4505-B103-CC8A34AD5B99}"/>
          </ac:spMkLst>
        </pc:spChg>
        <pc:spChg chg="mod topLvl">
          <ac:chgData name="Vanshika Jain" userId="4fb5a792cd754099" providerId="LiveId" clId="{1FBB9DA0-6BF5-4A4E-97BA-646284994DEB}" dt="2022-02-26T07:53:08.723" v="92" actId="1076"/>
          <ac:spMkLst>
            <pc:docMk/>
            <pc:sldMk cId="2482457687" sldId="264"/>
            <ac:spMk id="87" creationId="{89728CB8-974E-4196-8D1D-89BBEFF54DC9}"/>
          </ac:spMkLst>
        </pc:spChg>
        <pc:spChg chg="del topLvl">
          <ac:chgData name="Vanshika Jain" userId="4fb5a792cd754099" providerId="LiveId" clId="{1FBB9DA0-6BF5-4A4E-97BA-646284994DEB}" dt="2022-02-26T07:14:03.186" v="85" actId="478"/>
          <ac:spMkLst>
            <pc:docMk/>
            <pc:sldMk cId="2482457687" sldId="264"/>
            <ac:spMk id="88" creationId="{CE4AF30C-47B9-42F2-BAAB-C5E9143AD766}"/>
          </ac:spMkLst>
        </pc:spChg>
        <pc:spChg chg="mod topLvl">
          <ac:chgData name="Vanshika Jain" userId="4fb5a792cd754099" providerId="LiveId" clId="{1FBB9DA0-6BF5-4A4E-97BA-646284994DEB}" dt="2022-02-26T07:53:13.514" v="93" actId="1076"/>
          <ac:spMkLst>
            <pc:docMk/>
            <pc:sldMk cId="2482457687" sldId="264"/>
            <ac:spMk id="90" creationId="{267F5442-F4B4-4585-AA2E-C0438857AE3B}"/>
          </ac:spMkLst>
        </pc:spChg>
        <pc:spChg chg="del topLvl">
          <ac:chgData name="Vanshika Jain" userId="4fb5a792cd754099" providerId="LiveId" clId="{1FBB9DA0-6BF5-4A4E-97BA-646284994DEB}" dt="2022-02-26T07:14:07.215" v="86" actId="478"/>
          <ac:spMkLst>
            <pc:docMk/>
            <pc:sldMk cId="2482457687" sldId="264"/>
            <ac:spMk id="91" creationId="{1EFAF46B-A1C3-45A8-A052-22BF454E6E76}"/>
          </ac:spMkLst>
        </pc:spChg>
        <pc:spChg chg="mod topLvl">
          <ac:chgData name="Vanshika Jain" userId="4fb5a792cd754099" providerId="LiveId" clId="{1FBB9DA0-6BF5-4A4E-97BA-646284994DEB}" dt="2022-02-26T07:53:18.846" v="94" actId="1076"/>
          <ac:spMkLst>
            <pc:docMk/>
            <pc:sldMk cId="2482457687" sldId="264"/>
            <ac:spMk id="92" creationId="{BE5F379D-720A-4873-BF25-F62D2ED92709}"/>
          </ac:spMkLst>
        </pc:spChg>
        <pc:spChg chg="del topLvl">
          <ac:chgData name="Vanshika Jain" userId="4fb5a792cd754099" providerId="LiveId" clId="{1FBB9DA0-6BF5-4A4E-97BA-646284994DEB}" dt="2022-02-26T07:14:11.696" v="87" actId="478"/>
          <ac:spMkLst>
            <pc:docMk/>
            <pc:sldMk cId="2482457687" sldId="264"/>
            <ac:spMk id="93" creationId="{91D0153F-5928-43C9-B3E9-D6A68A61E764}"/>
          </ac:spMkLst>
        </pc:spChg>
        <pc:spChg chg="mod topLvl">
          <ac:chgData name="Vanshika Jain" userId="4fb5a792cd754099" providerId="LiveId" clId="{1FBB9DA0-6BF5-4A4E-97BA-646284994DEB}" dt="2022-02-26T07:53:25.074" v="95" actId="1076"/>
          <ac:spMkLst>
            <pc:docMk/>
            <pc:sldMk cId="2482457687" sldId="264"/>
            <ac:spMk id="94" creationId="{51DAF0F2-B209-49E3-8710-C6751814FE90}"/>
          </ac:spMkLst>
        </pc:spChg>
        <pc:spChg chg="del topLvl">
          <ac:chgData name="Vanshika Jain" userId="4fb5a792cd754099" providerId="LiveId" clId="{1FBB9DA0-6BF5-4A4E-97BA-646284994DEB}" dt="2022-02-26T07:14:15.812" v="88" actId="478"/>
          <ac:spMkLst>
            <pc:docMk/>
            <pc:sldMk cId="2482457687" sldId="264"/>
            <ac:spMk id="95" creationId="{D6C8A93F-CB4D-469B-8E27-AF0329F80A33}"/>
          </ac:spMkLst>
        </pc:spChg>
        <pc:grpChg chg="del">
          <ac:chgData name="Vanshika Jain" userId="4fb5a792cd754099" providerId="LiveId" clId="{1FBB9DA0-6BF5-4A4E-97BA-646284994DEB}" dt="2022-02-26T07:13:49.930" v="83" actId="478"/>
          <ac:grpSpMkLst>
            <pc:docMk/>
            <pc:sldMk cId="2482457687" sldId="264"/>
            <ac:grpSpMk id="96" creationId="{6F425409-A6E4-456C-8ED2-ED38DCFCE2BD}"/>
          </ac:grpSpMkLst>
        </pc:grpChg>
        <pc:grpChg chg="del">
          <ac:chgData name="Vanshika Jain" userId="4fb5a792cd754099" providerId="LiveId" clId="{1FBB9DA0-6BF5-4A4E-97BA-646284994DEB}" dt="2022-02-26T07:13:59.427" v="84" actId="478"/>
          <ac:grpSpMkLst>
            <pc:docMk/>
            <pc:sldMk cId="2482457687" sldId="264"/>
            <ac:grpSpMk id="97" creationId="{472C5F62-DBE0-4DB0-A985-67DB45C51121}"/>
          </ac:grpSpMkLst>
        </pc:grpChg>
        <pc:grpChg chg="del">
          <ac:chgData name="Vanshika Jain" userId="4fb5a792cd754099" providerId="LiveId" clId="{1FBB9DA0-6BF5-4A4E-97BA-646284994DEB}" dt="2022-02-26T07:14:03.186" v="85" actId="478"/>
          <ac:grpSpMkLst>
            <pc:docMk/>
            <pc:sldMk cId="2482457687" sldId="264"/>
            <ac:grpSpMk id="100" creationId="{19852E6F-3FE7-431F-9ECD-4677790596C6}"/>
          </ac:grpSpMkLst>
        </pc:grpChg>
        <pc:grpChg chg="del">
          <ac:chgData name="Vanshika Jain" userId="4fb5a792cd754099" providerId="LiveId" clId="{1FBB9DA0-6BF5-4A4E-97BA-646284994DEB}" dt="2022-02-26T07:14:07.215" v="86" actId="478"/>
          <ac:grpSpMkLst>
            <pc:docMk/>
            <pc:sldMk cId="2482457687" sldId="264"/>
            <ac:grpSpMk id="101" creationId="{8C386432-8509-4BF1-B812-3331BAF7D462}"/>
          </ac:grpSpMkLst>
        </pc:grpChg>
        <pc:grpChg chg="del">
          <ac:chgData name="Vanshika Jain" userId="4fb5a792cd754099" providerId="LiveId" clId="{1FBB9DA0-6BF5-4A4E-97BA-646284994DEB}" dt="2022-02-26T07:14:11.696" v="87" actId="478"/>
          <ac:grpSpMkLst>
            <pc:docMk/>
            <pc:sldMk cId="2482457687" sldId="264"/>
            <ac:grpSpMk id="102" creationId="{7E0030E5-ADE8-4236-A8FA-EA49492B9A6A}"/>
          </ac:grpSpMkLst>
        </pc:grpChg>
        <pc:grpChg chg="del">
          <ac:chgData name="Vanshika Jain" userId="4fb5a792cd754099" providerId="LiveId" clId="{1FBB9DA0-6BF5-4A4E-97BA-646284994DEB}" dt="2022-02-26T07:14:15.812" v="88" actId="478"/>
          <ac:grpSpMkLst>
            <pc:docMk/>
            <pc:sldMk cId="2482457687" sldId="264"/>
            <ac:grpSpMk id="103" creationId="{D6E832B5-D939-4937-A3AD-85E2622E16FF}"/>
          </ac:grpSpMkLst>
        </pc:grpChg>
      </pc:sldChg>
      <pc:sldChg chg="ord">
        <pc:chgData name="Vanshika Jain" userId="4fb5a792cd754099" providerId="LiveId" clId="{1FBB9DA0-6BF5-4A4E-97BA-646284994DEB}" dt="2022-02-26T08:11:59.201" v="97"/>
        <pc:sldMkLst>
          <pc:docMk/>
          <pc:sldMk cId="4000498947" sldId="274"/>
        </pc:sldMkLst>
      </pc:sldChg>
      <pc:sldChg chg="addSp modSp mod">
        <pc:chgData name="Vanshika Jain" userId="4fb5a792cd754099" providerId="LiveId" clId="{1FBB9DA0-6BF5-4A4E-97BA-646284994DEB}" dt="2022-02-26T06:53:39.506" v="14" actId="14100"/>
        <pc:sldMkLst>
          <pc:docMk/>
          <pc:sldMk cId="1306165145" sldId="277"/>
        </pc:sldMkLst>
        <pc:spChg chg="mod">
          <ac:chgData name="Vanshika Jain" userId="4fb5a792cd754099" providerId="LiveId" clId="{1FBB9DA0-6BF5-4A4E-97BA-646284994DEB}" dt="2022-02-26T05:33:10.609" v="7" actId="1076"/>
          <ac:spMkLst>
            <pc:docMk/>
            <pc:sldMk cId="1306165145" sldId="277"/>
            <ac:spMk id="4" creationId="{BE8AA9BD-5B28-4BB1-803B-54BB6E1B0DE1}"/>
          </ac:spMkLst>
        </pc:spChg>
        <pc:spChg chg="mod">
          <ac:chgData name="Vanshika Jain" userId="4fb5a792cd754099" providerId="LiveId" clId="{1FBB9DA0-6BF5-4A4E-97BA-646284994DEB}" dt="2022-02-26T06:53:39.506" v="14" actId="14100"/>
          <ac:spMkLst>
            <pc:docMk/>
            <pc:sldMk cId="1306165145" sldId="277"/>
            <ac:spMk id="17" creationId="{EDB7722A-3558-43A6-B164-DF6A02A376BF}"/>
          </ac:spMkLst>
        </pc:spChg>
        <pc:grpChg chg="mod">
          <ac:chgData name="Vanshika Jain" userId="4fb5a792cd754099" providerId="LiveId" clId="{1FBB9DA0-6BF5-4A4E-97BA-646284994DEB}" dt="2022-02-26T06:53:38.955" v="13" actId="14100"/>
          <ac:grpSpMkLst>
            <pc:docMk/>
            <pc:sldMk cId="1306165145" sldId="277"/>
            <ac:grpSpMk id="15" creationId="{99A81CDB-32D0-44DE-8C97-ED9715A26794}"/>
          </ac:grpSpMkLst>
        </pc:grpChg>
        <pc:grpChg chg="mod">
          <ac:chgData name="Vanshika Jain" userId="4fb5a792cd754099" providerId="LiveId" clId="{1FBB9DA0-6BF5-4A4E-97BA-646284994DEB}" dt="2022-02-26T05:32:07.518" v="2" actId="1076"/>
          <ac:grpSpMkLst>
            <pc:docMk/>
            <pc:sldMk cId="1306165145" sldId="277"/>
            <ac:grpSpMk id="27" creationId="{64338F0A-8248-4C7F-A630-F8BFCE52D3AA}"/>
          </ac:grpSpMkLst>
        </pc:grpChg>
        <pc:picChg chg="mod">
          <ac:chgData name="Vanshika Jain" userId="4fb5a792cd754099" providerId="LiveId" clId="{1FBB9DA0-6BF5-4A4E-97BA-646284994DEB}" dt="2022-02-26T05:32:45.149" v="4" actId="1076"/>
          <ac:picMkLst>
            <pc:docMk/>
            <pc:sldMk cId="1306165145" sldId="277"/>
            <ac:picMk id="3" creationId="{AD1DE8E5-6597-4EEB-B328-822F734A2F61}"/>
          </ac:picMkLst>
        </pc:picChg>
        <pc:picChg chg="add mod">
          <ac:chgData name="Vanshika Jain" userId="4fb5a792cd754099" providerId="LiveId" clId="{1FBB9DA0-6BF5-4A4E-97BA-646284994DEB}" dt="2022-02-26T05:33:25.074" v="10" actId="1076"/>
          <ac:picMkLst>
            <pc:docMk/>
            <pc:sldMk cId="1306165145" sldId="277"/>
            <ac:picMk id="13" creationId="{4A62D124-58D6-46FF-8C6F-8BB0411253B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2/26/2022</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2/26/2022</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361233" y="1215117"/>
            <a:ext cx="7278915" cy="707886"/>
          </a:xfrm>
          <a:prstGeom prst="rect">
            <a:avLst/>
          </a:prstGeom>
          <a:noFill/>
        </p:spPr>
        <p:txBody>
          <a:bodyPr wrap="square" rtlCol="0">
            <a:spAutoFit/>
          </a:bodyPr>
          <a:lstStyle/>
          <a:p>
            <a:pPr algn="ctr"/>
            <a:r>
              <a:rPr lang="en-US" sz="4000" b="1" dirty="0">
                <a:solidFill>
                  <a:schemeClr val="tx2"/>
                </a:solidFill>
                <a:latin typeface="Tw Cen MT" panose="020B0602020104020603" pitchFamily="34" charset="0"/>
              </a:rPr>
              <a:t>BRAIN</a:t>
            </a:r>
            <a:r>
              <a:rPr lang="en-US" sz="4000" b="1" dirty="0">
                <a:solidFill>
                  <a:schemeClr val="tx1">
                    <a:lumMod val="95000"/>
                    <a:lumOff val="5000"/>
                  </a:schemeClr>
                </a:solidFill>
                <a:latin typeface="Tw Cen MT" panose="020B0602020104020603" pitchFamily="34" charset="0"/>
              </a:rPr>
              <a:t> </a:t>
            </a:r>
            <a:r>
              <a:rPr lang="en-US" sz="4000" b="1" dirty="0">
                <a:solidFill>
                  <a:schemeClr val="tx2"/>
                </a:solidFill>
                <a:latin typeface="Tw Cen MT" panose="020B0602020104020603" pitchFamily="34" charset="0"/>
              </a:rPr>
              <a:t>COMPUTER</a:t>
            </a:r>
            <a:r>
              <a:rPr lang="en-US" sz="4000" b="1" dirty="0">
                <a:solidFill>
                  <a:schemeClr val="tx1">
                    <a:lumMod val="95000"/>
                    <a:lumOff val="5000"/>
                  </a:schemeClr>
                </a:solidFill>
                <a:latin typeface="Tw Cen MT" panose="020B0602020104020603" pitchFamily="34" charset="0"/>
              </a:rPr>
              <a:t> </a:t>
            </a:r>
            <a:r>
              <a:rPr lang="en-US" sz="4000" b="1" dirty="0">
                <a:solidFill>
                  <a:schemeClr val="tx2"/>
                </a:solidFill>
                <a:latin typeface="Tw Cen MT" panose="020B0602020104020603" pitchFamily="34" charset="0"/>
              </a:rPr>
              <a:t>INTERFACE</a:t>
            </a:r>
            <a:r>
              <a:rPr lang="en-US" sz="4000" b="1" dirty="0">
                <a:solidFill>
                  <a:schemeClr val="tx1">
                    <a:lumMod val="95000"/>
                    <a:lumOff val="5000"/>
                  </a:schemeClr>
                </a:solidFill>
                <a:latin typeface="Tw Cen MT" panose="020B0602020104020603" pitchFamily="34" charset="0"/>
              </a:rPr>
              <a:t> </a:t>
            </a:r>
          </a:p>
        </p:txBody>
      </p:sp>
      <p:pic>
        <p:nvPicPr>
          <p:cNvPr id="3" name="Picture 2">
            <a:extLst>
              <a:ext uri="{FF2B5EF4-FFF2-40B4-BE49-F238E27FC236}">
                <a16:creationId xmlns:a16="http://schemas.microsoft.com/office/drawing/2014/main" id="{AD1DE8E5-6597-4EEB-B328-822F734A2F61}"/>
              </a:ext>
            </a:extLst>
          </p:cNvPr>
          <p:cNvPicPr>
            <a:picLocks noChangeAspect="1"/>
          </p:cNvPicPr>
          <p:nvPr/>
        </p:nvPicPr>
        <p:blipFill>
          <a:blip r:embed="rId2">
            <a:extLst>
              <a:ext uri="{28A0092B-C50C-407E-A947-70E740481C1C}">
                <a14:useLocalDpi xmlns:a14="http://schemas.microsoft.com/office/drawing/2010/main" val="0"/>
              </a:ext>
            </a:extLst>
          </a:blip>
          <a:srcRect l="467" r="467"/>
          <a:stretch/>
        </p:blipFill>
        <p:spPr>
          <a:xfrm>
            <a:off x="4589187" y="2326947"/>
            <a:ext cx="3204002" cy="3204000"/>
          </a:xfrm>
          <a:prstGeom prst="ellipse">
            <a:avLst/>
          </a:prstGeom>
        </p:spPr>
      </p:pic>
      <p:grpSp>
        <p:nvGrpSpPr>
          <p:cNvPr id="15" name="Group 14">
            <a:extLst>
              <a:ext uri="{FF2B5EF4-FFF2-40B4-BE49-F238E27FC236}">
                <a16:creationId xmlns:a16="http://schemas.microsoft.com/office/drawing/2014/main" id="{99A81CDB-32D0-44DE-8C97-ED9715A26794}"/>
              </a:ext>
            </a:extLst>
          </p:cNvPr>
          <p:cNvGrpSpPr/>
          <p:nvPr/>
        </p:nvGrpSpPr>
        <p:grpSpPr>
          <a:xfrm>
            <a:off x="5378755" y="1927227"/>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4338F0A-8248-4C7F-A630-F8BFCE52D3AA}"/>
              </a:ext>
            </a:extLst>
          </p:cNvPr>
          <p:cNvGrpSpPr/>
          <p:nvPr/>
        </p:nvGrpSpPr>
        <p:grpSpPr>
          <a:xfrm>
            <a:off x="2795388" y="5670554"/>
            <a:ext cx="6791601" cy="1115665"/>
            <a:chOff x="2795388" y="4683408"/>
            <a:chExt cx="6791601" cy="1115665"/>
          </a:xfrm>
        </p:grpSpPr>
        <p:sp>
          <p:nvSpPr>
            <p:cNvPr id="25" name="TextBox 24">
              <a:extLst>
                <a:ext uri="{FF2B5EF4-FFF2-40B4-BE49-F238E27FC236}">
                  <a16:creationId xmlns:a16="http://schemas.microsoft.com/office/drawing/2014/main" id="{7C3AC053-9CD5-4CF1-A37E-8A815572BF59}"/>
                </a:ext>
              </a:extLst>
            </p:cNvPr>
            <p:cNvSpPr txBox="1"/>
            <p:nvPr/>
          </p:nvSpPr>
          <p:spPr>
            <a:xfrm>
              <a:off x="4550666" y="4683408"/>
              <a:ext cx="3204002" cy="369332"/>
            </a:xfrm>
            <a:prstGeom prst="rect">
              <a:avLst/>
            </a:prstGeom>
            <a:noFill/>
          </p:spPr>
          <p:txBody>
            <a:bodyPr wrap="square" rtlCol="0">
              <a:spAutoFit/>
            </a:bodyPr>
            <a:lstStyle/>
            <a:p>
              <a:pPr algn="ctr"/>
              <a:r>
                <a:rPr lang="en-US" b="1" dirty="0">
                  <a:solidFill>
                    <a:schemeClr val="tx2"/>
                  </a:solidFill>
                  <a:latin typeface="Tw Cen MT" panose="020B0602020104020603" pitchFamily="34" charset="0"/>
                </a:rPr>
                <a:t>EMOTION RECOGNITION</a:t>
              </a:r>
            </a:p>
          </p:txBody>
        </p:sp>
        <p:sp>
          <p:nvSpPr>
            <p:cNvPr id="26" name="TextBox 25">
              <a:extLst>
                <a:ext uri="{FF2B5EF4-FFF2-40B4-BE49-F238E27FC236}">
                  <a16:creationId xmlns:a16="http://schemas.microsoft.com/office/drawing/2014/main" id="{B0CC3266-0814-40CF-8FB7-59068666DA92}"/>
                </a:ext>
              </a:extLst>
            </p:cNvPr>
            <p:cNvSpPr txBox="1"/>
            <p:nvPr/>
          </p:nvSpPr>
          <p:spPr>
            <a:xfrm>
              <a:off x="2795388" y="5152742"/>
              <a:ext cx="6791601" cy="646331"/>
            </a:xfrm>
            <a:prstGeom prst="rect">
              <a:avLst/>
            </a:prstGeom>
            <a:noFill/>
          </p:spPr>
          <p:txBody>
            <a:bodyPr wrap="square" rtlCol="0">
              <a:spAutoFit/>
            </a:bodyPr>
            <a:lstStyle/>
            <a:p>
              <a:pPr algn="ctr"/>
              <a:r>
                <a:rPr lang="en-US" dirty="0">
                  <a:solidFill>
                    <a:schemeClr val="tx2"/>
                  </a:solidFill>
                  <a:latin typeface="Tw Cen MT" panose="020B0602020104020603" pitchFamily="34" charset="0"/>
                </a:rPr>
                <a:t>Project under the guidance of : </a:t>
              </a:r>
              <a:r>
                <a:rPr lang="en-US" b="1" dirty="0">
                  <a:solidFill>
                    <a:schemeClr val="tx2"/>
                  </a:solidFill>
                  <a:latin typeface="Tw Cen MT" panose="020B0602020104020603" pitchFamily="34" charset="0"/>
                </a:rPr>
                <a:t>Ms. Akansha Gupta</a:t>
              </a:r>
            </a:p>
            <a:p>
              <a:pPr algn="ctr"/>
              <a:r>
                <a:rPr lang="en-US" dirty="0">
                  <a:solidFill>
                    <a:schemeClr val="tx2"/>
                  </a:solidFill>
                  <a:latin typeface="Tw Cen MT" panose="020B0602020104020603" pitchFamily="34" charset="0"/>
                </a:rPr>
                <a:t>Submitted by: </a:t>
              </a:r>
              <a:r>
                <a:rPr lang="en-US" b="1" dirty="0">
                  <a:solidFill>
                    <a:schemeClr val="tx2"/>
                  </a:solidFill>
                  <a:latin typeface="Tw Cen MT" panose="020B0602020104020603" pitchFamily="34" charset="0"/>
                </a:rPr>
                <a:t>Vanshika Jain</a:t>
              </a:r>
            </a:p>
          </p:txBody>
        </p:sp>
      </p:grpSp>
      <p:pic>
        <p:nvPicPr>
          <p:cNvPr id="13" name="image9.jpg">
            <a:extLst>
              <a:ext uri="{FF2B5EF4-FFF2-40B4-BE49-F238E27FC236}">
                <a16:creationId xmlns:a16="http://schemas.microsoft.com/office/drawing/2014/main" id="{4A62D124-58D6-46FF-8C6F-8BB0411253BC}"/>
              </a:ext>
            </a:extLst>
          </p:cNvPr>
          <p:cNvPicPr/>
          <p:nvPr/>
        </p:nvPicPr>
        <p:blipFill>
          <a:blip r:embed="rId3"/>
          <a:srcRect/>
          <a:stretch>
            <a:fillRect/>
          </a:stretch>
        </p:blipFill>
        <p:spPr>
          <a:xfrm>
            <a:off x="3202245" y="93120"/>
            <a:ext cx="5596890" cy="1157424"/>
          </a:xfrm>
          <a:prstGeom prst="rect">
            <a:avLst/>
          </a:prstGeom>
          <a:ln/>
        </p:spPr>
      </p:pic>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anim calcmode="lin" valueType="num">
                                      <p:cBhvr>
                                        <p:cTn id="14" dur="500" fill="hold"/>
                                        <p:tgtEl>
                                          <p:spTgt spid="27"/>
                                        </p:tgtEl>
                                        <p:attrNameLst>
                                          <p:attrName>ppt_x</p:attrName>
                                        </p:attrNameLst>
                                      </p:cBhvr>
                                      <p:tavLst>
                                        <p:tav tm="0">
                                          <p:val>
                                            <p:strVal val="#ppt_x"/>
                                          </p:val>
                                        </p:tav>
                                        <p:tav tm="100000">
                                          <p:val>
                                            <p:strVal val="#ppt_x"/>
                                          </p:val>
                                        </p:tav>
                                      </p:tavLst>
                                    </p:anim>
                                    <p:anim calcmode="lin" valueType="num">
                                      <p:cBhvr>
                                        <p:cTn id="15"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BCI APPLICATIONS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7C3C1551-9EE9-42D9-8AA1-9DB3CA8F23DF}"/>
              </a:ext>
            </a:extLst>
          </p:cNvPr>
          <p:cNvGrpSpPr/>
          <p:nvPr/>
        </p:nvGrpSpPr>
        <p:grpSpPr>
          <a:xfrm>
            <a:off x="540916" y="1727073"/>
            <a:ext cx="1915627" cy="1484244"/>
            <a:chOff x="2026296" y="3657473"/>
            <a:chExt cx="1915627" cy="1484244"/>
          </a:xfrm>
        </p:grpSpPr>
        <p:sp>
          <p:nvSpPr>
            <p:cNvPr id="21" name="Rectangle: Rounded Corners 20">
              <a:extLst>
                <a:ext uri="{FF2B5EF4-FFF2-40B4-BE49-F238E27FC236}">
                  <a16:creationId xmlns:a16="http://schemas.microsoft.com/office/drawing/2014/main" id="{4CB58540-4FF9-453F-A9F6-3C932CAF55E0}"/>
                </a:ext>
              </a:extLst>
            </p:cNvPr>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6E848BF-4E5B-409D-8114-A69D03888E8D}"/>
                </a:ext>
              </a:extLst>
            </p:cNvPr>
            <p:cNvSpPr txBox="1"/>
            <p:nvPr/>
          </p:nvSpPr>
          <p:spPr>
            <a:xfrm>
              <a:off x="2026296" y="4124348"/>
              <a:ext cx="1915627"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SPELLERS</a:t>
              </a:r>
            </a:p>
          </p:txBody>
        </p:sp>
      </p:grpSp>
      <p:grpSp>
        <p:nvGrpSpPr>
          <p:cNvPr id="57" name="Group 56">
            <a:extLst>
              <a:ext uri="{FF2B5EF4-FFF2-40B4-BE49-F238E27FC236}">
                <a16:creationId xmlns:a16="http://schemas.microsoft.com/office/drawing/2014/main" id="{92C0596D-7FAB-4A1B-AE63-D59D7FD64F5A}"/>
              </a:ext>
            </a:extLst>
          </p:cNvPr>
          <p:cNvGrpSpPr/>
          <p:nvPr/>
        </p:nvGrpSpPr>
        <p:grpSpPr>
          <a:xfrm>
            <a:off x="632622" y="4586012"/>
            <a:ext cx="1915627" cy="1484244"/>
            <a:chOff x="4146406" y="3657473"/>
            <a:chExt cx="1915627" cy="1484244"/>
          </a:xfrm>
        </p:grpSpPr>
        <p:sp>
          <p:nvSpPr>
            <p:cNvPr id="22" name="Rectangle: Rounded Corners 21">
              <a:extLst>
                <a:ext uri="{FF2B5EF4-FFF2-40B4-BE49-F238E27FC236}">
                  <a16:creationId xmlns:a16="http://schemas.microsoft.com/office/drawing/2014/main" id="{61459C0E-0DC9-428D-AB3A-8868112E3852}"/>
                </a:ext>
              </a:extLst>
            </p:cNvPr>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4B7A73F-F964-48A2-B788-F55F7B9D040D}"/>
                </a:ext>
              </a:extLst>
            </p:cNvPr>
            <p:cNvSpPr txBox="1"/>
            <p:nvPr/>
          </p:nvSpPr>
          <p:spPr>
            <a:xfrm>
              <a:off x="4146406" y="3978021"/>
              <a:ext cx="1915627" cy="830997"/>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MOTOR</a:t>
              </a:r>
            </a:p>
            <a:p>
              <a:pPr algn="ctr"/>
              <a:r>
                <a:rPr lang="en-US" sz="2400" b="1" dirty="0">
                  <a:solidFill>
                    <a:srgbClr val="E6E7E9"/>
                  </a:solidFill>
                  <a:latin typeface="Tw Cen MT" panose="020B0602020104020603" pitchFamily="34" charset="0"/>
                </a:rPr>
                <a:t>IMAGERY</a:t>
              </a:r>
            </a:p>
          </p:txBody>
        </p:sp>
      </p:grpSp>
      <p:grpSp>
        <p:nvGrpSpPr>
          <p:cNvPr id="58" name="Group 57">
            <a:extLst>
              <a:ext uri="{FF2B5EF4-FFF2-40B4-BE49-F238E27FC236}">
                <a16:creationId xmlns:a16="http://schemas.microsoft.com/office/drawing/2014/main" id="{6743D9DB-ECBD-4F96-B04B-77A755D8CF78}"/>
              </a:ext>
            </a:extLst>
          </p:cNvPr>
          <p:cNvGrpSpPr/>
          <p:nvPr/>
        </p:nvGrpSpPr>
        <p:grpSpPr>
          <a:xfrm>
            <a:off x="5868671" y="1727073"/>
            <a:ext cx="2243618" cy="1484244"/>
            <a:chOff x="6003408" y="3657473"/>
            <a:chExt cx="2243618" cy="1484244"/>
          </a:xfrm>
        </p:grpSpPr>
        <p:sp>
          <p:nvSpPr>
            <p:cNvPr id="23" name="Rectangle: Rounded Corners 22">
              <a:extLst>
                <a:ext uri="{FF2B5EF4-FFF2-40B4-BE49-F238E27FC236}">
                  <a16:creationId xmlns:a16="http://schemas.microsoft.com/office/drawing/2014/main" id="{4958A5D0-184B-4172-86EF-3B81412BDC75}"/>
                </a:ext>
              </a:extLst>
            </p:cNvPr>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61CC52C-FFC4-4B11-A134-A456A120261F}"/>
                </a:ext>
              </a:extLst>
            </p:cNvPr>
            <p:cNvSpPr txBox="1"/>
            <p:nvPr/>
          </p:nvSpPr>
          <p:spPr>
            <a:xfrm>
              <a:off x="6003408" y="4152063"/>
              <a:ext cx="224361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WHEELCHAIR</a:t>
              </a:r>
            </a:p>
          </p:txBody>
        </p:sp>
      </p:grpSp>
      <p:grpSp>
        <p:nvGrpSpPr>
          <p:cNvPr id="59" name="Group 58">
            <a:extLst>
              <a:ext uri="{FF2B5EF4-FFF2-40B4-BE49-F238E27FC236}">
                <a16:creationId xmlns:a16="http://schemas.microsoft.com/office/drawing/2014/main" id="{4ACECC14-0B8D-42EC-9AD4-1D0FB247E6A4}"/>
              </a:ext>
            </a:extLst>
          </p:cNvPr>
          <p:cNvGrpSpPr/>
          <p:nvPr/>
        </p:nvGrpSpPr>
        <p:grpSpPr>
          <a:xfrm>
            <a:off x="6465610" y="4320701"/>
            <a:ext cx="1915627" cy="1484244"/>
            <a:chOff x="8273362" y="3657473"/>
            <a:chExt cx="1915627" cy="1484244"/>
          </a:xfrm>
        </p:grpSpPr>
        <p:sp>
          <p:nvSpPr>
            <p:cNvPr id="24" name="Rectangle: Rounded Corners 23">
              <a:extLst>
                <a:ext uri="{FF2B5EF4-FFF2-40B4-BE49-F238E27FC236}">
                  <a16:creationId xmlns:a16="http://schemas.microsoft.com/office/drawing/2014/main" id="{1F85CC35-104C-478B-84A0-E8A131FF05F1}"/>
                </a:ext>
              </a:extLst>
            </p:cNvPr>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A37347F-3E44-4B80-8900-4191718A79F6}"/>
                </a:ext>
              </a:extLst>
            </p:cNvPr>
            <p:cNvSpPr txBox="1"/>
            <p:nvPr/>
          </p:nvSpPr>
          <p:spPr>
            <a:xfrm>
              <a:off x="8273362" y="4124347"/>
              <a:ext cx="1915627"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GAMING</a:t>
              </a:r>
            </a:p>
          </p:txBody>
        </p:sp>
      </p:grpSp>
      <p:pic>
        <p:nvPicPr>
          <p:cNvPr id="15" name="Picture 14" descr="A picture containing wall, indoor, floor&#10;&#10;Description automatically generated">
            <a:extLst>
              <a:ext uri="{FF2B5EF4-FFF2-40B4-BE49-F238E27FC236}">
                <a16:creationId xmlns:a16="http://schemas.microsoft.com/office/drawing/2014/main" id="{89FECF42-35A7-4182-9155-CF8B1768E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952" y="1580957"/>
            <a:ext cx="2619375" cy="1937757"/>
          </a:xfrm>
          <a:prstGeom prst="rect">
            <a:avLst/>
          </a:prstGeom>
        </p:spPr>
      </p:pic>
      <p:pic>
        <p:nvPicPr>
          <p:cNvPr id="27" name="Picture 26" descr="A person looking at a computer screen&#10;&#10;Description automatically generated with low confidence">
            <a:extLst>
              <a:ext uri="{FF2B5EF4-FFF2-40B4-BE49-F238E27FC236}">
                <a16:creationId xmlns:a16="http://schemas.microsoft.com/office/drawing/2014/main" id="{BC41A5FC-CEC7-496E-83DC-5E4142C23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706" y="1580956"/>
            <a:ext cx="2466975" cy="1937757"/>
          </a:xfrm>
          <a:prstGeom prst="rect">
            <a:avLst/>
          </a:prstGeom>
        </p:spPr>
      </p:pic>
      <p:pic>
        <p:nvPicPr>
          <p:cNvPr id="31" name="Picture 30" descr="A picture containing text, electronics, computer, display&#10;&#10;Description automatically generated">
            <a:extLst>
              <a:ext uri="{FF2B5EF4-FFF2-40B4-BE49-F238E27FC236}">
                <a16:creationId xmlns:a16="http://schemas.microsoft.com/office/drawing/2014/main" id="{0E5EF545-8EE6-4931-B0BA-1EC6686D5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867" y="4435103"/>
            <a:ext cx="3393084" cy="1900127"/>
          </a:xfrm>
          <a:prstGeom prst="rect">
            <a:avLst/>
          </a:prstGeom>
        </p:spPr>
      </p:pic>
      <p:pic>
        <p:nvPicPr>
          <p:cNvPr id="34" name="Picture 33" descr="A picture containing text, indoor, desk, office&#10;&#10;Description automatically generated">
            <a:extLst>
              <a:ext uri="{FF2B5EF4-FFF2-40B4-BE49-F238E27FC236}">
                <a16:creationId xmlns:a16="http://schemas.microsoft.com/office/drawing/2014/main" id="{510C8C44-49C7-466A-8963-BF3E18235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303" y="4365552"/>
            <a:ext cx="3400908" cy="1913011"/>
          </a:xfrm>
          <a:prstGeom prst="rect">
            <a:avLst/>
          </a:prstGeom>
        </p:spPr>
      </p:pic>
    </p:spTree>
    <p:extLst>
      <p:ext uri="{BB962C8B-B14F-4D97-AF65-F5344CB8AC3E}">
        <p14:creationId xmlns:p14="http://schemas.microsoft.com/office/powerpoint/2010/main" val="3085714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anim calcmode="lin" valueType="num">
                                      <p:cBhvr>
                                        <p:cTn id="8" dur="500" fill="hold"/>
                                        <p:tgtEl>
                                          <p:spTgt spid="56"/>
                                        </p:tgtEl>
                                        <p:attrNameLst>
                                          <p:attrName>ppt_x</p:attrName>
                                        </p:attrNameLst>
                                      </p:cBhvr>
                                      <p:tavLst>
                                        <p:tav tm="0">
                                          <p:val>
                                            <p:strVal val="#ppt_x"/>
                                          </p:val>
                                        </p:tav>
                                        <p:tav tm="100000">
                                          <p:val>
                                            <p:strVal val="#ppt_x"/>
                                          </p:val>
                                        </p:tav>
                                      </p:tavLst>
                                    </p:anim>
                                    <p:anim calcmode="lin" valueType="num">
                                      <p:cBhvr>
                                        <p:cTn id="9" dur="500" fill="hold"/>
                                        <p:tgtEl>
                                          <p:spTgt spid="5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anim calcmode="lin" valueType="num">
                                      <p:cBhvr>
                                        <p:cTn id="14" dur="500" fill="hold"/>
                                        <p:tgtEl>
                                          <p:spTgt spid="57"/>
                                        </p:tgtEl>
                                        <p:attrNameLst>
                                          <p:attrName>ppt_x</p:attrName>
                                        </p:attrNameLst>
                                      </p:cBhvr>
                                      <p:tavLst>
                                        <p:tav tm="0">
                                          <p:val>
                                            <p:strVal val="#ppt_x"/>
                                          </p:val>
                                        </p:tav>
                                        <p:tav tm="100000">
                                          <p:val>
                                            <p:strVal val="#ppt_x"/>
                                          </p:val>
                                        </p:tav>
                                      </p:tavLst>
                                    </p:anim>
                                    <p:anim calcmode="lin" valueType="num">
                                      <p:cBhvr>
                                        <p:cTn id="15" dur="500" fill="hold"/>
                                        <p:tgtEl>
                                          <p:spTgt spid="5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anim calcmode="lin" valueType="num">
                                      <p:cBhvr>
                                        <p:cTn id="20" dur="500" fill="hold"/>
                                        <p:tgtEl>
                                          <p:spTgt spid="58"/>
                                        </p:tgtEl>
                                        <p:attrNameLst>
                                          <p:attrName>ppt_x</p:attrName>
                                        </p:attrNameLst>
                                      </p:cBhvr>
                                      <p:tavLst>
                                        <p:tav tm="0">
                                          <p:val>
                                            <p:strVal val="#ppt_x"/>
                                          </p:val>
                                        </p:tav>
                                        <p:tav tm="100000">
                                          <p:val>
                                            <p:strVal val="#ppt_x"/>
                                          </p:val>
                                        </p:tav>
                                      </p:tavLst>
                                    </p:anim>
                                    <p:anim calcmode="lin" valueType="num">
                                      <p:cBhvr>
                                        <p:cTn id="21" dur="500" fill="hold"/>
                                        <p:tgtEl>
                                          <p:spTgt spid="5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anim calcmode="lin" valueType="num">
                                      <p:cBhvr>
                                        <p:cTn id="26" dur="500" fill="hold"/>
                                        <p:tgtEl>
                                          <p:spTgt spid="59"/>
                                        </p:tgtEl>
                                        <p:attrNameLst>
                                          <p:attrName>ppt_x</p:attrName>
                                        </p:attrNameLst>
                                      </p:cBhvr>
                                      <p:tavLst>
                                        <p:tav tm="0">
                                          <p:val>
                                            <p:strVal val="#ppt_x"/>
                                          </p:val>
                                        </p:tav>
                                        <p:tav tm="100000">
                                          <p:val>
                                            <p:strVal val="#ppt_x"/>
                                          </p:val>
                                        </p:tav>
                                      </p:tavLst>
                                    </p:anim>
                                    <p:anim calcmode="lin" valueType="num">
                                      <p:cBhvr>
                                        <p:cTn id="27"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810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LIMITATIONS OF BCI</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45D651D-5285-469C-B481-35FD5F9B5482}"/>
              </a:ext>
            </a:extLst>
          </p:cNvPr>
          <p:cNvGrpSpPr/>
          <p:nvPr/>
        </p:nvGrpSpPr>
        <p:grpSpPr>
          <a:xfrm>
            <a:off x="535904" y="2021311"/>
            <a:ext cx="954926" cy="1004474"/>
            <a:chOff x="662610" y="2054088"/>
            <a:chExt cx="662608" cy="662608"/>
          </a:xfrm>
        </p:grpSpPr>
        <p:sp>
          <p:nvSpPr>
            <p:cNvPr id="32" name="Oval 31">
              <a:extLst>
                <a:ext uri="{FF2B5EF4-FFF2-40B4-BE49-F238E27FC236}">
                  <a16:creationId xmlns:a16="http://schemas.microsoft.com/office/drawing/2014/main" id="{70A9EC0C-AA18-4154-A3C0-3A0631C299B9}"/>
                </a:ext>
              </a:extLst>
            </p:cNvPr>
            <p:cNvSpPr/>
            <p:nvPr/>
          </p:nvSpPr>
          <p:spPr>
            <a:xfrm>
              <a:off x="662610" y="2054088"/>
              <a:ext cx="662608" cy="662608"/>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B42CAC0-16C2-4BBB-B4C7-CEAEB4786BE7}"/>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01</a:t>
              </a:r>
            </a:p>
          </p:txBody>
        </p:sp>
      </p:grpSp>
      <p:grpSp>
        <p:nvGrpSpPr>
          <p:cNvPr id="34" name="Group 33">
            <a:extLst>
              <a:ext uri="{FF2B5EF4-FFF2-40B4-BE49-F238E27FC236}">
                <a16:creationId xmlns:a16="http://schemas.microsoft.com/office/drawing/2014/main" id="{4EAAF5A1-22F9-49D1-8D1C-733592CC5FF7}"/>
              </a:ext>
            </a:extLst>
          </p:cNvPr>
          <p:cNvGrpSpPr/>
          <p:nvPr/>
        </p:nvGrpSpPr>
        <p:grpSpPr>
          <a:xfrm>
            <a:off x="6713455" y="1951301"/>
            <a:ext cx="954926" cy="1004474"/>
            <a:chOff x="662610" y="2054088"/>
            <a:chExt cx="662608" cy="662608"/>
          </a:xfrm>
        </p:grpSpPr>
        <p:sp>
          <p:nvSpPr>
            <p:cNvPr id="35" name="Oval 34">
              <a:extLst>
                <a:ext uri="{FF2B5EF4-FFF2-40B4-BE49-F238E27FC236}">
                  <a16:creationId xmlns:a16="http://schemas.microsoft.com/office/drawing/2014/main" id="{E79208F9-04C2-4CE8-9F09-D54CFD2E68BB}"/>
                </a:ext>
              </a:extLst>
            </p:cNvPr>
            <p:cNvSpPr/>
            <p:nvPr/>
          </p:nvSpPr>
          <p:spPr>
            <a:xfrm>
              <a:off x="662610" y="2054088"/>
              <a:ext cx="662608" cy="662608"/>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76B9264-56FA-4D9E-A749-220D6BB34FE8}"/>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02</a:t>
              </a:r>
            </a:p>
          </p:txBody>
        </p:sp>
      </p:grpSp>
      <p:grpSp>
        <p:nvGrpSpPr>
          <p:cNvPr id="37" name="Group 36">
            <a:extLst>
              <a:ext uri="{FF2B5EF4-FFF2-40B4-BE49-F238E27FC236}">
                <a16:creationId xmlns:a16="http://schemas.microsoft.com/office/drawing/2014/main" id="{2E530715-386F-4009-A8EF-D30D61CC1B17}"/>
              </a:ext>
            </a:extLst>
          </p:cNvPr>
          <p:cNvGrpSpPr/>
          <p:nvPr/>
        </p:nvGrpSpPr>
        <p:grpSpPr>
          <a:xfrm>
            <a:off x="579514" y="4507929"/>
            <a:ext cx="954926" cy="1004474"/>
            <a:chOff x="662610" y="2054088"/>
            <a:chExt cx="662608" cy="662608"/>
          </a:xfrm>
        </p:grpSpPr>
        <p:sp>
          <p:nvSpPr>
            <p:cNvPr id="38" name="Oval 37">
              <a:extLst>
                <a:ext uri="{FF2B5EF4-FFF2-40B4-BE49-F238E27FC236}">
                  <a16:creationId xmlns:a16="http://schemas.microsoft.com/office/drawing/2014/main" id="{9591C092-0076-4123-8BD2-B64B25967B0F}"/>
                </a:ext>
              </a:extLst>
            </p:cNvPr>
            <p:cNvSpPr/>
            <p:nvPr/>
          </p:nvSpPr>
          <p:spPr>
            <a:xfrm>
              <a:off x="662610" y="2054088"/>
              <a:ext cx="662608" cy="662608"/>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AAB32B29-67A3-4CFF-B2CA-D911D4A1728A}"/>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03</a:t>
              </a:r>
            </a:p>
          </p:txBody>
        </p:sp>
      </p:grpSp>
      <p:grpSp>
        <p:nvGrpSpPr>
          <p:cNvPr id="40" name="Group 39">
            <a:extLst>
              <a:ext uri="{FF2B5EF4-FFF2-40B4-BE49-F238E27FC236}">
                <a16:creationId xmlns:a16="http://schemas.microsoft.com/office/drawing/2014/main" id="{EDC4415A-F36F-4ACA-AB85-FB0581874A35}"/>
              </a:ext>
            </a:extLst>
          </p:cNvPr>
          <p:cNvGrpSpPr/>
          <p:nvPr/>
        </p:nvGrpSpPr>
        <p:grpSpPr>
          <a:xfrm>
            <a:off x="6813245" y="4665756"/>
            <a:ext cx="954926" cy="1004474"/>
            <a:chOff x="662610" y="2054088"/>
            <a:chExt cx="662608" cy="662608"/>
          </a:xfrm>
        </p:grpSpPr>
        <p:sp>
          <p:nvSpPr>
            <p:cNvPr id="41" name="Oval 40">
              <a:extLst>
                <a:ext uri="{FF2B5EF4-FFF2-40B4-BE49-F238E27FC236}">
                  <a16:creationId xmlns:a16="http://schemas.microsoft.com/office/drawing/2014/main" id="{CD567D0A-A07B-4AA6-A817-3126CDB8CB06}"/>
                </a:ext>
              </a:extLst>
            </p:cNvPr>
            <p:cNvSpPr/>
            <p:nvPr/>
          </p:nvSpPr>
          <p:spPr>
            <a:xfrm>
              <a:off x="662610" y="2054088"/>
              <a:ext cx="662608" cy="662608"/>
            </a:xfrm>
            <a:prstGeom prst="ellipse">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7A3233F5-4DBD-4971-BC77-D77BC45F68FB}"/>
                </a:ext>
              </a:extLst>
            </p:cNvPr>
            <p:cNvSpPr txBox="1"/>
            <p:nvPr/>
          </p:nvSpPr>
          <p:spPr>
            <a:xfrm>
              <a:off x="662610" y="2123782"/>
              <a:ext cx="662608"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04</a:t>
              </a:r>
            </a:p>
          </p:txBody>
        </p:sp>
      </p:grpSp>
      <p:sp>
        <p:nvSpPr>
          <p:cNvPr id="43" name="TextBox 42">
            <a:extLst>
              <a:ext uri="{FF2B5EF4-FFF2-40B4-BE49-F238E27FC236}">
                <a16:creationId xmlns:a16="http://schemas.microsoft.com/office/drawing/2014/main" id="{09170594-DC5A-4C57-8C42-57485A914C6B}"/>
              </a:ext>
            </a:extLst>
          </p:cNvPr>
          <p:cNvSpPr txBox="1"/>
          <p:nvPr/>
        </p:nvSpPr>
        <p:spPr>
          <a:xfrm>
            <a:off x="1056977" y="2194788"/>
            <a:ext cx="4512279" cy="830997"/>
          </a:xfrm>
          <a:prstGeom prst="rect">
            <a:avLst/>
          </a:prstGeom>
          <a:noFill/>
        </p:spPr>
        <p:txBody>
          <a:bodyPr wrap="square" rtlCol="0">
            <a:spAutoFit/>
          </a:bodyPr>
          <a:lstStyle/>
          <a:p>
            <a:pPr algn="ctr"/>
            <a:r>
              <a:rPr lang="en-US" sz="2400" dirty="0">
                <a:solidFill>
                  <a:srgbClr val="EF3078"/>
                </a:solidFill>
                <a:latin typeface="Tw Cen MT" panose="020B0602020104020603" pitchFamily="34" charset="0"/>
              </a:rPr>
              <a:t>SIGNAL ACQUISITION HARDWARE.</a:t>
            </a:r>
          </a:p>
        </p:txBody>
      </p:sp>
      <p:sp>
        <p:nvSpPr>
          <p:cNvPr id="46" name="TextBox 45">
            <a:extLst>
              <a:ext uri="{FF2B5EF4-FFF2-40B4-BE49-F238E27FC236}">
                <a16:creationId xmlns:a16="http://schemas.microsoft.com/office/drawing/2014/main" id="{A83D4B57-4051-43B4-B0BE-84AD584D16C6}"/>
              </a:ext>
            </a:extLst>
          </p:cNvPr>
          <p:cNvSpPr txBox="1"/>
          <p:nvPr/>
        </p:nvSpPr>
        <p:spPr>
          <a:xfrm>
            <a:off x="7754643" y="2071070"/>
            <a:ext cx="3901453" cy="830997"/>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DIFFICULT TO DECODE THE SIGNALS ACCURATELY</a:t>
            </a:r>
          </a:p>
        </p:txBody>
      </p:sp>
      <p:sp>
        <p:nvSpPr>
          <p:cNvPr id="49" name="TextBox 48">
            <a:extLst>
              <a:ext uri="{FF2B5EF4-FFF2-40B4-BE49-F238E27FC236}">
                <a16:creationId xmlns:a16="http://schemas.microsoft.com/office/drawing/2014/main" id="{00617F91-C4BF-488D-A8B4-30A7C0D85066}"/>
              </a:ext>
            </a:extLst>
          </p:cNvPr>
          <p:cNvSpPr txBox="1"/>
          <p:nvPr/>
        </p:nvSpPr>
        <p:spPr>
          <a:xfrm>
            <a:off x="2310442" y="4511867"/>
            <a:ext cx="2005347" cy="830997"/>
          </a:xfrm>
          <a:prstGeom prst="rect">
            <a:avLst/>
          </a:prstGeom>
          <a:noFill/>
        </p:spPr>
        <p:txBody>
          <a:bodyPr wrap="square" rtlCol="0">
            <a:spAutoFit/>
          </a:bodyPr>
          <a:lstStyle/>
          <a:p>
            <a:pPr algn="ctr"/>
            <a:r>
              <a:rPr lang="en-US" sz="2400" dirty="0">
                <a:solidFill>
                  <a:srgbClr val="EE9524"/>
                </a:solidFill>
                <a:latin typeface="Tw Cen MT" panose="020B0602020104020603" pitchFamily="34" charset="0"/>
              </a:rPr>
              <a:t>LEGAL IMPLICATIONS</a:t>
            </a:r>
          </a:p>
        </p:txBody>
      </p:sp>
      <p:sp>
        <p:nvSpPr>
          <p:cNvPr id="52" name="TextBox 51">
            <a:extLst>
              <a:ext uri="{FF2B5EF4-FFF2-40B4-BE49-F238E27FC236}">
                <a16:creationId xmlns:a16="http://schemas.microsoft.com/office/drawing/2014/main" id="{BC12C4D2-E980-4C6D-A698-FD461D5DB036}"/>
              </a:ext>
            </a:extLst>
          </p:cNvPr>
          <p:cNvSpPr txBox="1"/>
          <p:nvPr/>
        </p:nvSpPr>
        <p:spPr>
          <a:xfrm>
            <a:off x="8104647" y="4843225"/>
            <a:ext cx="3261620" cy="830997"/>
          </a:xfrm>
          <a:prstGeom prst="rect">
            <a:avLst/>
          </a:prstGeom>
          <a:noFill/>
        </p:spPr>
        <p:txBody>
          <a:bodyPr wrap="square" rtlCol="0">
            <a:spAutoFit/>
          </a:bodyPr>
          <a:lstStyle/>
          <a:p>
            <a:pPr algn="ctr"/>
            <a:r>
              <a:rPr lang="en-US" sz="2400" dirty="0">
                <a:solidFill>
                  <a:srgbClr val="3B5998"/>
                </a:solidFill>
                <a:latin typeface="Tw Cen MT" panose="020B0602020104020603" pitchFamily="34" charset="0"/>
              </a:rPr>
              <a:t>POSES RISK TO PATIENT HEALTH.</a:t>
            </a:r>
          </a:p>
        </p:txBody>
      </p:sp>
    </p:spTree>
    <p:extLst>
      <p:ext uri="{BB962C8B-B14F-4D97-AF65-F5344CB8AC3E}">
        <p14:creationId xmlns:p14="http://schemas.microsoft.com/office/powerpoint/2010/main" val="1474777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810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FUTURE WORK </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E0E50375-F5DD-495D-812E-2C6DF9A9C70C}"/>
              </a:ext>
            </a:extLst>
          </p:cNvPr>
          <p:cNvSpPr txBox="1"/>
          <p:nvPr/>
        </p:nvSpPr>
        <p:spPr>
          <a:xfrm>
            <a:off x="406400" y="1574800"/>
            <a:ext cx="11196320" cy="3867213"/>
          </a:xfrm>
          <a:prstGeom prst="rect">
            <a:avLst/>
          </a:prstGeom>
          <a:noFill/>
        </p:spPr>
        <p:txBody>
          <a:bodyPr wrap="square" rtlCol="0">
            <a:spAutoFit/>
          </a:bodyPr>
          <a:lstStyle/>
          <a:p>
            <a:pPr marL="228600">
              <a:lnSpc>
                <a:spcPts val="2700"/>
              </a:lnSpc>
            </a:pPr>
            <a:r>
              <a:rPr lang="en-IN" sz="2800" b="1"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2800" dirty="0">
              <a:effectLst/>
              <a:latin typeface="Times New Roman" panose="02020603050405020304" pitchFamily="18" charset="0"/>
              <a:ea typeface="Times New Roman" panose="02020603050405020304" pitchFamily="18" charset="0"/>
            </a:endParaRPr>
          </a:p>
          <a:p>
            <a:pPr>
              <a:lnSpc>
                <a:spcPct val="110000"/>
              </a:lnSpc>
              <a:spcAft>
                <a:spcPts val="600"/>
              </a:spcAft>
            </a:pP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0000"/>
              </a:lnSpc>
              <a:spcAft>
                <a:spcPts val="600"/>
              </a:spcAft>
            </a:pPr>
            <a:r>
              <a:rPr lang="en-IN" sz="2800" dirty="0">
                <a:effectLst/>
                <a:latin typeface="Calibri" panose="020F0502020204030204" pitchFamily="34" charset="0"/>
                <a:ea typeface="Times New Roman" panose="02020603050405020304" pitchFamily="18" charset="0"/>
                <a:cs typeface="Calibri" panose="020F0502020204030204" pitchFamily="34" charset="0"/>
              </a:rPr>
              <a:t>Once deployed the emotion detection system can be used to bridge the gap between human emotions and computational technology. It can be used to prevent depression before there are any clear outward signs of it. It can also help in inventing ways to help people with special needs who face communication, motivation, and emotion regulation challenges.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40004989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694938" y="3429000"/>
            <a:ext cx="8992508" cy="769441"/>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YOU!</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614507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254" y="1833634"/>
            <a:ext cx="1244104" cy="1244104"/>
          </a:xfrm>
          <a:prstGeom prst="rect">
            <a:avLst/>
          </a:prstGeom>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484" y="55550"/>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INTRODUCTION</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25E23A45-0798-4770-821D-672E4AE16918}"/>
              </a:ext>
            </a:extLst>
          </p:cNvPr>
          <p:cNvSpPr txBox="1"/>
          <p:nvPr/>
        </p:nvSpPr>
        <p:spPr>
          <a:xfrm>
            <a:off x="9188820" y="1588909"/>
            <a:ext cx="1767653" cy="461665"/>
          </a:xfrm>
          <a:prstGeom prst="rect">
            <a:avLst/>
          </a:prstGeom>
          <a:noFill/>
        </p:spPr>
        <p:txBody>
          <a:bodyPr wrap="square" rtlCol="0">
            <a:spAutoFit/>
          </a:bodyPr>
          <a:lstStyle/>
          <a:p>
            <a:endParaRPr lang="en-US" sz="2400" b="1" dirty="0">
              <a:solidFill>
                <a:srgbClr val="00B0F0"/>
              </a:solidFill>
              <a:latin typeface="Tw Cen MT" panose="020B0602020104020603" pitchFamily="34" charset="0"/>
            </a:endParaRPr>
          </a:p>
        </p:txBody>
      </p:sp>
      <p:sp>
        <p:nvSpPr>
          <p:cNvPr id="11" name="TextBox 10">
            <a:extLst>
              <a:ext uri="{FF2B5EF4-FFF2-40B4-BE49-F238E27FC236}">
                <a16:creationId xmlns:a16="http://schemas.microsoft.com/office/drawing/2014/main" id="{F8A78201-4023-42BB-872C-AAB55E726683}"/>
              </a:ext>
            </a:extLst>
          </p:cNvPr>
          <p:cNvSpPr txBox="1"/>
          <p:nvPr/>
        </p:nvSpPr>
        <p:spPr>
          <a:xfrm>
            <a:off x="431321" y="1811547"/>
            <a:ext cx="6919013" cy="4308872"/>
          </a:xfrm>
          <a:prstGeom prst="rect">
            <a:avLst/>
          </a:prstGeom>
          <a:noFill/>
        </p:spPr>
        <p:txBody>
          <a:bodyPr wrap="square" rtlCol="0">
            <a:spAutoFit/>
          </a:bodyPr>
          <a:lstStyle/>
          <a:p>
            <a:endParaRPr lang="en-US" sz="3200" dirty="0">
              <a:effectLst/>
              <a:ea typeface="Times New Roman" panose="02020603050405020304" pitchFamily="18" charset="0"/>
              <a:cs typeface="Calibri" panose="020F0502020204030204" pitchFamily="34" charset="0"/>
            </a:endParaRPr>
          </a:p>
          <a:p>
            <a:r>
              <a:rPr lang="en-US" sz="3200" dirty="0">
                <a:effectLst/>
                <a:ea typeface="Times New Roman" panose="02020603050405020304" pitchFamily="18" charset="0"/>
                <a:cs typeface="Calibri" panose="020F0502020204030204" pitchFamily="34" charset="0"/>
              </a:rPr>
              <a:t>Brain Computer Interface is a computer based system that acquires brain signals, analyzes them and translates them into command that are relayed to an output device that carry out a favored action.</a:t>
            </a:r>
          </a:p>
          <a:p>
            <a:endParaRPr lang="en-US" sz="3200" dirty="0">
              <a:ea typeface="Times New Roman" panose="02020603050405020304" pitchFamily="18" charset="0"/>
              <a:cs typeface="Calibri" panose="020F0502020204030204" pitchFamily="34" charset="0"/>
            </a:endParaRPr>
          </a:p>
          <a:p>
            <a:endParaRPr lang="en-IN" sz="3200" dirty="0">
              <a:effectLst/>
              <a:ea typeface="Times New Roman" panose="02020603050405020304" pitchFamily="18" charset="0"/>
              <a:cs typeface="Times New Roman" panose="02020603050405020304" pitchFamily="18" charset="0"/>
            </a:endParaRPr>
          </a:p>
          <a:p>
            <a:endParaRPr lang="en-IN" dirty="0"/>
          </a:p>
        </p:txBody>
      </p:sp>
      <p:pic>
        <p:nvPicPr>
          <p:cNvPr id="3" name="Picture 2" descr="A picture containing text&#10;&#10;Description automatically generated">
            <a:extLst>
              <a:ext uri="{FF2B5EF4-FFF2-40B4-BE49-F238E27FC236}">
                <a16:creationId xmlns:a16="http://schemas.microsoft.com/office/drawing/2014/main" id="{91B0F68D-1D9B-4BE2-8916-53C191611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039" y="2000023"/>
            <a:ext cx="4236720" cy="39319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80805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51216"/>
            <a:ext cx="7278915" cy="1323439"/>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O B J E C T I V E </a:t>
            </a:r>
          </a:p>
          <a:p>
            <a:pPr algn="ct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8FF9A292-8745-416A-9255-6DB21D7A549B}"/>
              </a:ext>
            </a:extLst>
          </p:cNvPr>
          <p:cNvSpPr txBox="1"/>
          <p:nvPr/>
        </p:nvSpPr>
        <p:spPr>
          <a:xfrm>
            <a:off x="326571" y="1502229"/>
            <a:ext cx="7077529" cy="4985980"/>
          </a:xfrm>
          <a:prstGeom prst="rect">
            <a:avLst/>
          </a:prstGeom>
          <a:noFill/>
        </p:spPr>
        <p:txBody>
          <a:bodyPr wrap="square" rtlCol="0">
            <a:spAutoFit/>
          </a:bodyPr>
          <a:lstStyle/>
          <a:p>
            <a:endParaRPr lang="en-US" dirty="0"/>
          </a:p>
          <a:p>
            <a:r>
              <a:rPr lang="en-IN" sz="2400" dirty="0">
                <a:effectLst/>
                <a:latin typeface="Calibri" panose="020F0502020204030204" pitchFamily="34" charset="0"/>
                <a:ea typeface="Times New Roman" panose="02020603050405020304" pitchFamily="18" charset="0"/>
                <a:cs typeface="Times New Roman" panose="02020603050405020304" pitchFamily="18" charset="0"/>
              </a:rPr>
              <a:t>The main objective of this project is to capture user’s emotional state to avoid stress related diseases. By identifying user emotions, we can avoid suicides. Help people from mental stress by giving them advice</a:t>
            </a:r>
          </a:p>
          <a:p>
            <a:endParaRPr lang="en-IN" dirty="0">
              <a:latin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Times New Roman" panose="02020603050405020304" pitchFamily="18" charset="0"/>
                <a:cs typeface="Times New Roman" panose="02020603050405020304" pitchFamily="18" charset="0"/>
              </a:rPr>
              <a:t>To build a training model including physiological signals (EEG signals from the dataset) useful for detecting emotions with the help of machine and deep learning.</a:t>
            </a:r>
          </a:p>
          <a:p>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r>
              <a:rPr lang="en-IN" sz="2400" dirty="0">
                <a:latin typeface="Calibri" panose="020F0502020204030204" pitchFamily="34" charset="0"/>
                <a:ea typeface="Times New Roman" panose="02020603050405020304" pitchFamily="18" charset="0"/>
                <a:cs typeface="Times New Roman" panose="02020603050405020304" pitchFamily="18" charset="0"/>
              </a:rPr>
              <a:t>To compare both the algorithms : Recurrent Neural Network and Random Forest classifier</a:t>
            </a:r>
          </a:p>
          <a:p>
            <a:r>
              <a:rPr lang="en-IN" sz="2400" dirty="0">
                <a:latin typeface="Calibri" panose="020F0502020204030204" pitchFamily="34" charset="0"/>
                <a:ea typeface="Times New Roman" panose="02020603050405020304" pitchFamily="18" charset="0"/>
                <a:cs typeface="Times New Roman" panose="02020603050405020304" pitchFamily="18" charset="0"/>
              </a:rPr>
              <a:t>for this purpose.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18" name="Picture 17" descr="Diagram&#10;&#10;Description automatically generated">
            <a:extLst>
              <a:ext uri="{FF2B5EF4-FFF2-40B4-BE49-F238E27FC236}">
                <a16:creationId xmlns:a16="http://schemas.microsoft.com/office/drawing/2014/main" id="{45978DB4-B4FB-494C-91BB-7EC4838D5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771" y="1819923"/>
            <a:ext cx="4375373" cy="3399971"/>
          </a:xfrm>
          <a:prstGeom prst="rect">
            <a:avLst/>
          </a:prstGeom>
          <a:gradFill>
            <a:gsLst>
              <a:gs pos="0">
                <a:srgbClr val="C4D3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0"/>
              </a:srgbClr>
            </a:outerShdw>
            <a:reflection endPos="0" dist="50800" dir="5400000" sy="-100000" algn="bl" rotWithShape="0"/>
          </a:effectLst>
        </p:spPr>
      </p:pic>
    </p:spTree>
    <p:extLst>
      <p:ext uri="{BB962C8B-B14F-4D97-AF65-F5344CB8AC3E}">
        <p14:creationId xmlns:p14="http://schemas.microsoft.com/office/powerpoint/2010/main" val="229565185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0636AFC9-0881-4786-BD3B-E0BEBDE2F79D}"/>
              </a:ext>
            </a:extLst>
          </p:cNvPr>
          <p:cNvCxnSpPr>
            <a:cxnSpLocks/>
            <a:endCxn id="22" idx="3"/>
          </p:cNvCxnSpPr>
          <p:nvPr/>
        </p:nvCxnSpPr>
        <p:spPr>
          <a:xfrm flipH="1" flipV="1">
            <a:off x="10882232" y="3759948"/>
            <a:ext cx="1297202" cy="527006"/>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A70E92-F264-47A6-8EB5-E1F743416AC4}"/>
              </a:ext>
            </a:extLst>
          </p:cNvPr>
          <p:cNvCxnSpPr>
            <a:cxnSpLocks/>
          </p:cNvCxnSpPr>
          <p:nvPr/>
        </p:nvCxnSpPr>
        <p:spPr>
          <a:xfrm flipH="1" flipV="1">
            <a:off x="1" y="4559319"/>
            <a:ext cx="1352549" cy="71900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B1D66C-A675-4E89-AF22-1BE0E407A08D}"/>
              </a:ext>
            </a:extLst>
          </p:cNvPr>
          <p:cNvCxnSpPr>
            <a:cxnSpLocks/>
          </p:cNvCxnSpPr>
          <p:nvPr/>
        </p:nvCxnSpPr>
        <p:spPr>
          <a:xfrm flipV="1">
            <a:off x="5367591" y="4061709"/>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AAD18D-A529-426E-944F-052FEF1F7315}"/>
              </a:ext>
            </a:extLst>
          </p:cNvPr>
          <p:cNvCxnSpPr>
            <a:cxnSpLocks/>
          </p:cNvCxnSpPr>
          <p:nvPr/>
        </p:nvCxnSpPr>
        <p:spPr>
          <a:xfrm flipH="1" flipV="1">
            <a:off x="6980663" y="3992713"/>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210092-D838-4687-B1B3-0C0F54FFBBB7}"/>
              </a:ext>
            </a:extLst>
          </p:cNvPr>
          <p:cNvCxnSpPr>
            <a:cxnSpLocks/>
          </p:cNvCxnSpPr>
          <p:nvPr/>
        </p:nvCxnSpPr>
        <p:spPr>
          <a:xfrm flipV="1">
            <a:off x="8939272" y="3789895"/>
            <a:ext cx="1680503" cy="110174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D1B375-3CBB-4F31-BF6F-2530FCADC84D}"/>
              </a:ext>
            </a:extLst>
          </p:cNvPr>
          <p:cNvCxnSpPr>
            <a:cxnSpLocks/>
          </p:cNvCxnSpPr>
          <p:nvPr/>
        </p:nvCxnSpPr>
        <p:spPr>
          <a:xfrm flipH="1" flipV="1">
            <a:off x="3555177" y="4315879"/>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F893E3-9E92-4678-BAE1-ABE84AFE8FA3}"/>
              </a:ext>
            </a:extLst>
          </p:cNvPr>
          <p:cNvCxnSpPr>
            <a:cxnSpLocks/>
          </p:cNvCxnSpPr>
          <p:nvPr/>
        </p:nvCxnSpPr>
        <p:spPr>
          <a:xfrm flipV="1">
            <a:off x="1488100" y="4236152"/>
            <a:ext cx="1778890" cy="96202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STEPS TO MAKE BCI</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555FC8F4-43EE-43E4-BBBC-49434B3A520A}"/>
              </a:ext>
            </a:extLst>
          </p:cNvPr>
          <p:cNvSpPr/>
          <p:nvPr/>
        </p:nvSpPr>
        <p:spPr>
          <a:xfrm>
            <a:off x="1122113" y="4930251"/>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20B305-6275-48E1-8946-A32347CB376F}"/>
              </a:ext>
            </a:extLst>
          </p:cNvPr>
          <p:cNvSpPr txBox="1"/>
          <p:nvPr/>
        </p:nvSpPr>
        <p:spPr>
          <a:xfrm>
            <a:off x="1224701" y="490132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3" name="Oval 12">
            <a:extLst>
              <a:ext uri="{FF2B5EF4-FFF2-40B4-BE49-F238E27FC236}">
                <a16:creationId xmlns:a16="http://schemas.microsoft.com/office/drawing/2014/main" id="{BE4AD99A-076B-4B78-BBFD-38BC498DCCBC}"/>
              </a:ext>
            </a:extLst>
          </p:cNvPr>
          <p:cNvSpPr/>
          <p:nvPr/>
        </p:nvSpPr>
        <p:spPr>
          <a:xfrm>
            <a:off x="3049114" y="3941913"/>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6BC045-9DFF-42FD-8C36-FC34502A7320}"/>
              </a:ext>
            </a:extLst>
          </p:cNvPr>
          <p:cNvSpPr txBox="1"/>
          <p:nvPr/>
        </p:nvSpPr>
        <p:spPr>
          <a:xfrm>
            <a:off x="3151702" y="391298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5" name="Oval 14">
            <a:extLst>
              <a:ext uri="{FF2B5EF4-FFF2-40B4-BE49-F238E27FC236}">
                <a16:creationId xmlns:a16="http://schemas.microsoft.com/office/drawing/2014/main" id="{D32467DC-68B2-4A06-97DB-38EF79A869C1}"/>
              </a:ext>
            </a:extLst>
          </p:cNvPr>
          <p:cNvSpPr/>
          <p:nvPr/>
        </p:nvSpPr>
        <p:spPr>
          <a:xfrm>
            <a:off x="5001873" y="489164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9EAAEBB-9149-4D8C-85F9-C700A4FAC1A9}"/>
              </a:ext>
            </a:extLst>
          </p:cNvPr>
          <p:cNvSpPr txBox="1"/>
          <p:nvPr/>
        </p:nvSpPr>
        <p:spPr>
          <a:xfrm>
            <a:off x="5104461" y="486271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17" name="Oval 16">
            <a:extLst>
              <a:ext uri="{FF2B5EF4-FFF2-40B4-BE49-F238E27FC236}">
                <a16:creationId xmlns:a16="http://schemas.microsoft.com/office/drawing/2014/main" id="{FFCACAA9-3503-46C8-A54E-799F4E9E55B9}"/>
              </a:ext>
            </a:extLst>
          </p:cNvPr>
          <p:cNvSpPr/>
          <p:nvPr/>
        </p:nvSpPr>
        <p:spPr>
          <a:xfrm>
            <a:off x="6708674" y="3698473"/>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7E7550-521F-446A-9A97-DDE94285DD11}"/>
              </a:ext>
            </a:extLst>
          </p:cNvPr>
          <p:cNvSpPr txBox="1"/>
          <p:nvPr/>
        </p:nvSpPr>
        <p:spPr>
          <a:xfrm>
            <a:off x="6810973" y="366954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19" name="Oval 18">
            <a:extLst>
              <a:ext uri="{FF2B5EF4-FFF2-40B4-BE49-F238E27FC236}">
                <a16:creationId xmlns:a16="http://schemas.microsoft.com/office/drawing/2014/main" id="{C240C0D5-51C5-4820-AB34-E16D404339B2}"/>
              </a:ext>
            </a:extLst>
          </p:cNvPr>
          <p:cNvSpPr/>
          <p:nvPr/>
        </p:nvSpPr>
        <p:spPr>
          <a:xfrm>
            <a:off x="8522002" y="468984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BDCDBB-2F71-487A-93F9-6F048B528A22}"/>
              </a:ext>
            </a:extLst>
          </p:cNvPr>
          <p:cNvSpPr txBox="1"/>
          <p:nvPr/>
        </p:nvSpPr>
        <p:spPr>
          <a:xfrm>
            <a:off x="8624590" y="466091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21" name="Oval 20">
            <a:extLst>
              <a:ext uri="{FF2B5EF4-FFF2-40B4-BE49-F238E27FC236}">
                <a16:creationId xmlns:a16="http://schemas.microsoft.com/office/drawing/2014/main" id="{C653423B-C8BF-4B5C-8334-7B79D6A36B28}"/>
              </a:ext>
            </a:extLst>
          </p:cNvPr>
          <p:cNvSpPr/>
          <p:nvPr/>
        </p:nvSpPr>
        <p:spPr>
          <a:xfrm>
            <a:off x="10396341" y="3465708"/>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3E73AB-E79D-4B7E-849F-8FFE43DAB7A5}"/>
              </a:ext>
            </a:extLst>
          </p:cNvPr>
          <p:cNvSpPr txBox="1"/>
          <p:nvPr/>
        </p:nvSpPr>
        <p:spPr>
          <a:xfrm>
            <a:off x="10498929" y="343678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sp>
        <p:nvSpPr>
          <p:cNvPr id="83" name="TextBox 82">
            <a:extLst>
              <a:ext uri="{FF2B5EF4-FFF2-40B4-BE49-F238E27FC236}">
                <a16:creationId xmlns:a16="http://schemas.microsoft.com/office/drawing/2014/main" id="{A701416C-01EF-4102-89B3-73D5308BF43E}"/>
              </a:ext>
            </a:extLst>
          </p:cNvPr>
          <p:cNvSpPr txBox="1"/>
          <p:nvPr/>
        </p:nvSpPr>
        <p:spPr>
          <a:xfrm>
            <a:off x="29481" y="3524788"/>
            <a:ext cx="2466057" cy="707886"/>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SIGNAL ACQUISITION</a:t>
            </a:r>
          </a:p>
        </p:txBody>
      </p:sp>
      <p:sp>
        <p:nvSpPr>
          <p:cNvPr id="85" name="TextBox 84">
            <a:extLst>
              <a:ext uri="{FF2B5EF4-FFF2-40B4-BE49-F238E27FC236}">
                <a16:creationId xmlns:a16="http://schemas.microsoft.com/office/drawing/2014/main" id="{9049F1B1-6182-47AB-BECE-2A542878E26D}"/>
              </a:ext>
            </a:extLst>
          </p:cNvPr>
          <p:cNvSpPr txBox="1"/>
          <p:nvPr/>
        </p:nvSpPr>
        <p:spPr>
          <a:xfrm>
            <a:off x="2258532" y="3444831"/>
            <a:ext cx="2126507" cy="400110"/>
          </a:xfrm>
          <a:prstGeom prst="rect">
            <a:avLst/>
          </a:prstGeom>
          <a:noFill/>
        </p:spPr>
        <p:txBody>
          <a:bodyPr wrap="square" rtlCol="0">
            <a:spAutoFit/>
          </a:bodyPr>
          <a:lstStyle/>
          <a:p>
            <a:pPr algn="ctr"/>
            <a:r>
              <a:rPr lang="en-US" sz="2000" b="1" dirty="0">
                <a:solidFill>
                  <a:srgbClr val="03A1A4"/>
                </a:solidFill>
                <a:latin typeface="Tw Cen MT" panose="020B0602020104020603" pitchFamily="34" charset="0"/>
              </a:rPr>
              <a:t>PRE-PROCESSING</a:t>
            </a:r>
          </a:p>
        </p:txBody>
      </p:sp>
      <p:sp>
        <p:nvSpPr>
          <p:cNvPr id="87" name="TextBox 86">
            <a:extLst>
              <a:ext uri="{FF2B5EF4-FFF2-40B4-BE49-F238E27FC236}">
                <a16:creationId xmlns:a16="http://schemas.microsoft.com/office/drawing/2014/main" id="{89728CB8-974E-4196-8D1D-89BBEFF54DC9}"/>
              </a:ext>
            </a:extLst>
          </p:cNvPr>
          <p:cNvSpPr txBox="1"/>
          <p:nvPr/>
        </p:nvSpPr>
        <p:spPr>
          <a:xfrm>
            <a:off x="4213394" y="3941913"/>
            <a:ext cx="2208416" cy="1183903"/>
          </a:xfrm>
          <a:prstGeom prst="rect">
            <a:avLst/>
          </a:prstGeom>
          <a:noFill/>
        </p:spPr>
        <p:txBody>
          <a:bodyPr wrap="square" rtlCol="0">
            <a:spAutoFit/>
          </a:bodyPr>
          <a:lstStyle/>
          <a:p>
            <a:pPr algn="ctr"/>
            <a:r>
              <a:rPr lang="en-US" sz="2000" b="1" dirty="0">
                <a:solidFill>
                  <a:srgbClr val="EE9524"/>
                </a:solidFill>
                <a:latin typeface="Tw Cen MT" panose="020B0602020104020603" pitchFamily="34" charset="0"/>
              </a:rPr>
              <a:t>FEATURE EXTRACTION</a:t>
            </a:r>
          </a:p>
        </p:txBody>
      </p:sp>
      <p:sp>
        <p:nvSpPr>
          <p:cNvPr id="90" name="TextBox 89">
            <a:extLst>
              <a:ext uri="{FF2B5EF4-FFF2-40B4-BE49-F238E27FC236}">
                <a16:creationId xmlns:a16="http://schemas.microsoft.com/office/drawing/2014/main" id="{267F5442-F4B4-4585-AA2E-C0438857AE3B}"/>
              </a:ext>
            </a:extLst>
          </p:cNvPr>
          <p:cNvSpPr txBox="1"/>
          <p:nvPr/>
        </p:nvSpPr>
        <p:spPr>
          <a:xfrm>
            <a:off x="6037100" y="3175251"/>
            <a:ext cx="2126507" cy="400110"/>
          </a:xfrm>
          <a:prstGeom prst="rect">
            <a:avLst/>
          </a:prstGeom>
          <a:noFill/>
        </p:spPr>
        <p:txBody>
          <a:bodyPr wrap="square" rtlCol="0">
            <a:spAutoFit/>
          </a:bodyPr>
          <a:lstStyle/>
          <a:p>
            <a:pPr algn="ctr"/>
            <a:r>
              <a:rPr lang="en-US" sz="2000" b="1" dirty="0">
                <a:solidFill>
                  <a:srgbClr val="385723"/>
                </a:solidFill>
                <a:latin typeface="Tw Cen MT" panose="020B0602020104020603" pitchFamily="34" charset="0"/>
              </a:rPr>
              <a:t>CLASSIFICATION</a:t>
            </a:r>
          </a:p>
        </p:txBody>
      </p:sp>
      <p:sp>
        <p:nvSpPr>
          <p:cNvPr id="92" name="TextBox 91">
            <a:extLst>
              <a:ext uri="{FF2B5EF4-FFF2-40B4-BE49-F238E27FC236}">
                <a16:creationId xmlns:a16="http://schemas.microsoft.com/office/drawing/2014/main" id="{BE5F379D-720A-4873-BF25-F62D2ED92709}"/>
              </a:ext>
            </a:extLst>
          </p:cNvPr>
          <p:cNvSpPr txBox="1"/>
          <p:nvPr/>
        </p:nvSpPr>
        <p:spPr>
          <a:xfrm>
            <a:off x="7773140" y="4124470"/>
            <a:ext cx="2126507" cy="400110"/>
          </a:xfrm>
          <a:prstGeom prst="rect">
            <a:avLst/>
          </a:prstGeom>
          <a:noFill/>
        </p:spPr>
        <p:txBody>
          <a:bodyPr wrap="square" rtlCol="0">
            <a:spAutoFit/>
          </a:bodyPr>
          <a:lstStyle/>
          <a:p>
            <a:pPr algn="ctr"/>
            <a:r>
              <a:rPr lang="en-US" sz="2000" b="1" dirty="0">
                <a:solidFill>
                  <a:srgbClr val="00B0F0"/>
                </a:solidFill>
                <a:latin typeface="Tw Cen MT" panose="020B0602020104020603" pitchFamily="34" charset="0"/>
              </a:rPr>
              <a:t>TRANSLATION</a:t>
            </a:r>
          </a:p>
        </p:txBody>
      </p:sp>
      <p:sp>
        <p:nvSpPr>
          <p:cNvPr id="94" name="TextBox 93">
            <a:extLst>
              <a:ext uri="{FF2B5EF4-FFF2-40B4-BE49-F238E27FC236}">
                <a16:creationId xmlns:a16="http://schemas.microsoft.com/office/drawing/2014/main" id="{51DAF0F2-B209-49E3-8710-C6751814FE90}"/>
              </a:ext>
            </a:extLst>
          </p:cNvPr>
          <p:cNvSpPr txBox="1"/>
          <p:nvPr/>
        </p:nvSpPr>
        <p:spPr>
          <a:xfrm>
            <a:off x="9567116" y="2977064"/>
            <a:ext cx="2246928" cy="1070754"/>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FEEDBACK DEVICE</a:t>
            </a:r>
          </a:p>
        </p:txBody>
      </p:sp>
    </p:spTree>
    <p:extLst>
      <p:ext uri="{BB962C8B-B14F-4D97-AF65-F5344CB8AC3E}">
        <p14:creationId xmlns:p14="http://schemas.microsoft.com/office/powerpoint/2010/main" val="248245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par>
                          <p:cTn id="24" fill="hold">
                            <p:stCondLst>
                              <p:cond delay="175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22" presetClass="entr" presetSubtype="8" fill="hold" nodeType="withEffect">
                                  <p:stCondLst>
                                    <p:cond delay="50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22" presetClass="entr" presetSubtype="4" fill="hold" nodeType="withEffect">
                                  <p:stCondLst>
                                    <p:cond delay="250"/>
                                  </p:stCondLst>
                                  <p:childTnLst>
                                    <p:set>
                                      <p:cBhvr>
                                        <p:cTn id="45" dur="1" fill="hold">
                                          <p:stCondLst>
                                            <p:cond delay="0"/>
                                          </p:stCondLst>
                                        </p:cTn>
                                        <p:tgtEl>
                                          <p:spTgt spid="39"/>
                                        </p:tgtEl>
                                        <p:attrNameLst>
                                          <p:attrName>style.visibility</p:attrName>
                                        </p:attrNameLst>
                                      </p:cBhvr>
                                      <p:to>
                                        <p:strVal val="visible"/>
                                      </p:to>
                                    </p:set>
                                    <p:animEffect transition="in" filter="wipe(down)">
                                      <p:cBhvr>
                                        <p:cTn id="46" dur="500"/>
                                        <p:tgtEl>
                                          <p:spTgt spid="39"/>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par>
                                <p:cTn id="58" presetID="22" presetClass="entr" presetSubtype="8" fill="hold" nodeType="withEffect">
                                  <p:stCondLst>
                                    <p:cond delay="25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500"/>
                                        <p:tgtEl>
                                          <p:spTgt spid="37"/>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fill="hold"/>
                                        <p:tgtEl>
                                          <p:spTgt spid="19"/>
                                        </p:tgtEl>
                                        <p:attrNameLst>
                                          <p:attrName>ppt_w</p:attrName>
                                        </p:attrNameLst>
                                      </p:cBhvr>
                                      <p:tavLst>
                                        <p:tav tm="0">
                                          <p:val>
                                            <p:fltVal val="0"/>
                                          </p:val>
                                        </p:tav>
                                        <p:tav tm="100000">
                                          <p:val>
                                            <p:strVal val="#ppt_w"/>
                                          </p:val>
                                        </p:tav>
                                      </p:tavLst>
                                    </p:anim>
                                    <p:anim calcmode="lin" valueType="num">
                                      <p:cBhvr>
                                        <p:cTn id="64" dur="500" fill="hold"/>
                                        <p:tgtEl>
                                          <p:spTgt spid="19"/>
                                        </p:tgtEl>
                                        <p:attrNameLst>
                                          <p:attrName>ppt_h</p:attrName>
                                        </p:attrNameLst>
                                      </p:cBhvr>
                                      <p:tavLst>
                                        <p:tav tm="0">
                                          <p:val>
                                            <p:fltVal val="0"/>
                                          </p:val>
                                        </p:tav>
                                        <p:tav tm="100000">
                                          <p:val>
                                            <p:strVal val="#ppt_h"/>
                                          </p:val>
                                        </p:tav>
                                      </p:tavLst>
                                    </p:anim>
                                    <p:animEffect transition="in" filter="fade">
                                      <p:cBhvr>
                                        <p:cTn id="65" dur="500"/>
                                        <p:tgtEl>
                                          <p:spTgt spid="19"/>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par>
                                <p:cTn id="72" presetID="22" presetClass="entr" presetSubtype="8" fill="hold" nodeType="withEffect">
                                  <p:stCondLst>
                                    <p:cond delay="25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500"/>
                                        <p:tgtEl>
                                          <p:spTgt spid="31"/>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0" fill="hold"/>
                                        <p:tgtEl>
                                          <p:spTgt spid="22"/>
                                        </p:tgtEl>
                                        <p:attrNameLst>
                                          <p:attrName>ppt_w</p:attrName>
                                        </p:attrNameLst>
                                      </p:cBhvr>
                                      <p:tavLst>
                                        <p:tav tm="0">
                                          <p:val>
                                            <p:fltVal val="0"/>
                                          </p:val>
                                        </p:tav>
                                        <p:tav tm="100000">
                                          <p:val>
                                            <p:strVal val="#ppt_w"/>
                                          </p:val>
                                        </p:tav>
                                      </p:tavLst>
                                    </p:anim>
                                    <p:anim calcmode="lin" valueType="num">
                                      <p:cBhvr>
                                        <p:cTn id="84" dur="500" fill="hold"/>
                                        <p:tgtEl>
                                          <p:spTgt spid="22"/>
                                        </p:tgtEl>
                                        <p:attrNameLst>
                                          <p:attrName>ppt_h</p:attrName>
                                        </p:attrNameLst>
                                      </p:cBhvr>
                                      <p:tavLst>
                                        <p:tav tm="0">
                                          <p:val>
                                            <p:fltVal val="0"/>
                                          </p:val>
                                        </p:tav>
                                        <p:tav tm="100000">
                                          <p:val>
                                            <p:strVal val="#ppt_h"/>
                                          </p:val>
                                        </p:tav>
                                      </p:tavLst>
                                    </p:anim>
                                    <p:animEffect transition="in" filter="fade">
                                      <p:cBhvr>
                                        <p:cTn id="85" dur="500"/>
                                        <p:tgtEl>
                                          <p:spTgt spid="22"/>
                                        </p:tgtEl>
                                      </p:cBhvr>
                                    </p:animEffect>
                                  </p:childTnLst>
                                </p:cTn>
                              </p:par>
                              <p:par>
                                <p:cTn id="86" presetID="22" presetClass="entr" presetSubtype="8" fill="hold" nodeType="withEffect">
                                  <p:stCondLst>
                                    <p:cond delay="250"/>
                                  </p:stCondLst>
                                  <p:childTnLst>
                                    <p:set>
                                      <p:cBhvr>
                                        <p:cTn id="87" dur="1" fill="hold">
                                          <p:stCondLst>
                                            <p:cond delay="0"/>
                                          </p:stCondLst>
                                        </p:cTn>
                                        <p:tgtEl>
                                          <p:spTgt spid="79"/>
                                        </p:tgtEl>
                                        <p:attrNameLst>
                                          <p:attrName>style.visibility</p:attrName>
                                        </p:attrNameLst>
                                      </p:cBhvr>
                                      <p:to>
                                        <p:strVal val="visible"/>
                                      </p:to>
                                    </p:set>
                                    <p:animEffect transition="in" filter="wipe(left)">
                                      <p:cBhvr>
                                        <p:cTn id="8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8" grpId="0"/>
      <p:bldP spid="19" grpId="0" animBg="1"/>
      <p:bldP spid="20" grpId="0"/>
      <p:bldP spid="21"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FLOW DIAGRAM</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Diagram&#10;&#10;Description automatically generated">
            <a:extLst>
              <a:ext uri="{FF2B5EF4-FFF2-40B4-BE49-F238E27FC236}">
                <a16:creationId xmlns:a16="http://schemas.microsoft.com/office/drawing/2014/main" id="{42011700-BCE2-4B02-97F2-51F4B1F7E2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771636"/>
            <a:ext cx="10881360" cy="4558044"/>
          </a:xfrm>
          <a:prstGeom prst="rect">
            <a:avLst/>
          </a:prstGeom>
          <a:noFill/>
          <a:ln>
            <a:noFill/>
          </a:ln>
        </p:spPr>
      </p:pic>
    </p:spTree>
    <p:extLst>
      <p:ext uri="{BB962C8B-B14F-4D97-AF65-F5344CB8AC3E}">
        <p14:creationId xmlns:p14="http://schemas.microsoft.com/office/powerpoint/2010/main" val="25264665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1323439"/>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DATA ACQUISITION AND ANALYSIS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235734" y="1487391"/>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4756FDF-0A74-4B68-BBCD-E18A4F6E7C5C}"/>
              </a:ext>
            </a:extLst>
          </p:cNvPr>
          <p:cNvSpPr txBox="1"/>
          <p:nvPr/>
        </p:nvSpPr>
        <p:spPr>
          <a:xfrm>
            <a:off x="544896" y="1677891"/>
            <a:ext cx="5814060" cy="5543056"/>
          </a:xfrm>
          <a:prstGeom prst="rect">
            <a:avLst/>
          </a:prstGeom>
          <a:noFill/>
        </p:spPr>
        <p:txBody>
          <a:bodyPr wrap="square" rtlCol="0">
            <a:spAutoFit/>
          </a:bodyPr>
          <a:lstStyle/>
          <a:p>
            <a:pPr>
              <a:lnSpc>
                <a:spcPct val="110000"/>
              </a:lnSpc>
              <a:spcAft>
                <a:spcPts val="600"/>
              </a:spcAft>
            </a:pPr>
            <a:r>
              <a:rPr lang="en-IN" sz="2400" dirty="0">
                <a:effectLst/>
                <a:latin typeface="Calibri" panose="020F0502020204030204" pitchFamily="34" charset="0"/>
                <a:ea typeface="Times New Roman" panose="02020603050405020304" pitchFamily="18" charset="0"/>
                <a:cs typeface="Calibri" panose="020F0502020204030204" pitchFamily="34" charset="0"/>
              </a:rPr>
              <a:t>The EEG Dataset is acquired from Kaggle.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600"/>
              </a:spcAft>
            </a:pPr>
            <a:r>
              <a:rPr lang="en-IN" sz="2400" dirty="0">
                <a:effectLst/>
                <a:latin typeface="Calibri" panose="020F0502020204030204" pitchFamily="34" charset="0"/>
                <a:ea typeface="Times New Roman" panose="02020603050405020304" pitchFamily="18" charset="0"/>
                <a:cs typeface="Calibri" panose="020F0502020204030204" pitchFamily="34" charset="0"/>
              </a:rPr>
              <a:t>Details of Dataset: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 was collected from two people (1 male, 1 female) for 3 minutes per state - positive, neutral, negative. We used a </a:t>
            </a:r>
            <a:r>
              <a:rPr lang="en-IN" sz="24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Muse EEG headband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recorded the TP9, AF7, AF8 and TP10 EEG placements via dry electrodes.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600"/>
              </a:spcAf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Six minutes of resting neutral data is also recorded, the stimuli used to evoke the emotions are four different movies with distinct scenes that evoke a particular emotion: positive and negative</a:t>
            </a:r>
            <a:r>
              <a:rPr lang="en-IN"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17" name="Picture 16" descr="A screenshot of a computer&#10;&#10;Description automatically generated">
            <a:extLst>
              <a:ext uri="{FF2B5EF4-FFF2-40B4-BE49-F238E27FC236}">
                <a16:creationId xmlns:a16="http://schemas.microsoft.com/office/drawing/2014/main" id="{F1174A09-19A3-4662-A146-B0CFE5526C52}"/>
              </a:ext>
            </a:extLst>
          </p:cNvPr>
          <p:cNvPicPr>
            <a:picLocks noChangeAspect="1"/>
          </p:cNvPicPr>
          <p:nvPr/>
        </p:nvPicPr>
        <p:blipFill rotWithShape="1">
          <a:blip r:embed="rId2">
            <a:extLst>
              <a:ext uri="{28A0092B-C50C-407E-A947-70E740481C1C}">
                <a14:useLocalDpi xmlns:a14="http://schemas.microsoft.com/office/drawing/2010/main" val="0"/>
              </a:ext>
            </a:extLst>
          </a:blip>
          <a:srcRect l="8806" t="46838" r="44535" b="10062"/>
          <a:stretch/>
        </p:blipFill>
        <p:spPr>
          <a:xfrm>
            <a:off x="7008297" y="2032000"/>
            <a:ext cx="5047743" cy="3830319"/>
          </a:xfrm>
          <a:prstGeom prst="rect">
            <a:avLst/>
          </a:prstGeom>
        </p:spPr>
      </p:pic>
      <p:sp>
        <p:nvSpPr>
          <p:cNvPr id="20" name="TextBox 19">
            <a:extLst>
              <a:ext uri="{FF2B5EF4-FFF2-40B4-BE49-F238E27FC236}">
                <a16:creationId xmlns:a16="http://schemas.microsoft.com/office/drawing/2014/main" id="{44A7518F-946A-42B1-942F-9EFAB14A98DF}"/>
              </a:ext>
            </a:extLst>
          </p:cNvPr>
          <p:cNvSpPr txBox="1"/>
          <p:nvPr/>
        </p:nvSpPr>
        <p:spPr>
          <a:xfrm>
            <a:off x="7315200" y="6035040"/>
            <a:ext cx="4651503" cy="646331"/>
          </a:xfrm>
          <a:prstGeom prst="rect">
            <a:avLst/>
          </a:prstGeom>
          <a:noFill/>
        </p:spPr>
        <p:txBody>
          <a:bodyPr wrap="square" rtlCol="0">
            <a:spAutoFit/>
          </a:bodyPr>
          <a:lstStyle/>
          <a:p>
            <a:r>
              <a:rPr lang="en-US" dirty="0"/>
              <a:t>         DATASET  VISUALIZATION PLOTTED VIA                   </a:t>
            </a:r>
          </a:p>
          <a:p>
            <a:r>
              <a:rPr lang="en-US" dirty="0"/>
              <a:t>                              MATPLOTLIB.</a:t>
            </a:r>
            <a:endParaRPr lang="en-IN" dirty="0"/>
          </a:p>
        </p:txBody>
      </p:sp>
    </p:spTree>
    <p:extLst>
      <p:ext uri="{BB962C8B-B14F-4D97-AF65-F5344CB8AC3E}">
        <p14:creationId xmlns:p14="http://schemas.microsoft.com/office/powerpoint/2010/main" val="16463760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LIBRARIES USED</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6E22B37A-CCC7-4E5B-82F9-79A278CAA082}"/>
              </a:ext>
            </a:extLst>
          </p:cNvPr>
          <p:cNvSpPr/>
          <p:nvPr/>
        </p:nvSpPr>
        <p:spPr>
          <a:xfrm>
            <a:off x="2325485" y="3550834"/>
            <a:ext cx="728158" cy="728158"/>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8C3841-127A-479B-94BD-220B2EDCAB6E}"/>
              </a:ext>
            </a:extLst>
          </p:cNvPr>
          <p:cNvSpPr/>
          <p:nvPr/>
        </p:nvSpPr>
        <p:spPr>
          <a:xfrm>
            <a:off x="3222057" y="3679057"/>
            <a:ext cx="1221014" cy="122101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C59DA09-2750-4F0C-898C-08F0F54C4ACB}"/>
              </a:ext>
            </a:extLst>
          </p:cNvPr>
          <p:cNvSpPr/>
          <p:nvPr/>
        </p:nvSpPr>
        <p:spPr>
          <a:xfrm>
            <a:off x="4551111" y="2757400"/>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F6674A-9F6A-4ECF-8B1A-B5CD331C63F8}"/>
              </a:ext>
            </a:extLst>
          </p:cNvPr>
          <p:cNvSpPr/>
          <p:nvPr/>
        </p:nvSpPr>
        <p:spPr>
          <a:xfrm>
            <a:off x="6544499" y="3811221"/>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F5A07E2-72FE-479E-9CC4-3AE297809FA7}"/>
              </a:ext>
            </a:extLst>
          </p:cNvPr>
          <p:cNvSpPr/>
          <p:nvPr/>
        </p:nvSpPr>
        <p:spPr>
          <a:xfrm>
            <a:off x="7669871" y="3914913"/>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7678F9E-F68B-47E7-8E99-404218E42B24}"/>
              </a:ext>
            </a:extLst>
          </p:cNvPr>
          <p:cNvSpPr/>
          <p:nvPr/>
        </p:nvSpPr>
        <p:spPr>
          <a:xfrm>
            <a:off x="9041473" y="3418331"/>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CA538412-DAB1-4392-B45E-1D392BBFB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60181" y="3187559"/>
            <a:ext cx="1225174" cy="867258"/>
          </a:xfrm>
          <a:prstGeom prst="rect">
            <a:avLst/>
          </a:prstGeom>
          <a:effectLst>
            <a:outerShdw blurRad="50800" dist="50800" dir="5400000" algn="ctr" rotWithShape="0">
              <a:srgbClr val="000000">
                <a:alpha val="0"/>
              </a:srgbClr>
            </a:outerShdw>
          </a:effectLst>
        </p:spPr>
      </p:pic>
      <p:pic>
        <p:nvPicPr>
          <p:cNvPr id="39" name="Picture 38">
            <a:extLst>
              <a:ext uri="{FF2B5EF4-FFF2-40B4-BE49-F238E27FC236}">
                <a16:creationId xmlns:a16="http://schemas.microsoft.com/office/drawing/2014/main" id="{2145EB3D-9DE3-4C3A-A338-1543379BBA1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62920" y="3508034"/>
            <a:ext cx="566905" cy="763938"/>
          </a:xfrm>
          <a:prstGeom prst="rect">
            <a:avLst/>
          </a:prstGeom>
        </p:spPr>
      </p:pic>
      <p:pic>
        <p:nvPicPr>
          <p:cNvPr id="41" name="Picture 40">
            <a:extLst>
              <a:ext uri="{FF2B5EF4-FFF2-40B4-BE49-F238E27FC236}">
                <a16:creationId xmlns:a16="http://schemas.microsoft.com/office/drawing/2014/main" id="{7D436CE5-5A4A-4963-8029-751C7F43442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00822" y="4054818"/>
            <a:ext cx="997776" cy="1017912"/>
          </a:xfrm>
          <a:prstGeom prst="rect">
            <a:avLst/>
          </a:prstGeom>
        </p:spPr>
      </p:pic>
      <p:pic>
        <p:nvPicPr>
          <p:cNvPr id="42" name="Picture 41">
            <a:extLst>
              <a:ext uri="{FF2B5EF4-FFF2-40B4-BE49-F238E27FC236}">
                <a16:creationId xmlns:a16="http://schemas.microsoft.com/office/drawing/2014/main" id="{5829194A-80B4-45E0-A0D4-A777A6A8295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21408" y="3998915"/>
            <a:ext cx="622302" cy="546113"/>
          </a:xfrm>
          <a:prstGeom prst="rect">
            <a:avLst/>
          </a:prstGeom>
        </p:spPr>
      </p:pic>
      <p:pic>
        <p:nvPicPr>
          <p:cNvPr id="52" name="Picture 51">
            <a:extLst>
              <a:ext uri="{FF2B5EF4-FFF2-40B4-BE49-F238E27FC236}">
                <a16:creationId xmlns:a16="http://schemas.microsoft.com/office/drawing/2014/main" id="{F04B11EA-63F7-4D22-873D-6922C62419A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000137" y="3597816"/>
            <a:ext cx="1298612" cy="584375"/>
          </a:xfrm>
          <a:prstGeom prst="rect">
            <a:avLst/>
          </a:prstGeom>
        </p:spPr>
      </p:pic>
      <p:grpSp>
        <p:nvGrpSpPr>
          <p:cNvPr id="62" name="Group 61">
            <a:extLst>
              <a:ext uri="{FF2B5EF4-FFF2-40B4-BE49-F238E27FC236}">
                <a16:creationId xmlns:a16="http://schemas.microsoft.com/office/drawing/2014/main" id="{153F4246-CEED-4D1E-87E9-AF831143E541}"/>
              </a:ext>
            </a:extLst>
          </p:cNvPr>
          <p:cNvGrpSpPr/>
          <p:nvPr/>
        </p:nvGrpSpPr>
        <p:grpSpPr>
          <a:xfrm>
            <a:off x="1732340" y="2914055"/>
            <a:ext cx="988771" cy="707135"/>
            <a:chOff x="1666080" y="3059827"/>
            <a:chExt cx="988771" cy="707135"/>
          </a:xfrm>
        </p:grpSpPr>
        <p:cxnSp>
          <p:nvCxnSpPr>
            <p:cNvPr id="54" name="Straight Connector 53">
              <a:extLst>
                <a:ext uri="{FF2B5EF4-FFF2-40B4-BE49-F238E27FC236}">
                  <a16:creationId xmlns:a16="http://schemas.microsoft.com/office/drawing/2014/main" id="{802F08CF-D4D1-4A39-96BE-CB97F61D162B}"/>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920BBA-8F71-4702-91A3-44392F84AAE5}"/>
                </a:ext>
              </a:extLst>
            </p:cNvPr>
            <p:cNvCxnSpPr>
              <a:cxnSpLocks/>
            </p:cNvCxnSpPr>
            <p:nvPr/>
          </p:nvCxnSpPr>
          <p:spPr>
            <a:xfrm flipH="1">
              <a:off x="166608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60" name="Straight Connector 59">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7137FDAE-CE25-40E9-AFD7-49BA1463E3D5}"/>
              </a:ext>
            </a:extLst>
          </p:cNvPr>
          <p:cNvGrpSpPr/>
          <p:nvPr/>
        </p:nvGrpSpPr>
        <p:grpSpPr>
          <a:xfrm flipV="1">
            <a:off x="2828399" y="4872779"/>
            <a:ext cx="988771" cy="707135"/>
            <a:chOff x="1666080" y="3059827"/>
            <a:chExt cx="988771" cy="707135"/>
          </a:xfrm>
        </p:grpSpPr>
        <p:cxnSp>
          <p:nvCxnSpPr>
            <p:cNvPr id="64" name="Straight Connector 63">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15C6488-0A8C-4F32-9A4D-7C308D3FB74D}"/>
              </a:ext>
            </a:extLst>
          </p:cNvPr>
          <p:cNvGrpSpPr/>
          <p:nvPr/>
        </p:nvGrpSpPr>
        <p:grpSpPr>
          <a:xfrm flipH="1">
            <a:off x="9522203" y="2705379"/>
            <a:ext cx="853629" cy="707135"/>
            <a:chOff x="1801222" y="3059827"/>
            <a:chExt cx="853629" cy="707135"/>
          </a:xfrm>
        </p:grpSpPr>
        <p:cxnSp>
          <p:nvCxnSpPr>
            <p:cNvPr id="67" name="Straight Connector 66">
              <a:extLst>
                <a:ext uri="{FF2B5EF4-FFF2-40B4-BE49-F238E27FC236}">
                  <a16:creationId xmlns:a16="http://schemas.microsoft.com/office/drawing/2014/main" id="{C8692D07-D0C2-4183-8694-C71EC431F9C0}"/>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CBEC73-955A-442B-8836-D1923312FBFE}"/>
                </a:ext>
              </a:extLst>
            </p:cNvPr>
            <p:cNvCxnSpPr>
              <a:cxnSpLocks/>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C6E9A218-B141-4BD3-841A-BAB462C9175B}"/>
              </a:ext>
            </a:extLst>
          </p:cNvPr>
          <p:cNvGrpSpPr/>
          <p:nvPr/>
        </p:nvGrpSpPr>
        <p:grpSpPr>
          <a:xfrm flipH="1" flipV="1">
            <a:off x="8303185" y="5286515"/>
            <a:ext cx="842991" cy="505342"/>
            <a:chOff x="1811860" y="3261620"/>
            <a:chExt cx="842991" cy="505342"/>
          </a:xfrm>
        </p:grpSpPr>
        <p:cxnSp>
          <p:nvCxnSpPr>
            <p:cNvPr id="70" name="Straight Connector 69">
              <a:extLst>
                <a:ext uri="{FF2B5EF4-FFF2-40B4-BE49-F238E27FC236}">
                  <a16:creationId xmlns:a16="http://schemas.microsoft.com/office/drawing/2014/main" id="{F7309261-EAF4-4065-B34C-74D63998B1F8}"/>
                </a:ext>
              </a:extLst>
            </p:cNvPr>
            <p:cNvCxnSpPr>
              <a:cxnSpLocks/>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2BC3B5-DB71-4C84-AF89-168445886399}"/>
                </a:ext>
              </a:extLst>
            </p:cNvPr>
            <p:cNvCxnSpPr>
              <a:cxnSpLocks/>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1ACE9A5-0AAC-4005-87FD-533CB273E3AF}"/>
              </a:ext>
            </a:extLst>
          </p:cNvPr>
          <p:cNvGrpSpPr/>
          <p:nvPr/>
        </p:nvGrpSpPr>
        <p:grpSpPr>
          <a:xfrm flipH="1">
            <a:off x="6965191" y="2609852"/>
            <a:ext cx="858010" cy="1297213"/>
            <a:chOff x="1976797" y="2950736"/>
            <a:chExt cx="459234" cy="694309"/>
          </a:xfrm>
        </p:grpSpPr>
        <p:cxnSp>
          <p:nvCxnSpPr>
            <p:cNvPr id="73" name="Straight Connector 72">
              <a:extLst>
                <a:ext uri="{FF2B5EF4-FFF2-40B4-BE49-F238E27FC236}">
                  <a16:creationId xmlns:a16="http://schemas.microsoft.com/office/drawing/2014/main" id="{BEBF1710-C0A2-443D-9E66-877BD8FA726A}"/>
                </a:ext>
              </a:extLst>
            </p:cNvPr>
            <p:cNvCxnSpPr>
              <a:cxnSpLocks/>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5F5471-E0F2-4736-A975-B0CD1D80AA97}"/>
                </a:ext>
              </a:extLst>
            </p:cNvPr>
            <p:cNvCxnSpPr>
              <a:cxnSpLocks/>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7D06F0A7-DAC2-4C40-B732-014C20C2F6D5}"/>
              </a:ext>
            </a:extLst>
          </p:cNvPr>
          <p:cNvGrpSpPr/>
          <p:nvPr/>
        </p:nvGrpSpPr>
        <p:grpSpPr>
          <a:xfrm>
            <a:off x="66260" y="2462399"/>
            <a:ext cx="1666472" cy="2652452"/>
            <a:chOff x="66260" y="2411599"/>
            <a:chExt cx="1666472" cy="2652452"/>
          </a:xfrm>
        </p:grpSpPr>
        <p:sp>
          <p:nvSpPr>
            <p:cNvPr id="75" name="TextBox 74">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76" name="TextBox 75">
              <a:extLst>
                <a:ext uri="{FF2B5EF4-FFF2-40B4-BE49-F238E27FC236}">
                  <a16:creationId xmlns:a16="http://schemas.microsoft.com/office/drawing/2014/main" id="{2E7256DD-6317-492A-853D-B93DE998E24A}"/>
                </a:ext>
              </a:extLst>
            </p:cNvPr>
            <p:cNvSpPr txBox="1"/>
            <p:nvPr/>
          </p:nvSpPr>
          <p:spPr>
            <a:xfrm>
              <a:off x="345412" y="2730616"/>
              <a:ext cx="1387320" cy="400110"/>
            </a:xfrm>
            <a:prstGeom prst="rect">
              <a:avLst/>
            </a:prstGeom>
            <a:noFill/>
          </p:spPr>
          <p:txBody>
            <a:bodyPr wrap="square" rtlCol="0">
              <a:spAutoFit/>
            </a:bodyPr>
            <a:lstStyle/>
            <a:p>
              <a:pPr algn="r"/>
              <a:r>
                <a:rPr lang="en-US" sz="2000" dirty="0">
                  <a:solidFill>
                    <a:srgbClr val="EF3078"/>
                  </a:solidFill>
                  <a:latin typeface="Tw Cen MT" panose="020B0602020104020603" pitchFamily="34" charset="0"/>
                </a:rPr>
                <a:t>NUMPY</a:t>
              </a:r>
            </a:p>
          </p:txBody>
        </p:sp>
        <p:sp>
          <p:nvSpPr>
            <p:cNvPr id="77" name="TextBox 76">
              <a:extLst>
                <a:ext uri="{FF2B5EF4-FFF2-40B4-BE49-F238E27FC236}">
                  <a16:creationId xmlns:a16="http://schemas.microsoft.com/office/drawing/2014/main" id="{2574B3F8-38B1-4C77-944D-B357C5A8510F}"/>
                </a:ext>
              </a:extLst>
            </p:cNvPr>
            <p:cNvSpPr txBox="1"/>
            <p:nvPr/>
          </p:nvSpPr>
          <p:spPr>
            <a:xfrm>
              <a:off x="66260" y="3032726"/>
              <a:ext cx="1666472" cy="2031325"/>
            </a:xfrm>
            <a:prstGeom prst="rect">
              <a:avLst/>
            </a:prstGeom>
            <a:noFill/>
          </p:spPr>
          <p:txBody>
            <a:bodyPr wrap="square" rtlCol="0">
              <a:spAutoFit/>
            </a:bodyPr>
            <a:lstStyle/>
            <a:p>
              <a:pPr algn="r"/>
              <a:r>
                <a:rPr lang="en-US" dirty="0">
                  <a:solidFill>
                    <a:srgbClr val="A6A6A6"/>
                  </a:solidFill>
                  <a:latin typeface="Tw Cen MT" panose="020B0602020104020603" pitchFamily="34" charset="0"/>
                </a:rPr>
                <a:t> A Python library offering mathematical functions ,random  number generators</a:t>
              </a:r>
            </a:p>
          </p:txBody>
        </p:sp>
      </p:grpSp>
      <p:grpSp>
        <p:nvGrpSpPr>
          <p:cNvPr id="104" name="Group 103">
            <a:extLst>
              <a:ext uri="{FF2B5EF4-FFF2-40B4-BE49-F238E27FC236}">
                <a16:creationId xmlns:a16="http://schemas.microsoft.com/office/drawing/2014/main" id="{12804901-3BC3-4B63-B57A-680C61064136}"/>
              </a:ext>
            </a:extLst>
          </p:cNvPr>
          <p:cNvGrpSpPr/>
          <p:nvPr/>
        </p:nvGrpSpPr>
        <p:grpSpPr>
          <a:xfrm>
            <a:off x="1161927" y="5072730"/>
            <a:ext cx="1933190" cy="1821456"/>
            <a:chOff x="1161927" y="5072730"/>
            <a:chExt cx="1666472" cy="1821456"/>
          </a:xfrm>
        </p:grpSpPr>
        <p:sp>
          <p:nvSpPr>
            <p:cNvPr id="78" name="TextBox 77">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79" name="TextBox 78">
              <a:extLst>
                <a:ext uri="{FF2B5EF4-FFF2-40B4-BE49-F238E27FC236}">
                  <a16:creationId xmlns:a16="http://schemas.microsoft.com/office/drawing/2014/main" id="{E3B5B3C4-08D7-4F80-905A-16D436C0F2EA}"/>
                </a:ext>
              </a:extLst>
            </p:cNvPr>
            <p:cNvSpPr txBox="1"/>
            <p:nvPr/>
          </p:nvSpPr>
          <p:spPr>
            <a:xfrm>
              <a:off x="1441079" y="5391747"/>
              <a:ext cx="1387320" cy="1015663"/>
            </a:xfrm>
            <a:prstGeom prst="rect">
              <a:avLst/>
            </a:prstGeom>
            <a:noFill/>
          </p:spPr>
          <p:txBody>
            <a:bodyPr wrap="square" rtlCol="0">
              <a:spAutoFit/>
            </a:bodyPr>
            <a:lstStyle/>
            <a:p>
              <a:pPr algn="r"/>
              <a:r>
                <a:rPr lang="en-US" sz="2000" dirty="0">
                  <a:solidFill>
                    <a:srgbClr val="EE9524"/>
                  </a:solidFill>
                  <a:latin typeface="Tw Cen MT" panose="020B0602020104020603" pitchFamily="34" charset="0"/>
                </a:rPr>
                <a:t>MATPLOTLIB</a:t>
              </a:r>
            </a:p>
            <a:p>
              <a:pPr algn="r"/>
              <a:endParaRPr lang="en-US" sz="2000" dirty="0">
                <a:solidFill>
                  <a:srgbClr val="EE9524"/>
                </a:solidFill>
                <a:latin typeface="Tw Cen MT" panose="020B0602020104020603" pitchFamily="34" charset="0"/>
              </a:endParaRPr>
            </a:p>
          </p:txBody>
        </p:sp>
        <p:sp>
          <p:nvSpPr>
            <p:cNvPr id="80" name="TextBox 79">
              <a:extLst>
                <a:ext uri="{FF2B5EF4-FFF2-40B4-BE49-F238E27FC236}">
                  <a16:creationId xmlns:a16="http://schemas.microsoft.com/office/drawing/2014/main" id="{EAA698D6-61E6-47B4-977C-84FC3F7A291F}"/>
                </a:ext>
              </a:extLst>
            </p:cNvPr>
            <p:cNvSpPr txBox="1"/>
            <p:nvPr/>
          </p:nvSpPr>
          <p:spPr>
            <a:xfrm>
              <a:off x="1161927" y="5693857"/>
              <a:ext cx="1666472" cy="1200329"/>
            </a:xfrm>
            <a:prstGeom prst="rect">
              <a:avLst/>
            </a:prstGeom>
            <a:noFill/>
          </p:spPr>
          <p:txBody>
            <a:bodyPr wrap="square" rtlCol="0">
              <a:spAutoFit/>
            </a:bodyPr>
            <a:lstStyle/>
            <a:p>
              <a:pPr algn="r"/>
              <a:r>
                <a:rPr lang="en-US" dirty="0">
                  <a:solidFill>
                    <a:srgbClr val="A6A6A6"/>
                  </a:solidFill>
                  <a:latin typeface="Tw Cen MT" panose="020B0602020104020603" pitchFamily="34" charset="0"/>
                </a:rPr>
                <a:t>Mostly used for plotting and visualization in Python</a:t>
              </a:r>
            </a:p>
          </p:txBody>
        </p:sp>
      </p:grpSp>
      <p:grpSp>
        <p:nvGrpSpPr>
          <p:cNvPr id="106" name="Group 105">
            <a:extLst>
              <a:ext uri="{FF2B5EF4-FFF2-40B4-BE49-F238E27FC236}">
                <a16:creationId xmlns:a16="http://schemas.microsoft.com/office/drawing/2014/main" id="{D9DD4B7F-8A71-49A3-BC05-44E26D841E62}"/>
              </a:ext>
            </a:extLst>
          </p:cNvPr>
          <p:cNvGrpSpPr/>
          <p:nvPr/>
        </p:nvGrpSpPr>
        <p:grpSpPr>
          <a:xfrm>
            <a:off x="2766229" y="1552263"/>
            <a:ext cx="1666472" cy="1544457"/>
            <a:chOff x="2766229" y="1552263"/>
            <a:chExt cx="1666472" cy="1544457"/>
          </a:xfrm>
        </p:grpSpPr>
        <p:sp>
          <p:nvSpPr>
            <p:cNvPr id="81" name="TextBox 80">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82" name="TextBox 81">
              <a:extLst>
                <a:ext uri="{FF2B5EF4-FFF2-40B4-BE49-F238E27FC236}">
                  <a16:creationId xmlns:a16="http://schemas.microsoft.com/office/drawing/2014/main" id="{83347D2D-8F9E-424F-8379-EE81B97BB648}"/>
                </a:ext>
              </a:extLst>
            </p:cNvPr>
            <p:cNvSpPr txBox="1"/>
            <p:nvPr/>
          </p:nvSpPr>
          <p:spPr>
            <a:xfrm>
              <a:off x="3045381" y="1871280"/>
              <a:ext cx="1387320" cy="400110"/>
            </a:xfrm>
            <a:prstGeom prst="rect">
              <a:avLst/>
            </a:prstGeom>
            <a:noFill/>
          </p:spPr>
          <p:txBody>
            <a:bodyPr wrap="square" rtlCol="0">
              <a:spAutoFit/>
            </a:bodyPr>
            <a:lstStyle/>
            <a:p>
              <a:pPr algn="r"/>
              <a:r>
                <a:rPr lang="en-US" sz="2000" dirty="0">
                  <a:solidFill>
                    <a:srgbClr val="03A1A4"/>
                  </a:solidFill>
                  <a:latin typeface="Tw Cen MT" panose="020B0602020104020603" pitchFamily="34" charset="0"/>
                </a:rPr>
                <a:t>PANDAS</a:t>
              </a:r>
            </a:p>
          </p:txBody>
        </p:sp>
        <p:sp>
          <p:nvSpPr>
            <p:cNvPr id="83" name="TextBox 82">
              <a:extLst>
                <a:ext uri="{FF2B5EF4-FFF2-40B4-BE49-F238E27FC236}">
                  <a16:creationId xmlns:a16="http://schemas.microsoft.com/office/drawing/2014/main" id="{3509C4E9-4A75-455E-A51D-C315238BC112}"/>
                </a:ext>
              </a:extLst>
            </p:cNvPr>
            <p:cNvSpPr txBox="1"/>
            <p:nvPr/>
          </p:nvSpPr>
          <p:spPr>
            <a:xfrm>
              <a:off x="2766229" y="2173390"/>
              <a:ext cx="1666472" cy="923330"/>
            </a:xfrm>
            <a:prstGeom prst="rect">
              <a:avLst/>
            </a:prstGeom>
            <a:noFill/>
          </p:spPr>
          <p:txBody>
            <a:bodyPr wrap="square" rtlCol="0">
              <a:spAutoFit/>
            </a:bodyPr>
            <a:lstStyle/>
            <a:p>
              <a:pPr algn="r"/>
              <a:r>
                <a:rPr lang="en-US" dirty="0">
                  <a:solidFill>
                    <a:srgbClr val="A6A6A6"/>
                  </a:solidFill>
                  <a:latin typeface="Tw Cen MT" panose="020B0602020104020603" pitchFamily="34" charset="0"/>
                </a:rPr>
                <a:t>Used for data reading and </a:t>
              </a:r>
              <a:r>
                <a:rPr lang="en-US" dirty="0" err="1">
                  <a:solidFill>
                    <a:srgbClr val="A6A6A6"/>
                  </a:solidFill>
                  <a:latin typeface="Tw Cen MT" panose="020B0602020104020603" pitchFamily="34" charset="0"/>
                </a:rPr>
                <a:t>analysing</a:t>
              </a:r>
              <a:r>
                <a:rPr lang="en-US" dirty="0">
                  <a:solidFill>
                    <a:srgbClr val="A6A6A6"/>
                  </a:solidFill>
                  <a:latin typeface="Tw Cen MT" panose="020B0602020104020603" pitchFamily="34" charset="0"/>
                </a:rPr>
                <a:t>.</a:t>
              </a:r>
            </a:p>
          </p:txBody>
        </p:sp>
      </p:grpSp>
      <p:grpSp>
        <p:nvGrpSpPr>
          <p:cNvPr id="109" name="Group 108">
            <a:extLst>
              <a:ext uri="{FF2B5EF4-FFF2-40B4-BE49-F238E27FC236}">
                <a16:creationId xmlns:a16="http://schemas.microsoft.com/office/drawing/2014/main" id="{3FA3884F-7360-4A10-8B37-C166F2766294}"/>
              </a:ext>
            </a:extLst>
          </p:cNvPr>
          <p:cNvGrpSpPr/>
          <p:nvPr/>
        </p:nvGrpSpPr>
        <p:grpSpPr>
          <a:xfrm>
            <a:off x="10405055" y="2198594"/>
            <a:ext cx="1809347" cy="2098455"/>
            <a:chOff x="10405055" y="2198594"/>
            <a:chExt cx="1809347" cy="2098455"/>
          </a:xfrm>
        </p:grpSpPr>
        <p:sp>
          <p:nvSpPr>
            <p:cNvPr id="87" name="TextBox 86">
              <a:extLst>
                <a:ext uri="{FF2B5EF4-FFF2-40B4-BE49-F238E27FC236}">
                  <a16:creationId xmlns:a16="http://schemas.microsoft.com/office/drawing/2014/main" id="{C44B1081-28BD-4723-93B6-B3D9F5525EC3}"/>
                </a:ext>
              </a:extLst>
            </p:cNvPr>
            <p:cNvSpPr txBox="1"/>
            <p:nvPr/>
          </p:nvSpPr>
          <p:spPr>
            <a:xfrm>
              <a:off x="10405055" y="2198594"/>
              <a:ext cx="724812"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06</a:t>
              </a:r>
            </a:p>
          </p:txBody>
        </p:sp>
        <p:sp>
          <p:nvSpPr>
            <p:cNvPr id="88" name="TextBox 87">
              <a:extLst>
                <a:ext uri="{FF2B5EF4-FFF2-40B4-BE49-F238E27FC236}">
                  <a16:creationId xmlns:a16="http://schemas.microsoft.com/office/drawing/2014/main" id="{CAF0DE8F-4E0D-400F-8691-13BC3C42218F}"/>
                </a:ext>
              </a:extLst>
            </p:cNvPr>
            <p:cNvSpPr txBox="1"/>
            <p:nvPr/>
          </p:nvSpPr>
          <p:spPr>
            <a:xfrm>
              <a:off x="10411005" y="2518364"/>
              <a:ext cx="1803397" cy="400110"/>
            </a:xfrm>
            <a:prstGeom prst="rect">
              <a:avLst/>
            </a:prstGeom>
            <a:noFill/>
          </p:spPr>
          <p:txBody>
            <a:bodyPr wrap="square" rtlCol="0">
              <a:spAutoFit/>
            </a:bodyPr>
            <a:lstStyle/>
            <a:p>
              <a:r>
                <a:rPr lang="en-US" sz="2000" dirty="0">
                  <a:solidFill>
                    <a:srgbClr val="EF3078"/>
                  </a:solidFill>
                  <a:latin typeface="Tw Cen MT" panose="020B0602020104020603" pitchFamily="34" charset="0"/>
                </a:rPr>
                <a:t>TENSORFLOW</a:t>
              </a:r>
            </a:p>
          </p:txBody>
        </p:sp>
        <p:sp>
          <p:nvSpPr>
            <p:cNvPr id="89" name="TextBox 88">
              <a:extLst>
                <a:ext uri="{FF2B5EF4-FFF2-40B4-BE49-F238E27FC236}">
                  <a16:creationId xmlns:a16="http://schemas.microsoft.com/office/drawing/2014/main" id="{0F083849-6FF5-44B6-A966-0E99FE95DD1A}"/>
                </a:ext>
              </a:extLst>
            </p:cNvPr>
            <p:cNvSpPr txBox="1"/>
            <p:nvPr/>
          </p:nvSpPr>
          <p:spPr>
            <a:xfrm>
              <a:off x="10405055" y="2819721"/>
              <a:ext cx="1666472" cy="1477328"/>
            </a:xfrm>
            <a:prstGeom prst="rect">
              <a:avLst/>
            </a:prstGeom>
            <a:noFill/>
          </p:spPr>
          <p:txBody>
            <a:bodyPr wrap="square" rtlCol="0">
              <a:spAutoFit/>
            </a:bodyPr>
            <a:lstStyle/>
            <a:p>
              <a:r>
                <a:rPr lang="en-US" dirty="0">
                  <a:solidFill>
                    <a:srgbClr val="A6A6A6"/>
                  </a:solidFill>
                  <a:latin typeface="Tw Cen MT" panose="020B0602020104020603" pitchFamily="34" charset="0"/>
                </a:rPr>
                <a:t>Open source library that mainly helps with training the models.</a:t>
              </a:r>
            </a:p>
          </p:txBody>
        </p:sp>
      </p:grpSp>
      <p:grpSp>
        <p:nvGrpSpPr>
          <p:cNvPr id="108" name="Group 107">
            <a:extLst>
              <a:ext uri="{FF2B5EF4-FFF2-40B4-BE49-F238E27FC236}">
                <a16:creationId xmlns:a16="http://schemas.microsoft.com/office/drawing/2014/main" id="{948E0E04-F6AD-4204-A734-B8A0EC1E885D}"/>
              </a:ext>
            </a:extLst>
          </p:cNvPr>
          <p:cNvGrpSpPr/>
          <p:nvPr/>
        </p:nvGrpSpPr>
        <p:grpSpPr>
          <a:xfrm>
            <a:off x="9146176" y="5114851"/>
            <a:ext cx="1666472" cy="1821456"/>
            <a:chOff x="9146176" y="5273815"/>
            <a:chExt cx="1666472" cy="1821456"/>
          </a:xfrm>
        </p:grpSpPr>
        <p:sp>
          <p:nvSpPr>
            <p:cNvPr id="90" name="TextBox 89">
              <a:extLst>
                <a:ext uri="{FF2B5EF4-FFF2-40B4-BE49-F238E27FC236}">
                  <a16:creationId xmlns:a16="http://schemas.microsoft.com/office/drawing/2014/main" id="{4DD90853-2F30-480A-A4BC-AF61CA243D4E}"/>
                </a:ext>
              </a:extLst>
            </p:cNvPr>
            <p:cNvSpPr txBox="1"/>
            <p:nvPr/>
          </p:nvSpPr>
          <p:spPr>
            <a:xfrm>
              <a:off x="9146176" y="5273815"/>
              <a:ext cx="724812" cy="461665"/>
            </a:xfrm>
            <a:prstGeom prst="rect">
              <a:avLst/>
            </a:prstGeom>
            <a:noFill/>
          </p:spPr>
          <p:txBody>
            <a:bodyPr wrap="square" rtlCol="0">
              <a:spAutoFit/>
            </a:bodyPr>
            <a:lstStyle/>
            <a:p>
              <a:r>
                <a:rPr lang="en-US" sz="2400" dirty="0">
                  <a:solidFill>
                    <a:srgbClr val="00B0F0"/>
                  </a:solidFill>
                  <a:latin typeface="Tw Cen MT" panose="020B0602020104020603" pitchFamily="34" charset="0"/>
                </a:rPr>
                <a:t>05</a:t>
              </a:r>
            </a:p>
          </p:txBody>
        </p:sp>
        <p:sp>
          <p:nvSpPr>
            <p:cNvPr id="91" name="TextBox 90">
              <a:extLst>
                <a:ext uri="{FF2B5EF4-FFF2-40B4-BE49-F238E27FC236}">
                  <a16:creationId xmlns:a16="http://schemas.microsoft.com/office/drawing/2014/main" id="{13DF5F7D-8517-4858-B26A-117AEF6AD00D}"/>
                </a:ext>
              </a:extLst>
            </p:cNvPr>
            <p:cNvSpPr txBox="1"/>
            <p:nvPr/>
          </p:nvSpPr>
          <p:spPr>
            <a:xfrm>
              <a:off x="9152127" y="5593585"/>
              <a:ext cx="1387320" cy="400110"/>
            </a:xfrm>
            <a:prstGeom prst="rect">
              <a:avLst/>
            </a:prstGeom>
            <a:noFill/>
          </p:spPr>
          <p:txBody>
            <a:bodyPr wrap="square" rtlCol="0">
              <a:spAutoFit/>
            </a:bodyPr>
            <a:lstStyle/>
            <a:p>
              <a:r>
                <a:rPr lang="en-US" sz="2000" dirty="0">
                  <a:solidFill>
                    <a:srgbClr val="00B0F0"/>
                  </a:solidFill>
                  <a:latin typeface="Tw Cen MT" panose="020B0602020104020603" pitchFamily="34" charset="0"/>
                </a:rPr>
                <a:t>KERAS</a:t>
              </a:r>
            </a:p>
          </p:txBody>
        </p:sp>
        <p:sp>
          <p:nvSpPr>
            <p:cNvPr id="92" name="TextBox 91">
              <a:extLst>
                <a:ext uri="{FF2B5EF4-FFF2-40B4-BE49-F238E27FC236}">
                  <a16:creationId xmlns:a16="http://schemas.microsoft.com/office/drawing/2014/main" id="{17A15540-6995-437A-A59D-F899A6BCCE03}"/>
                </a:ext>
              </a:extLst>
            </p:cNvPr>
            <p:cNvSpPr txBox="1"/>
            <p:nvPr/>
          </p:nvSpPr>
          <p:spPr>
            <a:xfrm>
              <a:off x="9146176" y="5894942"/>
              <a:ext cx="1666472" cy="1200329"/>
            </a:xfrm>
            <a:prstGeom prst="rect">
              <a:avLst/>
            </a:prstGeom>
            <a:noFill/>
          </p:spPr>
          <p:txBody>
            <a:bodyPr wrap="square" rtlCol="0">
              <a:spAutoFit/>
            </a:bodyPr>
            <a:lstStyle/>
            <a:p>
              <a:r>
                <a:rPr lang="en-US" dirty="0">
                  <a:solidFill>
                    <a:srgbClr val="A6A6A6"/>
                  </a:solidFill>
                  <a:latin typeface="Tw Cen MT" panose="020B0602020104020603" pitchFamily="34" charset="0"/>
                </a:rPr>
                <a:t>Neural network library providing high level API’s</a:t>
              </a:r>
            </a:p>
          </p:txBody>
        </p:sp>
      </p:grpSp>
      <p:grpSp>
        <p:nvGrpSpPr>
          <p:cNvPr id="107" name="Group 106">
            <a:extLst>
              <a:ext uri="{FF2B5EF4-FFF2-40B4-BE49-F238E27FC236}">
                <a16:creationId xmlns:a16="http://schemas.microsoft.com/office/drawing/2014/main" id="{4B33EF84-99D9-4E3D-98A7-243B4B204E8F}"/>
              </a:ext>
            </a:extLst>
          </p:cNvPr>
          <p:cNvGrpSpPr/>
          <p:nvPr/>
        </p:nvGrpSpPr>
        <p:grpSpPr>
          <a:xfrm>
            <a:off x="7927248" y="2085925"/>
            <a:ext cx="1666472" cy="1544457"/>
            <a:chOff x="7840984" y="2085925"/>
            <a:chExt cx="1666472" cy="1544457"/>
          </a:xfrm>
        </p:grpSpPr>
        <p:sp>
          <p:nvSpPr>
            <p:cNvPr id="93" name="TextBox 92">
              <a:extLst>
                <a:ext uri="{FF2B5EF4-FFF2-40B4-BE49-F238E27FC236}">
                  <a16:creationId xmlns:a16="http://schemas.microsoft.com/office/drawing/2014/main" id="{3E41AE78-9E30-4CD4-9440-DE30C5519E6F}"/>
                </a:ext>
              </a:extLst>
            </p:cNvPr>
            <p:cNvSpPr txBox="1"/>
            <p:nvPr/>
          </p:nvSpPr>
          <p:spPr>
            <a:xfrm>
              <a:off x="7840984" y="2085925"/>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94" name="TextBox 93">
              <a:extLst>
                <a:ext uri="{FF2B5EF4-FFF2-40B4-BE49-F238E27FC236}">
                  <a16:creationId xmlns:a16="http://schemas.microsoft.com/office/drawing/2014/main" id="{DBF60901-7459-4FFF-BFAB-332F5872E18A}"/>
                </a:ext>
              </a:extLst>
            </p:cNvPr>
            <p:cNvSpPr txBox="1"/>
            <p:nvPr/>
          </p:nvSpPr>
          <p:spPr>
            <a:xfrm>
              <a:off x="7846935" y="2405695"/>
              <a:ext cx="1387320" cy="400110"/>
            </a:xfrm>
            <a:prstGeom prst="rect">
              <a:avLst/>
            </a:prstGeom>
            <a:noFill/>
          </p:spPr>
          <p:txBody>
            <a:bodyPr wrap="square" rtlCol="0">
              <a:spAutoFit/>
            </a:bodyPr>
            <a:lstStyle/>
            <a:p>
              <a:r>
                <a:rPr lang="en-US" sz="2000" dirty="0">
                  <a:solidFill>
                    <a:srgbClr val="385723"/>
                  </a:solidFill>
                  <a:latin typeface="Tw Cen MT" panose="020B0602020104020603" pitchFamily="34" charset="0"/>
                </a:rPr>
                <a:t>SKLEARN</a:t>
              </a:r>
            </a:p>
          </p:txBody>
        </p:sp>
        <p:sp>
          <p:nvSpPr>
            <p:cNvPr id="95" name="TextBox 94">
              <a:extLst>
                <a:ext uri="{FF2B5EF4-FFF2-40B4-BE49-F238E27FC236}">
                  <a16:creationId xmlns:a16="http://schemas.microsoft.com/office/drawing/2014/main" id="{7989F52C-1D2B-46E2-A985-77707A7510FC}"/>
                </a:ext>
              </a:extLst>
            </p:cNvPr>
            <p:cNvSpPr txBox="1"/>
            <p:nvPr/>
          </p:nvSpPr>
          <p:spPr>
            <a:xfrm>
              <a:off x="7840984" y="2707052"/>
              <a:ext cx="1666472" cy="923330"/>
            </a:xfrm>
            <a:prstGeom prst="rect">
              <a:avLst/>
            </a:prstGeom>
            <a:noFill/>
          </p:spPr>
          <p:txBody>
            <a:bodyPr wrap="square" rtlCol="0">
              <a:spAutoFit/>
            </a:bodyPr>
            <a:lstStyle/>
            <a:p>
              <a:r>
                <a:rPr lang="en-US" dirty="0">
                  <a:solidFill>
                    <a:srgbClr val="A6A6A6"/>
                  </a:solidFill>
                  <a:latin typeface="Tw Cen MT" panose="020B0602020104020603" pitchFamily="34" charset="0"/>
                </a:rPr>
                <a:t>Includes classifiers for ML</a:t>
              </a:r>
            </a:p>
          </p:txBody>
        </p:sp>
      </p:grpSp>
      <p:pic>
        <p:nvPicPr>
          <p:cNvPr id="3" name="Picture 2" descr="Chart, radar chart&#10;&#10;Description automatically generated">
            <a:extLst>
              <a:ext uri="{FF2B5EF4-FFF2-40B4-BE49-F238E27FC236}">
                <a16:creationId xmlns:a16="http://schemas.microsoft.com/office/drawing/2014/main" id="{A9B19397-4436-4975-A663-7E569AF4D9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314513" y="3979411"/>
            <a:ext cx="1054770" cy="621303"/>
          </a:xfrm>
          <a:prstGeom prst="rect">
            <a:avLst/>
          </a:prstGeom>
        </p:spPr>
      </p:pic>
    </p:spTree>
    <p:extLst>
      <p:ext uri="{BB962C8B-B14F-4D97-AF65-F5344CB8AC3E}">
        <p14:creationId xmlns:p14="http://schemas.microsoft.com/office/powerpoint/2010/main" val="555199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nodeType="afterEffect">
                                  <p:stCondLst>
                                    <p:cond delay="100"/>
                                  </p:stCondLst>
                                  <p:childTnLst>
                                    <p:set>
                                      <p:cBhvr>
                                        <p:cTn id="12" dur="1" fill="hold">
                                          <p:stCondLst>
                                            <p:cond delay="0"/>
                                          </p:stCondLst>
                                        </p:cTn>
                                        <p:tgtEl>
                                          <p:spTgt spid="52"/>
                                        </p:tgtEl>
                                        <p:attrNameLst>
                                          <p:attrName>style.visibility</p:attrName>
                                        </p:attrNameLst>
                                      </p:cBhvr>
                                      <p:to>
                                        <p:strVal val="visible"/>
                                      </p:to>
                                    </p:set>
                                    <p:anim calcmode="lin" valueType="num">
                                      <p:cBhvr>
                                        <p:cTn id="13" dur="500" fill="hold"/>
                                        <p:tgtEl>
                                          <p:spTgt spid="52"/>
                                        </p:tgtEl>
                                        <p:attrNameLst>
                                          <p:attrName>ppt_w</p:attrName>
                                        </p:attrNameLst>
                                      </p:cBhvr>
                                      <p:tavLst>
                                        <p:tav tm="0">
                                          <p:val>
                                            <p:fltVal val="0"/>
                                          </p:val>
                                        </p:tav>
                                        <p:tav tm="100000">
                                          <p:val>
                                            <p:strVal val="#ppt_w"/>
                                          </p:val>
                                        </p:tav>
                                      </p:tavLst>
                                    </p:anim>
                                    <p:anim calcmode="lin" valueType="num">
                                      <p:cBhvr>
                                        <p:cTn id="14" dur="500" fill="hold"/>
                                        <p:tgtEl>
                                          <p:spTgt spid="52"/>
                                        </p:tgtEl>
                                        <p:attrNameLst>
                                          <p:attrName>ppt_h</p:attrName>
                                        </p:attrNameLst>
                                      </p:cBhvr>
                                      <p:tavLst>
                                        <p:tav tm="0">
                                          <p:val>
                                            <p:fltVal val="0"/>
                                          </p:val>
                                        </p:tav>
                                        <p:tav tm="100000">
                                          <p:val>
                                            <p:strVal val="#ppt_h"/>
                                          </p:val>
                                        </p:tav>
                                      </p:tavLst>
                                    </p:anim>
                                    <p:animEffect transition="in" filter="fade">
                                      <p:cBhvr>
                                        <p:cTn id="15" dur="500"/>
                                        <p:tgtEl>
                                          <p:spTgt spid="52"/>
                                        </p:tgtEl>
                                      </p:cBhvr>
                                    </p:animEffect>
                                  </p:childTnLst>
                                </p:cTn>
                              </p:par>
                            </p:childTnLst>
                          </p:cTn>
                        </p:par>
                        <p:par>
                          <p:cTn id="16" fill="hold">
                            <p:stCondLst>
                              <p:cond delay="1100"/>
                            </p:stCondLst>
                            <p:childTnLst>
                              <p:par>
                                <p:cTn id="17" presetID="22" presetClass="entr" presetSubtype="2" fill="hold" nodeType="afterEffect">
                                  <p:stCondLst>
                                    <p:cond delay="100"/>
                                  </p:stCondLst>
                                  <p:childTnLst>
                                    <p:set>
                                      <p:cBhvr>
                                        <p:cTn id="18" dur="1" fill="hold">
                                          <p:stCondLst>
                                            <p:cond delay="0"/>
                                          </p:stCondLst>
                                        </p:cTn>
                                        <p:tgtEl>
                                          <p:spTgt spid="62"/>
                                        </p:tgtEl>
                                        <p:attrNameLst>
                                          <p:attrName>style.visibility</p:attrName>
                                        </p:attrNameLst>
                                      </p:cBhvr>
                                      <p:to>
                                        <p:strVal val="visible"/>
                                      </p:to>
                                    </p:set>
                                    <p:animEffect transition="in" filter="wipe(right)">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circle(in)">
                                      <p:cBhvr>
                                        <p:cTn id="24" dur="2000"/>
                                        <p:tgtEl>
                                          <p:spTgt spid="103"/>
                                        </p:tgtEl>
                                      </p:cBhvr>
                                    </p:animEffect>
                                  </p:childTnLst>
                                </p:cTn>
                              </p:par>
                            </p:childTnLst>
                          </p:cTn>
                        </p:par>
                        <p:par>
                          <p:cTn id="25" fill="hold">
                            <p:stCondLst>
                              <p:cond delay="2000"/>
                            </p:stCondLst>
                            <p:childTnLst>
                              <p:par>
                                <p:cTn id="26" presetID="53" presetClass="entr" presetSubtype="16" fill="hold" grpId="0" nodeType="afterEffect">
                                  <p:stCondLst>
                                    <p:cond delay="1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par>
                          <p:cTn id="31" fill="hold">
                            <p:stCondLst>
                              <p:cond delay="2600"/>
                            </p:stCondLst>
                            <p:childTnLst>
                              <p:par>
                                <p:cTn id="32" presetID="22" presetClass="entr" presetSubtype="2" fill="hold" nodeType="afterEffect">
                                  <p:stCondLst>
                                    <p:cond delay="100"/>
                                  </p:stCondLst>
                                  <p:childTnLst>
                                    <p:set>
                                      <p:cBhvr>
                                        <p:cTn id="33" dur="1" fill="hold">
                                          <p:stCondLst>
                                            <p:cond delay="0"/>
                                          </p:stCondLst>
                                        </p:cTn>
                                        <p:tgtEl>
                                          <p:spTgt spid="63"/>
                                        </p:tgtEl>
                                        <p:attrNameLst>
                                          <p:attrName>style.visibility</p:attrName>
                                        </p:attrNameLst>
                                      </p:cBhvr>
                                      <p:to>
                                        <p:strVal val="visible"/>
                                      </p:to>
                                    </p:set>
                                    <p:animEffect transition="in" filter="wipe(right)">
                                      <p:cBhvr>
                                        <p:cTn id="34" dur="500"/>
                                        <p:tgtEl>
                                          <p:spTgt spid="63"/>
                                        </p:tgtEl>
                                      </p:cBhvr>
                                    </p:animEffect>
                                  </p:childTnLst>
                                </p:cTn>
                              </p:par>
                            </p:childTnLst>
                          </p:cTn>
                        </p:par>
                        <p:par>
                          <p:cTn id="35" fill="hold">
                            <p:stCondLst>
                              <p:cond delay="3200"/>
                            </p:stCondLst>
                            <p:childTnLst>
                              <p:par>
                                <p:cTn id="36" presetID="53" presetClass="entr" presetSubtype="16" fill="hold" nodeType="afterEffect">
                                  <p:stCondLst>
                                    <p:cond delay="100"/>
                                  </p:stCondLst>
                                  <p:childTnLst>
                                    <p:set>
                                      <p:cBhvr>
                                        <p:cTn id="37" dur="1" fill="hold">
                                          <p:stCondLst>
                                            <p:cond delay="0"/>
                                          </p:stCondLst>
                                        </p:cTn>
                                        <p:tgtEl>
                                          <p:spTgt spid="104"/>
                                        </p:tgtEl>
                                        <p:attrNameLst>
                                          <p:attrName>style.visibility</p:attrName>
                                        </p:attrNameLst>
                                      </p:cBhvr>
                                      <p:to>
                                        <p:strVal val="visible"/>
                                      </p:to>
                                    </p:set>
                                    <p:anim calcmode="lin" valueType="num">
                                      <p:cBhvr>
                                        <p:cTn id="38" dur="500" fill="hold"/>
                                        <p:tgtEl>
                                          <p:spTgt spid="104"/>
                                        </p:tgtEl>
                                        <p:attrNameLst>
                                          <p:attrName>ppt_w</p:attrName>
                                        </p:attrNameLst>
                                      </p:cBhvr>
                                      <p:tavLst>
                                        <p:tav tm="0">
                                          <p:val>
                                            <p:fltVal val="0"/>
                                          </p:val>
                                        </p:tav>
                                        <p:tav tm="100000">
                                          <p:val>
                                            <p:strVal val="#ppt_w"/>
                                          </p:val>
                                        </p:tav>
                                      </p:tavLst>
                                    </p:anim>
                                    <p:anim calcmode="lin" valueType="num">
                                      <p:cBhvr>
                                        <p:cTn id="39" dur="500" fill="hold"/>
                                        <p:tgtEl>
                                          <p:spTgt spid="104"/>
                                        </p:tgtEl>
                                        <p:attrNameLst>
                                          <p:attrName>ppt_h</p:attrName>
                                        </p:attrNameLst>
                                      </p:cBhvr>
                                      <p:tavLst>
                                        <p:tav tm="0">
                                          <p:val>
                                            <p:fltVal val="0"/>
                                          </p:val>
                                        </p:tav>
                                        <p:tav tm="100000">
                                          <p:val>
                                            <p:strVal val="#ppt_h"/>
                                          </p:val>
                                        </p:tav>
                                      </p:tavLst>
                                    </p:anim>
                                    <p:animEffect transition="in" filter="fade">
                                      <p:cBhvr>
                                        <p:cTn id="40" dur="500"/>
                                        <p:tgtEl>
                                          <p:spTgt spid="104"/>
                                        </p:tgtEl>
                                      </p:cBhvr>
                                    </p:animEffect>
                                  </p:childTnLst>
                                </p:cTn>
                              </p:par>
                            </p:childTnLst>
                          </p:cTn>
                        </p:par>
                        <p:par>
                          <p:cTn id="41" fill="hold">
                            <p:stCondLst>
                              <p:cond delay="3800"/>
                            </p:stCondLst>
                            <p:childTnLst>
                              <p:par>
                                <p:cTn id="42" presetID="53" presetClass="entr" presetSubtype="16" fill="hold" grpId="0" nodeType="after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childTnLst>
                          </p:cTn>
                        </p:par>
                        <p:par>
                          <p:cTn id="47" fill="hold">
                            <p:stCondLst>
                              <p:cond delay="4400"/>
                            </p:stCondLst>
                            <p:childTnLst>
                              <p:par>
                                <p:cTn id="48" presetID="53" presetClass="entr" presetSubtype="16" fill="hold" nodeType="afterEffect">
                                  <p:stCondLst>
                                    <p:cond delay="10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animEffect transition="in" filter="fade">
                                      <p:cBhvr>
                                        <p:cTn id="52" dur="500"/>
                                        <p:tgtEl>
                                          <p:spTgt spid="37"/>
                                        </p:tgtEl>
                                      </p:cBhvr>
                                    </p:animEffect>
                                  </p:childTnLst>
                                </p:cTn>
                              </p:par>
                            </p:childTnLst>
                          </p:cTn>
                        </p:par>
                        <p:par>
                          <p:cTn id="53" fill="hold">
                            <p:stCondLst>
                              <p:cond delay="5000"/>
                            </p:stCondLst>
                            <p:childTnLst>
                              <p:par>
                                <p:cTn id="54" presetID="22" presetClass="entr" presetSubtype="2" fill="hold" nodeType="afterEffect">
                                  <p:stCondLst>
                                    <p:cond delay="100"/>
                                  </p:stCondLst>
                                  <p:childTnLst>
                                    <p:set>
                                      <p:cBhvr>
                                        <p:cTn id="55" dur="1" fill="hold">
                                          <p:stCondLst>
                                            <p:cond delay="0"/>
                                          </p:stCondLst>
                                        </p:cTn>
                                        <p:tgtEl>
                                          <p:spTgt spid="105"/>
                                        </p:tgtEl>
                                        <p:attrNameLst>
                                          <p:attrName>style.visibility</p:attrName>
                                        </p:attrNameLst>
                                      </p:cBhvr>
                                      <p:to>
                                        <p:strVal val="visible"/>
                                      </p:to>
                                    </p:set>
                                    <p:animEffect transition="in" filter="wipe(right)">
                                      <p:cBhvr>
                                        <p:cTn id="56" dur="500"/>
                                        <p:tgtEl>
                                          <p:spTgt spid="105"/>
                                        </p:tgtEl>
                                      </p:cBhvr>
                                    </p:animEffect>
                                  </p:childTnLst>
                                </p:cTn>
                              </p:par>
                            </p:childTnLst>
                          </p:cTn>
                        </p:par>
                        <p:par>
                          <p:cTn id="57" fill="hold">
                            <p:stCondLst>
                              <p:cond delay="5600"/>
                            </p:stCondLst>
                            <p:childTnLst>
                              <p:par>
                                <p:cTn id="58" presetID="53" presetClass="entr" presetSubtype="16" fill="hold" nodeType="afterEffect">
                                  <p:stCondLst>
                                    <p:cond delay="100"/>
                                  </p:stCondLst>
                                  <p:childTnLst>
                                    <p:set>
                                      <p:cBhvr>
                                        <p:cTn id="59" dur="1" fill="hold">
                                          <p:stCondLst>
                                            <p:cond delay="0"/>
                                          </p:stCondLst>
                                        </p:cTn>
                                        <p:tgtEl>
                                          <p:spTgt spid="106"/>
                                        </p:tgtEl>
                                        <p:attrNameLst>
                                          <p:attrName>style.visibility</p:attrName>
                                        </p:attrNameLst>
                                      </p:cBhvr>
                                      <p:to>
                                        <p:strVal val="visible"/>
                                      </p:to>
                                    </p:set>
                                    <p:anim calcmode="lin" valueType="num">
                                      <p:cBhvr>
                                        <p:cTn id="60" dur="500" fill="hold"/>
                                        <p:tgtEl>
                                          <p:spTgt spid="106"/>
                                        </p:tgtEl>
                                        <p:attrNameLst>
                                          <p:attrName>ppt_w</p:attrName>
                                        </p:attrNameLst>
                                      </p:cBhvr>
                                      <p:tavLst>
                                        <p:tav tm="0">
                                          <p:val>
                                            <p:fltVal val="0"/>
                                          </p:val>
                                        </p:tav>
                                        <p:tav tm="100000">
                                          <p:val>
                                            <p:strVal val="#ppt_w"/>
                                          </p:val>
                                        </p:tav>
                                      </p:tavLst>
                                    </p:anim>
                                    <p:anim calcmode="lin" valueType="num">
                                      <p:cBhvr>
                                        <p:cTn id="61" dur="500" fill="hold"/>
                                        <p:tgtEl>
                                          <p:spTgt spid="106"/>
                                        </p:tgtEl>
                                        <p:attrNameLst>
                                          <p:attrName>ppt_h</p:attrName>
                                        </p:attrNameLst>
                                      </p:cBhvr>
                                      <p:tavLst>
                                        <p:tav tm="0">
                                          <p:val>
                                            <p:fltVal val="0"/>
                                          </p:val>
                                        </p:tav>
                                        <p:tav tm="100000">
                                          <p:val>
                                            <p:strVal val="#ppt_h"/>
                                          </p:val>
                                        </p:tav>
                                      </p:tavLst>
                                    </p:anim>
                                    <p:animEffect transition="in" filter="fade">
                                      <p:cBhvr>
                                        <p:cTn id="62" dur="500"/>
                                        <p:tgtEl>
                                          <p:spTgt spid="106"/>
                                        </p:tgtEl>
                                      </p:cBhvr>
                                    </p:animEffect>
                                  </p:childTnLst>
                                </p:cTn>
                              </p:par>
                            </p:childTnLst>
                          </p:cTn>
                        </p:par>
                        <p:par>
                          <p:cTn id="63" fill="hold">
                            <p:stCondLst>
                              <p:cond delay="6200"/>
                            </p:stCondLst>
                            <p:childTnLst>
                              <p:par>
                                <p:cTn id="64" presetID="53" presetClass="entr" presetSubtype="16" fill="hold" grpId="0" nodeType="afterEffect">
                                  <p:stCondLst>
                                    <p:cond delay="10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childTnLst>
                          </p:cTn>
                        </p:par>
                        <p:par>
                          <p:cTn id="69" fill="hold">
                            <p:stCondLst>
                              <p:cond delay="6800"/>
                            </p:stCondLst>
                            <p:childTnLst>
                              <p:par>
                                <p:cTn id="70" presetID="53" presetClass="entr" presetSubtype="16" fill="hold" nodeType="afterEffect">
                                  <p:stCondLst>
                                    <p:cond delay="1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Effect transition="in" filter="fade">
                                      <p:cBhvr>
                                        <p:cTn id="74" dur="500"/>
                                        <p:tgtEl>
                                          <p:spTgt spid="42"/>
                                        </p:tgtEl>
                                      </p:cBhvr>
                                    </p:animEffect>
                                  </p:childTnLst>
                                </p:cTn>
                              </p:par>
                            </p:childTnLst>
                          </p:cTn>
                        </p:par>
                        <p:par>
                          <p:cTn id="75" fill="hold">
                            <p:stCondLst>
                              <p:cond delay="7400"/>
                            </p:stCondLst>
                            <p:childTnLst>
                              <p:par>
                                <p:cTn id="76" presetID="22" presetClass="entr" presetSubtype="8" fill="hold" nodeType="afterEffect">
                                  <p:stCondLst>
                                    <p:cond delay="10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500"/>
                                        <p:tgtEl>
                                          <p:spTgt spid="72"/>
                                        </p:tgtEl>
                                      </p:cBhvr>
                                    </p:animEffect>
                                  </p:childTnLst>
                                </p:cTn>
                              </p:par>
                            </p:childTnLst>
                          </p:cTn>
                        </p:par>
                        <p:par>
                          <p:cTn id="79" fill="hold">
                            <p:stCondLst>
                              <p:cond delay="8000"/>
                            </p:stCondLst>
                            <p:childTnLst>
                              <p:par>
                                <p:cTn id="80" presetID="53" presetClass="entr" presetSubtype="16" fill="hold" nodeType="afterEffect">
                                  <p:stCondLst>
                                    <p:cond delay="100"/>
                                  </p:stCondLst>
                                  <p:childTnLst>
                                    <p:set>
                                      <p:cBhvr>
                                        <p:cTn id="81" dur="1" fill="hold">
                                          <p:stCondLst>
                                            <p:cond delay="0"/>
                                          </p:stCondLst>
                                        </p:cTn>
                                        <p:tgtEl>
                                          <p:spTgt spid="107"/>
                                        </p:tgtEl>
                                        <p:attrNameLst>
                                          <p:attrName>style.visibility</p:attrName>
                                        </p:attrNameLst>
                                      </p:cBhvr>
                                      <p:to>
                                        <p:strVal val="visible"/>
                                      </p:to>
                                    </p:set>
                                    <p:anim calcmode="lin" valueType="num">
                                      <p:cBhvr>
                                        <p:cTn id="82" dur="500" fill="hold"/>
                                        <p:tgtEl>
                                          <p:spTgt spid="107"/>
                                        </p:tgtEl>
                                        <p:attrNameLst>
                                          <p:attrName>ppt_w</p:attrName>
                                        </p:attrNameLst>
                                      </p:cBhvr>
                                      <p:tavLst>
                                        <p:tav tm="0">
                                          <p:val>
                                            <p:fltVal val="0"/>
                                          </p:val>
                                        </p:tav>
                                        <p:tav tm="100000">
                                          <p:val>
                                            <p:strVal val="#ppt_w"/>
                                          </p:val>
                                        </p:tav>
                                      </p:tavLst>
                                    </p:anim>
                                    <p:anim calcmode="lin" valueType="num">
                                      <p:cBhvr>
                                        <p:cTn id="83" dur="500" fill="hold"/>
                                        <p:tgtEl>
                                          <p:spTgt spid="107"/>
                                        </p:tgtEl>
                                        <p:attrNameLst>
                                          <p:attrName>ppt_h</p:attrName>
                                        </p:attrNameLst>
                                      </p:cBhvr>
                                      <p:tavLst>
                                        <p:tav tm="0">
                                          <p:val>
                                            <p:fltVal val="0"/>
                                          </p:val>
                                        </p:tav>
                                        <p:tav tm="100000">
                                          <p:val>
                                            <p:strVal val="#ppt_h"/>
                                          </p:val>
                                        </p:tav>
                                      </p:tavLst>
                                    </p:anim>
                                    <p:animEffect transition="in" filter="fade">
                                      <p:cBhvr>
                                        <p:cTn id="84" dur="500"/>
                                        <p:tgtEl>
                                          <p:spTgt spid="107"/>
                                        </p:tgtEl>
                                      </p:cBhvr>
                                    </p:animEffect>
                                  </p:childTnLst>
                                </p:cTn>
                              </p:par>
                            </p:childTnLst>
                          </p:cTn>
                        </p:par>
                        <p:par>
                          <p:cTn id="85" fill="hold">
                            <p:stCondLst>
                              <p:cond delay="8600"/>
                            </p:stCondLst>
                            <p:childTnLst>
                              <p:par>
                                <p:cTn id="86" presetID="53" presetClass="entr" presetSubtype="16" fill="hold" grpId="0" nodeType="afterEffect">
                                  <p:stCondLst>
                                    <p:cond delay="10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fltVal val="0"/>
                                          </p:val>
                                        </p:tav>
                                        <p:tav tm="100000">
                                          <p:val>
                                            <p:strVal val="#ppt_w"/>
                                          </p:val>
                                        </p:tav>
                                      </p:tavLst>
                                    </p:anim>
                                    <p:anim calcmode="lin" valueType="num">
                                      <p:cBhvr>
                                        <p:cTn id="89" dur="500" fill="hold"/>
                                        <p:tgtEl>
                                          <p:spTgt spid="26"/>
                                        </p:tgtEl>
                                        <p:attrNameLst>
                                          <p:attrName>ppt_h</p:attrName>
                                        </p:attrNameLst>
                                      </p:cBhvr>
                                      <p:tavLst>
                                        <p:tav tm="0">
                                          <p:val>
                                            <p:fltVal val="0"/>
                                          </p:val>
                                        </p:tav>
                                        <p:tav tm="100000">
                                          <p:val>
                                            <p:strVal val="#ppt_h"/>
                                          </p:val>
                                        </p:tav>
                                      </p:tavLst>
                                    </p:anim>
                                    <p:animEffect transition="in" filter="fade">
                                      <p:cBhvr>
                                        <p:cTn id="90" dur="500"/>
                                        <p:tgtEl>
                                          <p:spTgt spid="26"/>
                                        </p:tgtEl>
                                      </p:cBhvr>
                                    </p:animEffect>
                                  </p:childTnLst>
                                </p:cTn>
                              </p:par>
                            </p:childTnLst>
                          </p:cTn>
                        </p:par>
                        <p:par>
                          <p:cTn id="91" fill="hold">
                            <p:stCondLst>
                              <p:cond delay="9200"/>
                            </p:stCondLst>
                            <p:childTnLst>
                              <p:par>
                                <p:cTn id="92" presetID="53" presetClass="entr" presetSubtype="16" fill="hold" nodeType="afterEffect">
                                  <p:stCondLst>
                                    <p:cond delay="100"/>
                                  </p:stCondLst>
                                  <p:childTnLst>
                                    <p:set>
                                      <p:cBhvr>
                                        <p:cTn id="93" dur="1" fill="hold">
                                          <p:stCondLst>
                                            <p:cond delay="0"/>
                                          </p:stCondLst>
                                        </p:cTn>
                                        <p:tgtEl>
                                          <p:spTgt spid="41"/>
                                        </p:tgtEl>
                                        <p:attrNameLst>
                                          <p:attrName>style.visibility</p:attrName>
                                        </p:attrNameLst>
                                      </p:cBhvr>
                                      <p:to>
                                        <p:strVal val="visible"/>
                                      </p:to>
                                    </p:set>
                                    <p:anim calcmode="lin" valueType="num">
                                      <p:cBhvr>
                                        <p:cTn id="94" dur="500" fill="hold"/>
                                        <p:tgtEl>
                                          <p:spTgt spid="41"/>
                                        </p:tgtEl>
                                        <p:attrNameLst>
                                          <p:attrName>ppt_w</p:attrName>
                                        </p:attrNameLst>
                                      </p:cBhvr>
                                      <p:tavLst>
                                        <p:tav tm="0">
                                          <p:val>
                                            <p:fltVal val="0"/>
                                          </p:val>
                                        </p:tav>
                                        <p:tav tm="100000">
                                          <p:val>
                                            <p:strVal val="#ppt_w"/>
                                          </p:val>
                                        </p:tav>
                                      </p:tavLst>
                                    </p:anim>
                                    <p:anim calcmode="lin" valueType="num">
                                      <p:cBhvr>
                                        <p:cTn id="95" dur="500" fill="hold"/>
                                        <p:tgtEl>
                                          <p:spTgt spid="41"/>
                                        </p:tgtEl>
                                        <p:attrNameLst>
                                          <p:attrName>ppt_h</p:attrName>
                                        </p:attrNameLst>
                                      </p:cBhvr>
                                      <p:tavLst>
                                        <p:tav tm="0">
                                          <p:val>
                                            <p:fltVal val="0"/>
                                          </p:val>
                                        </p:tav>
                                        <p:tav tm="100000">
                                          <p:val>
                                            <p:strVal val="#ppt_h"/>
                                          </p:val>
                                        </p:tav>
                                      </p:tavLst>
                                    </p:anim>
                                    <p:animEffect transition="in" filter="fade">
                                      <p:cBhvr>
                                        <p:cTn id="96" dur="500"/>
                                        <p:tgtEl>
                                          <p:spTgt spid="41"/>
                                        </p:tgtEl>
                                      </p:cBhvr>
                                    </p:animEffect>
                                  </p:childTnLst>
                                </p:cTn>
                              </p:par>
                            </p:childTnLst>
                          </p:cTn>
                        </p:par>
                        <p:par>
                          <p:cTn id="97" fill="hold">
                            <p:stCondLst>
                              <p:cond delay="9800"/>
                            </p:stCondLst>
                            <p:childTnLst>
                              <p:par>
                                <p:cTn id="98" presetID="22" presetClass="entr" presetSubtype="8" fill="hold" nodeType="afterEffect">
                                  <p:stCondLst>
                                    <p:cond delay="100"/>
                                  </p:stCondLst>
                                  <p:childTnLst>
                                    <p:set>
                                      <p:cBhvr>
                                        <p:cTn id="99" dur="1" fill="hold">
                                          <p:stCondLst>
                                            <p:cond delay="0"/>
                                          </p:stCondLst>
                                        </p:cTn>
                                        <p:tgtEl>
                                          <p:spTgt spid="69"/>
                                        </p:tgtEl>
                                        <p:attrNameLst>
                                          <p:attrName>style.visibility</p:attrName>
                                        </p:attrNameLst>
                                      </p:cBhvr>
                                      <p:to>
                                        <p:strVal val="visible"/>
                                      </p:to>
                                    </p:set>
                                    <p:animEffect transition="in" filter="wipe(left)">
                                      <p:cBhvr>
                                        <p:cTn id="100" dur="500"/>
                                        <p:tgtEl>
                                          <p:spTgt spid="69"/>
                                        </p:tgtEl>
                                      </p:cBhvr>
                                    </p:animEffect>
                                  </p:childTnLst>
                                </p:cTn>
                              </p:par>
                            </p:childTnLst>
                          </p:cTn>
                        </p:par>
                        <p:par>
                          <p:cTn id="101" fill="hold">
                            <p:stCondLst>
                              <p:cond delay="10400"/>
                            </p:stCondLst>
                            <p:childTnLst>
                              <p:par>
                                <p:cTn id="102" presetID="53" presetClass="entr" presetSubtype="16" fill="hold" nodeType="afterEffect">
                                  <p:stCondLst>
                                    <p:cond delay="100"/>
                                  </p:stCondLst>
                                  <p:childTnLst>
                                    <p:set>
                                      <p:cBhvr>
                                        <p:cTn id="103" dur="1" fill="hold">
                                          <p:stCondLst>
                                            <p:cond delay="0"/>
                                          </p:stCondLst>
                                        </p:cTn>
                                        <p:tgtEl>
                                          <p:spTgt spid="108"/>
                                        </p:tgtEl>
                                        <p:attrNameLst>
                                          <p:attrName>style.visibility</p:attrName>
                                        </p:attrNameLst>
                                      </p:cBhvr>
                                      <p:to>
                                        <p:strVal val="visible"/>
                                      </p:to>
                                    </p:set>
                                    <p:anim calcmode="lin" valueType="num">
                                      <p:cBhvr>
                                        <p:cTn id="104" dur="500" fill="hold"/>
                                        <p:tgtEl>
                                          <p:spTgt spid="108"/>
                                        </p:tgtEl>
                                        <p:attrNameLst>
                                          <p:attrName>ppt_w</p:attrName>
                                        </p:attrNameLst>
                                      </p:cBhvr>
                                      <p:tavLst>
                                        <p:tav tm="0">
                                          <p:val>
                                            <p:fltVal val="0"/>
                                          </p:val>
                                        </p:tav>
                                        <p:tav tm="100000">
                                          <p:val>
                                            <p:strVal val="#ppt_w"/>
                                          </p:val>
                                        </p:tav>
                                      </p:tavLst>
                                    </p:anim>
                                    <p:anim calcmode="lin" valueType="num">
                                      <p:cBhvr>
                                        <p:cTn id="105" dur="500" fill="hold"/>
                                        <p:tgtEl>
                                          <p:spTgt spid="108"/>
                                        </p:tgtEl>
                                        <p:attrNameLst>
                                          <p:attrName>ppt_h</p:attrName>
                                        </p:attrNameLst>
                                      </p:cBhvr>
                                      <p:tavLst>
                                        <p:tav tm="0">
                                          <p:val>
                                            <p:fltVal val="0"/>
                                          </p:val>
                                        </p:tav>
                                        <p:tav tm="100000">
                                          <p:val>
                                            <p:strVal val="#ppt_h"/>
                                          </p:val>
                                        </p:tav>
                                      </p:tavLst>
                                    </p:anim>
                                    <p:animEffect transition="in" filter="fade">
                                      <p:cBhvr>
                                        <p:cTn id="106" dur="500"/>
                                        <p:tgtEl>
                                          <p:spTgt spid="108"/>
                                        </p:tgtEl>
                                      </p:cBhvr>
                                    </p:animEffect>
                                  </p:childTnLst>
                                </p:cTn>
                              </p:par>
                            </p:childTnLst>
                          </p:cTn>
                        </p:par>
                        <p:par>
                          <p:cTn id="107" fill="hold">
                            <p:stCondLst>
                              <p:cond delay="11000"/>
                            </p:stCondLst>
                            <p:childTnLst>
                              <p:par>
                                <p:cTn id="108" presetID="53" presetClass="entr" presetSubtype="16" fill="hold" grpId="0" nodeType="afterEffect">
                                  <p:stCondLst>
                                    <p:cond delay="10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par>
                          <p:cTn id="113" fill="hold">
                            <p:stCondLst>
                              <p:cond delay="11600"/>
                            </p:stCondLst>
                            <p:childTnLst>
                              <p:par>
                                <p:cTn id="114" presetID="53" presetClass="entr" presetSubtype="16" fill="hold" nodeType="afterEffect">
                                  <p:stCondLst>
                                    <p:cond delay="100"/>
                                  </p:stCondLst>
                                  <p:childTnLst>
                                    <p:set>
                                      <p:cBhvr>
                                        <p:cTn id="115" dur="1" fill="hold">
                                          <p:stCondLst>
                                            <p:cond delay="0"/>
                                          </p:stCondLst>
                                        </p:cTn>
                                        <p:tgtEl>
                                          <p:spTgt spid="39"/>
                                        </p:tgtEl>
                                        <p:attrNameLst>
                                          <p:attrName>style.visibility</p:attrName>
                                        </p:attrNameLst>
                                      </p:cBhvr>
                                      <p:to>
                                        <p:strVal val="visible"/>
                                      </p:to>
                                    </p:set>
                                    <p:anim calcmode="lin" valueType="num">
                                      <p:cBhvr>
                                        <p:cTn id="116" dur="500" fill="hold"/>
                                        <p:tgtEl>
                                          <p:spTgt spid="39"/>
                                        </p:tgtEl>
                                        <p:attrNameLst>
                                          <p:attrName>ppt_w</p:attrName>
                                        </p:attrNameLst>
                                      </p:cBhvr>
                                      <p:tavLst>
                                        <p:tav tm="0">
                                          <p:val>
                                            <p:fltVal val="0"/>
                                          </p:val>
                                        </p:tav>
                                        <p:tav tm="100000">
                                          <p:val>
                                            <p:strVal val="#ppt_w"/>
                                          </p:val>
                                        </p:tav>
                                      </p:tavLst>
                                    </p:anim>
                                    <p:anim calcmode="lin" valueType="num">
                                      <p:cBhvr>
                                        <p:cTn id="117" dur="500" fill="hold"/>
                                        <p:tgtEl>
                                          <p:spTgt spid="39"/>
                                        </p:tgtEl>
                                        <p:attrNameLst>
                                          <p:attrName>ppt_h</p:attrName>
                                        </p:attrNameLst>
                                      </p:cBhvr>
                                      <p:tavLst>
                                        <p:tav tm="0">
                                          <p:val>
                                            <p:fltVal val="0"/>
                                          </p:val>
                                        </p:tav>
                                        <p:tav tm="100000">
                                          <p:val>
                                            <p:strVal val="#ppt_h"/>
                                          </p:val>
                                        </p:tav>
                                      </p:tavLst>
                                    </p:anim>
                                    <p:animEffect transition="in" filter="fade">
                                      <p:cBhvr>
                                        <p:cTn id="118" dur="500"/>
                                        <p:tgtEl>
                                          <p:spTgt spid="39"/>
                                        </p:tgtEl>
                                      </p:cBhvr>
                                    </p:animEffect>
                                  </p:childTnLst>
                                </p:cTn>
                              </p:par>
                            </p:childTnLst>
                          </p:cTn>
                        </p:par>
                        <p:par>
                          <p:cTn id="119" fill="hold">
                            <p:stCondLst>
                              <p:cond delay="12200"/>
                            </p:stCondLst>
                            <p:childTnLst>
                              <p:par>
                                <p:cTn id="120" presetID="22" presetClass="entr" presetSubtype="8" fill="hold" nodeType="afterEffect">
                                  <p:stCondLst>
                                    <p:cond delay="100"/>
                                  </p:stCondLst>
                                  <p:childTnLst>
                                    <p:set>
                                      <p:cBhvr>
                                        <p:cTn id="121" dur="1" fill="hold">
                                          <p:stCondLst>
                                            <p:cond delay="0"/>
                                          </p:stCondLst>
                                        </p:cTn>
                                        <p:tgtEl>
                                          <p:spTgt spid="66"/>
                                        </p:tgtEl>
                                        <p:attrNameLst>
                                          <p:attrName>style.visibility</p:attrName>
                                        </p:attrNameLst>
                                      </p:cBhvr>
                                      <p:to>
                                        <p:strVal val="visible"/>
                                      </p:to>
                                    </p:set>
                                    <p:animEffect transition="in" filter="wipe(left)">
                                      <p:cBhvr>
                                        <p:cTn id="122" dur="500"/>
                                        <p:tgtEl>
                                          <p:spTgt spid="66"/>
                                        </p:tgtEl>
                                      </p:cBhvr>
                                    </p:animEffect>
                                  </p:childTnLst>
                                </p:cTn>
                              </p:par>
                            </p:childTnLst>
                          </p:cTn>
                        </p:par>
                        <p:par>
                          <p:cTn id="123" fill="hold">
                            <p:stCondLst>
                              <p:cond delay="12800"/>
                            </p:stCondLst>
                            <p:childTnLst>
                              <p:par>
                                <p:cTn id="124" presetID="53" presetClass="entr" presetSubtype="16" fill="hold" nodeType="afterEffect">
                                  <p:stCondLst>
                                    <p:cond delay="100"/>
                                  </p:stCondLst>
                                  <p:childTnLst>
                                    <p:set>
                                      <p:cBhvr>
                                        <p:cTn id="125" dur="1" fill="hold">
                                          <p:stCondLst>
                                            <p:cond delay="0"/>
                                          </p:stCondLst>
                                        </p:cTn>
                                        <p:tgtEl>
                                          <p:spTgt spid="109"/>
                                        </p:tgtEl>
                                        <p:attrNameLst>
                                          <p:attrName>style.visibility</p:attrName>
                                        </p:attrNameLst>
                                      </p:cBhvr>
                                      <p:to>
                                        <p:strVal val="visible"/>
                                      </p:to>
                                    </p:set>
                                    <p:anim calcmode="lin" valueType="num">
                                      <p:cBhvr>
                                        <p:cTn id="126" dur="500" fill="hold"/>
                                        <p:tgtEl>
                                          <p:spTgt spid="109"/>
                                        </p:tgtEl>
                                        <p:attrNameLst>
                                          <p:attrName>ppt_w</p:attrName>
                                        </p:attrNameLst>
                                      </p:cBhvr>
                                      <p:tavLst>
                                        <p:tav tm="0">
                                          <p:val>
                                            <p:fltVal val="0"/>
                                          </p:val>
                                        </p:tav>
                                        <p:tav tm="100000">
                                          <p:val>
                                            <p:strVal val="#ppt_w"/>
                                          </p:val>
                                        </p:tav>
                                      </p:tavLst>
                                    </p:anim>
                                    <p:anim calcmode="lin" valueType="num">
                                      <p:cBhvr>
                                        <p:cTn id="127" dur="500" fill="hold"/>
                                        <p:tgtEl>
                                          <p:spTgt spid="109"/>
                                        </p:tgtEl>
                                        <p:attrNameLst>
                                          <p:attrName>ppt_h</p:attrName>
                                        </p:attrNameLst>
                                      </p:cBhvr>
                                      <p:tavLst>
                                        <p:tav tm="0">
                                          <p:val>
                                            <p:fltVal val="0"/>
                                          </p:val>
                                        </p:tav>
                                        <p:tav tm="100000">
                                          <p:val>
                                            <p:strVal val="#ppt_h"/>
                                          </p:val>
                                        </p:tav>
                                      </p:tavLst>
                                    </p:anim>
                                    <p:animEffect transition="in" filter="fade">
                                      <p:cBhvr>
                                        <p:cTn id="12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ALGORITHMS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F5F4E4DC-B150-4D54-ACF3-CF6271C37752}"/>
              </a:ext>
            </a:extLst>
          </p:cNvPr>
          <p:cNvSpPr txBox="1"/>
          <p:nvPr/>
        </p:nvSpPr>
        <p:spPr>
          <a:xfrm>
            <a:off x="217715" y="1905000"/>
            <a:ext cx="8131628" cy="4201150"/>
          </a:xfrm>
          <a:prstGeom prst="rect">
            <a:avLst/>
          </a:prstGeom>
          <a:noFill/>
        </p:spPr>
        <p:txBody>
          <a:bodyPr wrap="square" rtlCol="0">
            <a:spAutoFit/>
          </a:bodyPr>
          <a:lstStyle/>
          <a:p>
            <a:r>
              <a:rPr lang="en-US" sz="2400" dirty="0"/>
              <a:t>1. </a:t>
            </a:r>
            <a:r>
              <a:rPr lang="en-IN" sz="2400" b="1" i="1"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Calibri" panose="020F0502020204030204" pitchFamily="34" charset="0"/>
                <a:ea typeface="Times New Roman" panose="02020603050405020304" pitchFamily="18" charset="0"/>
                <a:cs typeface="Calibri" panose="020F0502020204030204" pitchFamily="34" charset="0"/>
              </a:rPr>
              <a:t>Random Forest is a classifier that contains several decision trees on various subsets of the given dataset and takes the average to improve the predictive accuracy.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pPr lvl="0">
              <a:lnSpc>
                <a:spcPts val="27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24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Recurrent Neural Network</a:t>
            </a:r>
            <a:r>
              <a:rPr lang="en-IN" sz="2400" b="1" i="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IN" sz="2400" dirty="0">
                <a:solidFill>
                  <a:srgbClr val="111111"/>
                </a:solidFill>
                <a:effectLst/>
                <a:latin typeface="Calibri" panose="020F0502020204030204" pitchFamily="34" charset="0"/>
                <a:ea typeface="Times New Roman" panose="02020603050405020304" pitchFamily="18" charset="0"/>
              </a:rPr>
              <a:t>RNN is a class of  neural network which uses sequential data or time series data.</a:t>
            </a:r>
            <a:endParaRPr lang="en-IN" sz="2400" dirty="0">
              <a:effectLst/>
              <a:latin typeface="Times New Roman" panose="02020603050405020304" pitchFamily="18" charset="0"/>
              <a:ea typeface="Times New Roman" panose="02020603050405020304" pitchFamily="18" charset="0"/>
            </a:endParaRPr>
          </a:p>
          <a:p>
            <a:pPr marL="683895">
              <a:lnSpc>
                <a:spcPts val="2700"/>
              </a:lnSpc>
            </a:pPr>
            <a:r>
              <a:rPr lang="en-IN" sz="2400" dirty="0">
                <a:solidFill>
                  <a:srgbClr val="111111"/>
                </a:solidFill>
                <a:effectLst/>
                <a:latin typeface="Calibri" panose="020F0502020204030204" pitchFamily="34" charset="0"/>
                <a:ea typeface="Times New Roman" panose="02020603050405020304" pitchFamily="18" charset="0"/>
              </a:rPr>
              <a:t>RNNs can process inputs of varied lengths. The more the computation, the more will be the possibility of information to be gathered and in addition the model size does not increase with the input size</a:t>
            </a:r>
            <a:r>
              <a:rPr lang="en-IN" sz="1800" dirty="0">
                <a:solidFill>
                  <a:srgbClr val="111111"/>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8" name="Picture 17" descr="Chart&#10;&#10;Description automatically generated">
            <a:extLst>
              <a:ext uri="{FF2B5EF4-FFF2-40B4-BE49-F238E27FC236}">
                <a16:creationId xmlns:a16="http://schemas.microsoft.com/office/drawing/2014/main" id="{94E4D28E-674A-457D-BCEA-DE2EF669D1E3}"/>
              </a:ext>
            </a:extLst>
          </p:cNvPr>
          <p:cNvPicPr>
            <a:picLocks noChangeAspect="1"/>
          </p:cNvPicPr>
          <p:nvPr/>
        </p:nvPicPr>
        <p:blipFill rotWithShape="1">
          <a:blip r:embed="rId2">
            <a:extLst>
              <a:ext uri="{28A0092B-C50C-407E-A947-70E740481C1C}">
                <a14:useLocalDpi xmlns:a14="http://schemas.microsoft.com/office/drawing/2010/main" val="0"/>
              </a:ext>
            </a:extLst>
          </a:blip>
          <a:srcRect l="12597" r="14437" b="5611"/>
          <a:stretch/>
        </p:blipFill>
        <p:spPr>
          <a:xfrm>
            <a:off x="8349343" y="974238"/>
            <a:ext cx="3558448" cy="2589302"/>
          </a:xfrm>
          <a:prstGeom prst="rect">
            <a:avLst/>
          </a:prstGeom>
        </p:spPr>
      </p:pic>
      <p:pic>
        <p:nvPicPr>
          <p:cNvPr id="45" name="Picture 44" descr="Diagram&#10;&#10;Description automatically generated">
            <a:extLst>
              <a:ext uri="{FF2B5EF4-FFF2-40B4-BE49-F238E27FC236}">
                <a16:creationId xmlns:a16="http://schemas.microsoft.com/office/drawing/2014/main" id="{D95EBAE4-D850-4EAF-BF43-FC2BECC9D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885" y="3778613"/>
            <a:ext cx="3324906" cy="2611170"/>
          </a:xfrm>
          <a:prstGeom prst="rect">
            <a:avLst/>
          </a:prstGeom>
        </p:spPr>
      </p:pic>
    </p:spTree>
    <p:extLst>
      <p:ext uri="{BB962C8B-B14F-4D97-AF65-F5344CB8AC3E}">
        <p14:creationId xmlns:p14="http://schemas.microsoft.com/office/powerpoint/2010/main" val="656849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2" y="17110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RESULTS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306E6DD-68AC-438D-9DD0-1B24F32EF8A0}"/>
              </a:ext>
            </a:extLst>
          </p:cNvPr>
          <p:cNvGrpSpPr/>
          <p:nvPr/>
        </p:nvGrpSpPr>
        <p:grpSpPr>
          <a:xfrm>
            <a:off x="1779095" y="1106729"/>
            <a:ext cx="2514600" cy="5386020"/>
            <a:chOff x="3314640" y="540014"/>
            <a:chExt cx="2514600" cy="5386020"/>
          </a:xfrm>
        </p:grpSpPr>
        <p:sp>
          <p:nvSpPr>
            <p:cNvPr id="17" name="TextBox 16">
              <a:extLst>
                <a:ext uri="{FF2B5EF4-FFF2-40B4-BE49-F238E27FC236}">
                  <a16:creationId xmlns:a16="http://schemas.microsoft.com/office/drawing/2014/main" id="{FA571E4B-D407-45C3-9FB8-5B5ECF41B925}"/>
                </a:ext>
              </a:extLst>
            </p:cNvPr>
            <p:cNvSpPr txBox="1"/>
            <p:nvPr/>
          </p:nvSpPr>
          <p:spPr>
            <a:xfrm>
              <a:off x="3408924" y="540014"/>
              <a:ext cx="2085975" cy="1384995"/>
            </a:xfrm>
            <a:prstGeom prst="rect">
              <a:avLst/>
            </a:prstGeom>
            <a:noFill/>
          </p:spPr>
          <p:txBody>
            <a:bodyPr wrap="square" rtlCol="0">
              <a:spAutoFit/>
            </a:bodyPr>
            <a:lstStyle/>
            <a:p>
              <a:pPr algn="ctr"/>
              <a:r>
                <a:rPr lang="en-US" sz="2800" b="1" dirty="0">
                  <a:solidFill>
                    <a:srgbClr val="03A1A4"/>
                  </a:solidFill>
                  <a:latin typeface="Tw Cen MT" panose="020B0602020104020603" pitchFamily="34" charset="0"/>
                </a:rPr>
                <a:t>RANDOM FOREST CLASSIFIER</a:t>
              </a:r>
            </a:p>
          </p:txBody>
        </p:sp>
        <p:sp>
          <p:nvSpPr>
            <p:cNvPr id="18" name="TextBox 17">
              <a:extLst>
                <a:ext uri="{FF2B5EF4-FFF2-40B4-BE49-F238E27FC236}">
                  <a16:creationId xmlns:a16="http://schemas.microsoft.com/office/drawing/2014/main" id="{7F8324FB-5368-448A-978A-4D2DB7DE1533}"/>
                </a:ext>
              </a:extLst>
            </p:cNvPr>
            <p:cNvSpPr txBox="1"/>
            <p:nvPr/>
          </p:nvSpPr>
          <p:spPr>
            <a:xfrm>
              <a:off x="3314640" y="5218148"/>
              <a:ext cx="2514600" cy="707886"/>
            </a:xfrm>
            <a:prstGeom prst="rect">
              <a:avLst/>
            </a:prstGeom>
            <a:noFill/>
          </p:spPr>
          <p:txBody>
            <a:bodyPr wrap="square" rtlCol="0">
              <a:spAutoFit/>
            </a:bodyPr>
            <a:lstStyle/>
            <a:p>
              <a:pPr algn="ctr"/>
              <a:r>
                <a:rPr lang="en-US" sz="2000" b="1" dirty="0">
                  <a:solidFill>
                    <a:srgbClr val="A6A6A6"/>
                  </a:solidFill>
                  <a:latin typeface="Tw Cen MT" panose="020B0602020104020603" pitchFamily="34" charset="0"/>
                </a:rPr>
                <a:t>Random Forest gave the accuracy of 98%</a:t>
              </a:r>
            </a:p>
          </p:txBody>
        </p:sp>
      </p:grpSp>
      <p:grpSp>
        <p:nvGrpSpPr>
          <p:cNvPr id="35" name="Group 34">
            <a:extLst>
              <a:ext uri="{FF2B5EF4-FFF2-40B4-BE49-F238E27FC236}">
                <a16:creationId xmlns:a16="http://schemas.microsoft.com/office/drawing/2014/main" id="{6491C5FE-DAB0-4267-B3BE-5D20330CC050}"/>
              </a:ext>
            </a:extLst>
          </p:cNvPr>
          <p:cNvGrpSpPr/>
          <p:nvPr/>
        </p:nvGrpSpPr>
        <p:grpSpPr>
          <a:xfrm>
            <a:off x="8208233" y="2708209"/>
            <a:ext cx="2514600" cy="2514600"/>
            <a:chOff x="6381634" y="2038350"/>
            <a:chExt cx="2514600" cy="2514600"/>
          </a:xfrm>
        </p:grpSpPr>
        <p:sp>
          <p:nvSpPr>
            <p:cNvPr id="19" name="Circle: Hollow 18">
              <a:extLst>
                <a:ext uri="{FF2B5EF4-FFF2-40B4-BE49-F238E27FC236}">
                  <a16:creationId xmlns:a16="http://schemas.microsoft.com/office/drawing/2014/main" id="{1F3E567A-9780-4B4E-A303-BC47937A0E9B}"/>
                </a:ext>
              </a:extLst>
            </p:cNvPr>
            <p:cNvSpPr/>
            <p:nvPr/>
          </p:nvSpPr>
          <p:spPr>
            <a:xfrm>
              <a:off x="6381634" y="2038350"/>
              <a:ext cx="2514600" cy="2514600"/>
            </a:xfrm>
            <a:prstGeom prst="donut">
              <a:avLst>
                <a:gd name="adj" fmla="val 8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lock Arc 19">
              <a:extLst>
                <a:ext uri="{FF2B5EF4-FFF2-40B4-BE49-F238E27FC236}">
                  <a16:creationId xmlns:a16="http://schemas.microsoft.com/office/drawing/2014/main" id="{371B10AD-A8FE-434C-857E-BE6263AC7E57}"/>
                </a:ext>
              </a:extLst>
            </p:cNvPr>
            <p:cNvSpPr/>
            <p:nvPr/>
          </p:nvSpPr>
          <p:spPr>
            <a:xfrm rot="20700000">
              <a:off x="6381634" y="2038350"/>
              <a:ext cx="2514600" cy="2514600"/>
            </a:xfrm>
            <a:prstGeom prst="blockArc">
              <a:avLst>
                <a:gd name="adj1" fmla="val 13451875"/>
                <a:gd name="adj2" fmla="val 6088741"/>
                <a:gd name="adj3" fmla="val 818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grpSp>
      <p:sp>
        <p:nvSpPr>
          <p:cNvPr id="21" name="TextBox 20">
            <a:extLst>
              <a:ext uri="{FF2B5EF4-FFF2-40B4-BE49-F238E27FC236}">
                <a16:creationId xmlns:a16="http://schemas.microsoft.com/office/drawing/2014/main" id="{C7320450-6C0C-4385-A89D-51F6D1AC0A26}"/>
              </a:ext>
            </a:extLst>
          </p:cNvPr>
          <p:cNvSpPr txBox="1"/>
          <p:nvPr/>
        </p:nvSpPr>
        <p:spPr>
          <a:xfrm>
            <a:off x="8506550" y="3428999"/>
            <a:ext cx="2085975" cy="1015663"/>
          </a:xfrm>
          <a:prstGeom prst="rect">
            <a:avLst/>
          </a:prstGeom>
          <a:noFill/>
        </p:spPr>
        <p:txBody>
          <a:bodyPr wrap="square" rtlCol="0">
            <a:spAutoFit/>
          </a:bodyPr>
          <a:lstStyle/>
          <a:p>
            <a:pPr algn="ctr"/>
            <a:r>
              <a:rPr lang="en-US" sz="6000" b="1" dirty="0">
                <a:solidFill>
                  <a:schemeClr val="bg1">
                    <a:lumMod val="50000"/>
                  </a:schemeClr>
                </a:solidFill>
                <a:latin typeface="Tw Cen MT" panose="020B0602020104020603" pitchFamily="34" charset="0"/>
              </a:rPr>
              <a:t>96%</a:t>
            </a:r>
          </a:p>
        </p:txBody>
      </p:sp>
      <p:grpSp>
        <p:nvGrpSpPr>
          <p:cNvPr id="32" name="Group 31">
            <a:extLst>
              <a:ext uri="{FF2B5EF4-FFF2-40B4-BE49-F238E27FC236}">
                <a16:creationId xmlns:a16="http://schemas.microsoft.com/office/drawing/2014/main" id="{DB5B1600-9631-4BBD-919B-F076F53D3E3E}"/>
              </a:ext>
            </a:extLst>
          </p:cNvPr>
          <p:cNvGrpSpPr/>
          <p:nvPr/>
        </p:nvGrpSpPr>
        <p:grpSpPr>
          <a:xfrm>
            <a:off x="8073299" y="1042442"/>
            <a:ext cx="2514600" cy="5533790"/>
            <a:chOff x="6381632" y="700021"/>
            <a:chExt cx="2514600" cy="5533790"/>
          </a:xfrm>
        </p:grpSpPr>
        <p:sp>
          <p:nvSpPr>
            <p:cNvPr id="22" name="TextBox 21">
              <a:extLst>
                <a:ext uri="{FF2B5EF4-FFF2-40B4-BE49-F238E27FC236}">
                  <a16:creationId xmlns:a16="http://schemas.microsoft.com/office/drawing/2014/main" id="{758564D5-FAEE-48C5-BFB3-B650A8FA6552}"/>
                </a:ext>
              </a:extLst>
            </p:cNvPr>
            <p:cNvSpPr txBox="1"/>
            <p:nvPr/>
          </p:nvSpPr>
          <p:spPr>
            <a:xfrm>
              <a:off x="6730879" y="700021"/>
              <a:ext cx="2085975" cy="1384995"/>
            </a:xfrm>
            <a:prstGeom prst="rect">
              <a:avLst/>
            </a:prstGeom>
            <a:noFill/>
          </p:spPr>
          <p:txBody>
            <a:bodyPr wrap="square" rtlCol="0">
              <a:spAutoFit/>
            </a:bodyPr>
            <a:lstStyle/>
            <a:p>
              <a:pPr algn="ctr"/>
              <a:r>
                <a:rPr lang="en-US" sz="2800" b="1" dirty="0">
                  <a:solidFill>
                    <a:srgbClr val="92D050"/>
                  </a:solidFill>
                  <a:latin typeface="Tw Cen MT" panose="020B0602020104020603" pitchFamily="34" charset="0"/>
                </a:rPr>
                <a:t>RECURRENT NEURAL NETWORK</a:t>
              </a:r>
            </a:p>
          </p:txBody>
        </p:sp>
        <p:sp>
          <p:nvSpPr>
            <p:cNvPr id="23" name="TextBox 22">
              <a:extLst>
                <a:ext uri="{FF2B5EF4-FFF2-40B4-BE49-F238E27FC236}">
                  <a16:creationId xmlns:a16="http://schemas.microsoft.com/office/drawing/2014/main" id="{162BFB12-CFA7-4711-89FF-DD168AC9BFC2}"/>
                </a:ext>
              </a:extLst>
            </p:cNvPr>
            <p:cNvSpPr txBox="1"/>
            <p:nvPr/>
          </p:nvSpPr>
          <p:spPr>
            <a:xfrm>
              <a:off x="6381632" y="5218148"/>
              <a:ext cx="2514600" cy="1015663"/>
            </a:xfrm>
            <a:prstGeom prst="rect">
              <a:avLst/>
            </a:prstGeom>
            <a:noFill/>
          </p:spPr>
          <p:txBody>
            <a:bodyPr wrap="square" rtlCol="0">
              <a:spAutoFit/>
            </a:bodyPr>
            <a:lstStyle/>
            <a:p>
              <a:pPr algn="ctr"/>
              <a:r>
                <a:rPr lang="en-US" sz="2000" b="1" dirty="0">
                  <a:solidFill>
                    <a:srgbClr val="A6A6A6"/>
                  </a:solidFill>
                  <a:latin typeface="Tw Cen MT" panose="020B0602020104020603" pitchFamily="34" charset="0"/>
                </a:rPr>
                <a:t>RNN Model architecture gave an accuracy of 96%.</a:t>
              </a:r>
            </a:p>
          </p:txBody>
        </p:sp>
      </p:grpSp>
      <p:sp>
        <p:nvSpPr>
          <p:cNvPr id="26" name="TextBox 25">
            <a:extLst>
              <a:ext uri="{FF2B5EF4-FFF2-40B4-BE49-F238E27FC236}">
                <a16:creationId xmlns:a16="http://schemas.microsoft.com/office/drawing/2014/main" id="{9C899965-222F-4ABF-89D1-25693706F7AB}"/>
              </a:ext>
            </a:extLst>
          </p:cNvPr>
          <p:cNvSpPr txBox="1"/>
          <p:nvPr/>
        </p:nvSpPr>
        <p:spPr>
          <a:xfrm>
            <a:off x="2207720" y="3429000"/>
            <a:ext cx="2085975" cy="1015663"/>
          </a:xfrm>
          <a:prstGeom prst="rect">
            <a:avLst/>
          </a:prstGeom>
          <a:noFill/>
        </p:spPr>
        <p:txBody>
          <a:bodyPr wrap="square" rtlCol="0">
            <a:spAutoFit/>
          </a:bodyPr>
          <a:lstStyle/>
          <a:p>
            <a:pPr algn="ctr"/>
            <a:r>
              <a:rPr lang="en-US" sz="6000" b="1" dirty="0">
                <a:solidFill>
                  <a:schemeClr val="bg1">
                    <a:lumMod val="50000"/>
                  </a:schemeClr>
                </a:solidFill>
                <a:latin typeface="Tw Cen MT" panose="020B0602020104020603" pitchFamily="34" charset="0"/>
              </a:rPr>
              <a:t>98%</a:t>
            </a:r>
          </a:p>
        </p:txBody>
      </p:sp>
      <p:grpSp>
        <p:nvGrpSpPr>
          <p:cNvPr id="37" name="Group 36">
            <a:extLst>
              <a:ext uri="{FF2B5EF4-FFF2-40B4-BE49-F238E27FC236}">
                <a16:creationId xmlns:a16="http://schemas.microsoft.com/office/drawing/2014/main" id="{8C65AD17-632A-4CCC-8E71-66AEE09C7270}"/>
              </a:ext>
            </a:extLst>
          </p:cNvPr>
          <p:cNvGrpSpPr/>
          <p:nvPr/>
        </p:nvGrpSpPr>
        <p:grpSpPr>
          <a:xfrm>
            <a:off x="1779095" y="2708209"/>
            <a:ext cx="2514600" cy="2514600"/>
            <a:chOff x="9448626" y="2038350"/>
            <a:chExt cx="2514600" cy="2514600"/>
          </a:xfrm>
        </p:grpSpPr>
        <p:sp>
          <p:nvSpPr>
            <p:cNvPr id="38" name="Circle: Hollow 37">
              <a:extLst>
                <a:ext uri="{FF2B5EF4-FFF2-40B4-BE49-F238E27FC236}">
                  <a16:creationId xmlns:a16="http://schemas.microsoft.com/office/drawing/2014/main" id="{8A96FDDB-819F-4AF8-8B2E-416F0C0C4326}"/>
                </a:ext>
              </a:extLst>
            </p:cNvPr>
            <p:cNvSpPr/>
            <p:nvPr/>
          </p:nvSpPr>
          <p:spPr>
            <a:xfrm>
              <a:off x="9448626" y="2038350"/>
              <a:ext cx="2514600" cy="2514600"/>
            </a:xfrm>
            <a:prstGeom prst="donut">
              <a:avLst>
                <a:gd name="adj" fmla="val 8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Block Arc 38">
              <a:extLst>
                <a:ext uri="{FF2B5EF4-FFF2-40B4-BE49-F238E27FC236}">
                  <a16:creationId xmlns:a16="http://schemas.microsoft.com/office/drawing/2014/main" id="{A1310E86-6BBE-435A-B7FB-A2E6C2CB5D24}"/>
                </a:ext>
              </a:extLst>
            </p:cNvPr>
            <p:cNvSpPr/>
            <p:nvPr/>
          </p:nvSpPr>
          <p:spPr>
            <a:xfrm rot="3600000">
              <a:off x="9448626" y="2038350"/>
              <a:ext cx="2514600" cy="2514600"/>
            </a:xfrm>
            <a:prstGeom prst="blockArc">
              <a:avLst>
                <a:gd name="adj1" fmla="val 9545056"/>
                <a:gd name="adj2" fmla="val 6088741"/>
                <a:gd name="adj3" fmla="val 8189"/>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317069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2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250"/>
                            </p:stCondLst>
                            <p:childTnLst>
                              <p:par>
                                <p:cTn id="17" presetID="53" presetClass="entr" presetSubtype="16" fill="hold" grpId="0" nodeType="after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2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3250"/>
                            </p:stCondLst>
                            <p:childTnLst>
                              <p:par>
                                <p:cTn id="35" presetID="53" presetClass="entr" presetSubtype="16" fill="hold" nodeType="after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12935</TotalTime>
  <Words>560</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Vanshika Jain</cp:lastModifiedBy>
  <cp:revision>122</cp:revision>
  <dcterms:created xsi:type="dcterms:W3CDTF">2017-10-30T13:02:30Z</dcterms:created>
  <dcterms:modified xsi:type="dcterms:W3CDTF">2022-02-26T08:12:09Z</dcterms:modified>
</cp:coreProperties>
</file>