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4" r:id="rId7"/>
    <p:sldId id="267" r:id="rId8"/>
    <p:sldId id="268" r:id="rId9"/>
    <p:sldId id="270" r:id="rId10"/>
    <p:sldId id="271" r:id="rId11"/>
    <p:sldId id="272" r:id="rId12"/>
    <p:sldId id="273" r:id="rId13"/>
    <p:sldId id="276" r:id="rId14"/>
    <p:sldId id="277" r:id="rId15"/>
    <p:sldId id="278"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0" i="0">
                <a:solidFill>
                  <a:srgbClr val="264D1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0" i="0">
                <a:solidFill>
                  <a:srgbClr val="264D12"/>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0" i="0">
                <a:solidFill>
                  <a:srgbClr val="264D1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34542" y="194757"/>
            <a:ext cx="3498215" cy="1778000"/>
          </a:xfrm>
          <a:prstGeom prst="rect">
            <a:avLst/>
          </a:prstGeom>
        </p:spPr>
        <p:txBody>
          <a:bodyPr wrap="square" lIns="0" tIns="0" rIns="0" bIns="0">
            <a:spAutoFit/>
          </a:bodyPr>
          <a:lstStyle>
            <a:lvl1pPr>
              <a:defRPr sz="1900" b="0" i="0">
                <a:solidFill>
                  <a:srgbClr val="264D12"/>
                </a:solidFill>
                <a:latin typeface="Arial"/>
                <a:cs typeface="Arial"/>
              </a:defRPr>
            </a:lvl1pPr>
          </a:lstStyle>
          <a:p>
            <a:endParaRPr/>
          </a:p>
        </p:txBody>
      </p:sp>
      <p:sp>
        <p:nvSpPr>
          <p:cNvPr id="3" name="Holder 3"/>
          <p:cNvSpPr>
            <a:spLocks noGrp="1"/>
          </p:cNvSpPr>
          <p:nvPr>
            <p:ph type="body" idx="1"/>
          </p:nvPr>
        </p:nvSpPr>
        <p:spPr>
          <a:xfrm>
            <a:off x="153599" y="1127838"/>
            <a:ext cx="8836800" cy="31953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6/8/2020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catalyst.com/machine-learning-in-healthcare-now-for-everyone" TargetMode="Externa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7799"/>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802473" y="1375153"/>
            <a:ext cx="4150527" cy="1243930"/>
          </a:xfrm>
          <a:prstGeom prst="rect">
            <a:avLst/>
          </a:prstGeom>
        </p:spPr>
        <p:txBody>
          <a:bodyPr vert="horz" wrap="square" lIns="0" tIns="12700" rIns="0" bIns="0" rtlCol="0">
            <a:spAutoFit/>
          </a:bodyPr>
          <a:lstStyle/>
          <a:p>
            <a:pPr marL="12700" marR="5080">
              <a:lnSpc>
                <a:spcPct val="100000"/>
              </a:lnSpc>
              <a:spcBef>
                <a:spcPts val="100"/>
              </a:spcBef>
            </a:pPr>
            <a:r>
              <a:rPr lang="en-US" sz="4000" b="1" spc="-25" dirty="0" smtClean="0">
                <a:solidFill>
                  <a:srgbClr val="1A1A1A"/>
                </a:solidFill>
              </a:rPr>
              <a:t>Health Prediction  </a:t>
            </a:r>
            <a:br>
              <a:rPr lang="en-US" sz="4000" b="1" spc="-25" dirty="0" smtClean="0">
                <a:solidFill>
                  <a:srgbClr val="1A1A1A"/>
                </a:solidFill>
              </a:rPr>
            </a:br>
            <a:r>
              <a:rPr lang="en-US" sz="4000" b="1" spc="-25" dirty="0" smtClean="0">
                <a:solidFill>
                  <a:srgbClr val="1A1A1A"/>
                </a:solidFill>
              </a:rPr>
              <a:t> </a:t>
            </a:r>
            <a:r>
              <a:rPr lang="en-US" sz="4000" b="1" spc="-25" dirty="0" smtClean="0">
                <a:solidFill>
                  <a:srgbClr val="1A1A1A"/>
                </a:solidFill>
              </a:rPr>
              <a:t>      System</a:t>
            </a:r>
            <a:endParaRPr sz="4000">
              <a:latin typeface="Arial"/>
              <a:cs typeface="Arial"/>
            </a:endParaRPr>
          </a:p>
        </p:txBody>
      </p:sp>
      <p:sp>
        <p:nvSpPr>
          <p:cNvPr id="8" name="object 8"/>
          <p:cNvSpPr/>
          <p:nvPr/>
        </p:nvSpPr>
        <p:spPr>
          <a:xfrm>
            <a:off x="5774663" y="1034072"/>
            <a:ext cx="3021643" cy="2046495"/>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23622" y="3421246"/>
            <a:ext cx="3948377" cy="1408847"/>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Lato"/>
                <a:cs typeface="Lato"/>
              </a:rPr>
              <a:t>By:</a:t>
            </a:r>
            <a:endParaRPr sz="1800">
              <a:latin typeface="Lato"/>
              <a:cs typeface="Lato"/>
            </a:endParaRPr>
          </a:p>
          <a:p>
            <a:pPr marL="12700" marR="5080">
              <a:lnSpc>
                <a:spcPct val="100699"/>
              </a:lnSpc>
            </a:pPr>
            <a:r>
              <a:rPr lang="en-US" sz="1800" b="1" spc="15" dirty="0" err="1" smtClean="0">
                <a:latin typeface="Lato"/>
                <a:cs typeface="Lato"/>
              </a:rPr>
              <a:t>Priya</a:t>
            </a:r>
            <a:r>
              <a:rPr lang="en-US" sz="1800" b="1" spc="15" dirty="0" smtClean="0">
                <a:latin typeface="Lato"/>
                <a:cs typeface="Lato"/>
              </a:rPr>
              <a:t> </a:t>
            </a:r>
            <a:r>
              <a:rPr lang="en-US" sz="1800" b="1" spc="15" dirty="0" err="1" smtClean="0">
                <a:latin typeface="Lato"/>
                <a:cs typeface="Lato"/>
              </a:rPr>
              <a:t>Kunwar</a:t>
            </a:r>
            <a:r>
              <a:rPr lang="en-US" sz="1800" b="1" spc="15" dirty="0" smtClean="0">
                <a:latin typeface="Lato"/>
                <a:cs typeface="Lato"/>
              </a:rPr>
              <a:t>(16egics082)</a:t>
            </a:r>
          </a:p>
          <a:p>
            <a:pPr marL="12700" marR="5080">
              <a:lnSpc>
                <a:spcPct val="100699"/>
              </a:lnSpc>
            </a:pPr>
            <a:r>
              <a:rPr lang="en-US" b="1" spc="15" dirty="0" err="1" smtClean="0">
                <a:latin typeface="Lato"/>
                <a:cs typeface="Lato"/>
              </a:rPr>
              <a:t>Megha</a:t>
            </a:r>
            <a:r>
              <a:rPr lang="en-US" b="1" spc="15" dirty="0" smtClean="0">
                <a:latin typeface="Lato"/>
                <a:cs typeface="Lato"/>
              </a:rPr>
              <a:t> </a:t>
            </a:r>
            <a:r>
              <a:rPr lang="en-US" b="1" spc="15" dirty="0" err="1" smtClean="0">
                <a:latin typeface="Lato"/>
                <a:cs typeface="Lato"/>
              </a:rPr>
              <a:t>Vyas</a:t>
            </a:r>
            <a:r>
              <a:rPr lang="en-US" b="1" spc="15" dirty="0" smtClean="0">
                <a:latin typeface="Lato"/>
                <a:cs typeface="Lato"/>
              </a:rPr>
              <a:t>(16egics066)</a:t>
            </a:r>
          </a:p>
          <a:p>
            <a:pPr marL="12700" marR="5080">
              <a:lnSpc>
                <a:spcPct val="100699"/>
              </a:lnSpc>
            </a:pPr>
            <a:r>
              <a:rPr lang="en-US" sz="1800" b="1" spc="15" dirty="0" err="1" smtClean="0">
                <a:latin typeface="Lato"/>
                <a:cs typeface="Lato"/>
              </a:rPr>
              <a:t>Vinod</a:t>
            </a:r>
            <a:r>
              <a:rPr lang="en-US" sz="1800" b="1" spc="15" dirty="0" smtClean="0">
                <a:latin typeface="Lato"/>
                <a:cs typeface="Lato"/>
              </a:rPr>
              <a:t> Joshi(16egics119)</a:t>
            </a:r>
          </a:p>
          <a:p>
            <a:pPr marL="12700" marR="5080">
              <a:lnSpc>
                <a:spcPct val="100699"/>
              </a:lnSpc>
            </a:pPr>
            <a:r>
              <a:rPr lang="en-US" b="1" spc="15" dirty="0" err="1" smtClean="0">
                <a:latin typeface="Lato"/>
                <a:cs typeface="Lato"/>
              </a:rPr>
              <a:t>Mihir</a:t>
            </a:r>
            <a:r>
              <a:rPr lang="en-US" b="1" spc="15" dirty="0" smtClean="0">
                <a:latin typeface="Lato"/>
                <a:cs typeface="Lato"/>
              </a:rPr>
              <a:t> </a:t>
            </a:r>
            <a:r>
              <a:rPr lang="en-US" b="1" spc="15" dirty="0" err="1" smtClean="0">
                <a:latin typeface="Lato"/>
                <a:cs typeface="Lato"/>
              </a:rPr>
              <a:t>Maheshwari</a:t>
            </a:r>
            <a:r>
              <a:rPr lang="en-US" b="1" spc="15" dirty="0" smtClean="0">
                <a:latin typeface="Lato"/>
                <a:cs typeface="Lato"/>
              </a:rPr>
              <a:t>(16egics067)</a:t>
            </a:r>
            <a:endParaRPr sz="1800">
              <a:latin typeface="Lato"/>
              <a:cs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74474" y="390993"/>
            <a:ext cx="2855595" cy="1090042"/>
          </a:xfrm>
          <a:prstGeom prst="rect">
            <a:avLst/>
          </a:prstGeom>
        </p:spPr>
        <p:txBody>
          <a:bodyPr vert="horz" wrap="square" lIns="0" tIns="12700" rIns="0" bIns="0" rtlCol="0">
            <a:spAutoFit/>
          </a:bodyPr>
          <a:lstStyle/>
          <a:p>
            <a:pPr marL="12700">
              <a:lnSpc>
                <a:spcPct val="100000"/>
              </a:lnSpc>
              <a:spcBef>
                <a:spcPts val="100"/>
              </a:spcBef>
            </a:pPr>
            <a:r>
              <a:rPr sz="3500" u="heavy" spc="5" smtClean="0">
                <a:solidFill>
                  <a:srgbClr val="FFFFFF"/>
                </a:solidFill>
                <a:uFill>
                  <a:solidFill>
                    <a:srgbClr val="FFFFFF"/>
                  </a:solidFill>
                </a:uFill>
                <a:latin typeface="Lato"/>
                <a:cs typeface="Lato"/>
              </a:rPr>
              <a:t>Searching</a:t>
            </a:r>
            <a:r>
              <a:rPr sz="3500" u="heavy" spc="-275" smtClean="0">
                <a:solidFill>
                  <a:srgbClr val="FFFFFF"/>
                </a:solidFill>
                <a:uFill>
                  <a:solidFill>
                    <a:srgbClr val="FFFFFF"/>
                  </a:solidFill>
                </a:uFill>
                <a:latin typeface="Lato"/>
                <a:cs typeface="Lato"/>
              </a:rPr>
              <a:t> </a:t>
            </a:r>
            <a:r>
              <a:rPr sz="3500" u="heavy" spc="-5" dirty="0">
                <a:solidFill>
                  <a:srgbClr val="FFFFFF"/>
                </a:solidFill>
                <a:uFill>
                  <a:solidFill>
                    <a:srgbClr val="FFFFFF"/>
                  </a:solidFill>
                </a:uFill>
                <a:latin typeface="Lato"/>
                <a:cs typeface="Lato"/>
              </a:rPr>
              <a:t>app:</a:t>
            </a:r>
            <a:endParaRPr sz="3500">
              <a:latin typeface="Lato"/>
              <a:cs typeface="Lato"/>
            </a:endParaRPr>
          </a:p>
        </p:txBody>
      </p:sp>
      <p:sp>
        <p:nvSpPr>
          <p:cNvPr id="5" name="object 5"/>
          <p:cNvSpPr txBox="1"/>
          <p:nvPr/>
        </p:nvSpPr>
        <p:spPr>
          <a:xfrm>
            <a:off x="274474" y="1235287"/>
            <a:ext cx="3143250" cy="1785620"/>
          </a:xfrm>
          <a:prstGeom prst="rect">
            <a:avLst/>
          </a:prstGeom>
        </p:spPr>
        <p:txBody>
          <a:bodyPr vert="horz" wrap="square" lIns="0" tIns="10795" rIns="0" bIns="0" rtlCol="0">
            <a:spAutoFit/>
          </a:bodyPr>
          <a:lstStyle/>
          <a:p>
            <a:pPr marL="12700" marR="5080">
              <a:lnSpc>
                <a:spcPct val="100499"/>
              </a:lnSpc>
              <a:spcBef>
                <a:spcPts val="85"/>
              </a:spcBef>
            </a:pPr>
            <a:r>
              <a:rPr sz="2300" spc="-15" dirty="0">
                <a:solidFill>
                  <a:srgbClr val="FFFFFF"/>
                </a:solidFill>
                <a:latin typeface="Lato"/>
                <a:cs typeface="Lato"/>
              </a:rPr>
              <a:t>When</a:t>
            </a:r>
            <a:r>
              <a:rPr sz="2300" spc="-160" dirty="0">
                <a:solidFill>
                  <a:srgbClr val="FFFFFF"/>
                </a:solidFill>
                <a:latin typeface="Lato"/>
                <a:cs typeface="Lato"/>
              </a:rPr>
              <a:t> </a:t>
            </a:r>
            <a:r>
              <a:rPr sz="2300" spc="-30" dirty="0">
                <a:solidFill>
                  <a:srgbClr val="FFFFFF"/>
                </a:solidFill>
                <a:latin typeface="Lato"/>
                <a:cs typeface="Lato"/>
              </a:rPr>
              <a:t>we</a:t>
            </a:r>
            <a:r>
              <a:rPr sz="2300" spc="-160" dirty="0">
                <a:solidFill>
                  <a:srgbClr val="FFFFFF"/>
                </a:solidFill>
                <a:latin typeface="Lato"/>
                <a:cs typeface="Lato"/>
              </a:rPr>
              <a:t> </a:t>
            </a:r>
            <a:r>
              <a:rPr sz="2300" spc="10" dirty="0">
                <a:solidFill>
                  <a:srgbClr val="FFFFFF"/>
                </a:solidFill>
                <a:latin typeface="Lato"/>
                <a:cs typeface="Lato"/>
              </a:rPr>
              <a:t>search</a:t>
            </a:r>
            <a:r>
              <a:rPr sz="2300" spc="-160" dirty="0">
                <a:solidFill>
                  <a:srgbClr val="FFFFFF"/>
                </a:solidFill>
                <a:latin typeface="Lato"/>
                <a:cs typeface="Lato"/>
              </a:rPr>
              <a:t> </a:t>
            </a:r>
            <a:r>
              <a:rPr sz="2300" spc="5" dirty="0">
                <a:solidFill>
                  <a:srgbClr val="FFFFFF"/>
                </a:solidFill>
                <a:latin typeface="Lato"/>
                <a:cs typeface="Lato"/>
              </a:rPr>
              <a:t>the</a:t>
            </a:r>
            <a:r>
              <a:rPr sz="2300" spc="-155" dirty="0">
                <a:solidFill>
                  <a:srgbClr val="FFFFFF"/>
                </a:solidFill>
                <a:latin typeface="Lato"/>
                <a:cs typeface="Lato"/>
              </a:rPr>
              <a:t> </a:t>
            </a:r>
            <a:r>
              <a:rPr sz="2300" spc="-10" dirty="0">
                <a:solidFill>
                  <a:srgbClr val="FFFFFF"/>
                </a:solidFill>
                <a:latin typeface="Lato"/>
                <a:cs typeface="Lato"/>
              </a:rPr>
              <a:t>app  </a:t>
            </a:r>
            <a:r>
              <a:rPr sz="2300" spc="5" dirty="0">
                <a:solidFill>
                  <a:srgbClr val="FFFFFF"/>
                </a:solidFill>
                <a:latin typeface="Lato"/>
                <a:cs typeface="Lato"/>
              </a:rPr>
              <a:t>and</a:t>
            </a:r>
            <a:r>
              <a:rPr sz="2300" spc="-155" dirty="0">
                <a:solidFill>
                  <a:srgbClr val="FFFFFF"/>
                </a:solidFill>
                <a:latin typeface="Lato"/>
                <a:cs typeface="Lato"/>
              </a:rPr>
              <a:t> </a:t>
            </a:r>
            <a:r>
              <a:rPr sz="2300" dirty="0">
                <a:solidFill>
                  <a:srgbClr val="FFFFFF"/>
                </a:solidFill>
                <a:latin typeface="Lato"/>
                <a:cs typeface="Lato"/>
              </a:rPr>
              <a:t>if</a:t>
            </a:r>
            <a:r>
              <a:rPr sz="2300" spc="-155" dirty="0">
                <a:solidFill>
                  <a:srgbClr val="FFFFFF"/>
                </a:solidFill>
                <a:latin typeface="Lato"/>
                <a:cs typeface="Lato"/>
              </a:rPr>
              <a:t> </a:t>
            </a:r>
            <a:r>
              <a:rPr sz="2300" spc="-10" dirty="0">
                <a:solidFill>
                  <a:srgbClr val="FFFFFF"/>
                </a:solidFill>
                <a:latin typeface="Lato"/>
                <a:cs typeface="Lato"/>
              </a:rPr>
              <a:t>app</a:t>
            </a:r>
            <a:r>
              <a:rPr sz="2300" spc="-150" dirty="0">
                <a:solidFill>
                  <a:srgbClr val="FFFFFF"/>
                </a:solidFill>
                <a:latin typeface="Lato"/>
                <a:cs typeface="Lato"/>
              </a:rPr>
              <a:t> </a:t>
            </a:r>
            <a:r>
              <a:rPr sz="2300" spc="15" dirty="0">
                <a:solidFill>
                  <a:srgbClr val="FFFFFF"/>
                </a:solidFill>
                <a:latin typeface="Lato"/>
                <a:cs typeface="Lato"/>
              </a:rPr>
              <a:t>is</a:t>
            </a:r>
            <a:r>
              <a:rPr sz="2300" spc="-155" dirty="0">
                <a:solidFill>
                  <a:srgbClr val="FFFFFF"/>
                </a:solidFill>
                <a:latin typeface="Lato"/>
                <a:cs typeface="Lato"/>
              </a:rPr>
              <a:t> </a:t>
            </a:r>
            <a:r>
              <a:rPr sz="2300" dirty="0">
                <a:solidFill>
                  <a:srgbClr val="FFFFFF"/>
                </a:solidFill>
                <a:latin typeface="Lato"/>
                <a:cs typeface="Lato"/>
              </a:rPr>
              <a:t>not</a:t>
            </a:r>
            <a:r>
              <a:rPr sz="2300" spc="-150" dirty="0">
                <a:solidFill>
                  <a:srgbClr val="FFFFFF"/>
                </a:solidFill>
                <a:latin typeface="Lato"/>
                <a:cs typeface="Lato"/>
              </a:rPr>
              <a:t> </a:t>
            </a:r>
            <a:r>
              <a:rPr sz="2300" spc="10" dirty="0">
                <a:solidFill>
                  <a:srgbClr val="FFFFFF"/>
                </a:solidFill>
                <a:latin typeface="Lato"/>
                <a:cs typeface="Lato"/>
              </a:rPr>
              <a:t>present  </a:t>
            </a:r>
            <a:r>
              <a:rPr sz="2300" spc="15" dirty="0">
                <a:solidFill>
                  <a:srgbClr val="FFFFFF"/>
                </a:solidFill>
                <a:latin typeface="Lato"/>
                <a:cs typeface="Lato"/>
              </a:rPr>
              <a:t>in </a:t>
            </a:r>
            <a:r>
              <a:rPr sz="2300" spc="5" dirty="0">
                <a:solidFill>
                  <a:srgbClr val="FFFFFF"/>
                </a:solidFill>
                <a:latin typeface="Lato"/>
                <a:cs typeface="Lato"/>
              </a:rPr>
              <a:t>the </a:t>
            </a:r>
            <a:r>
              <a:rPr sz="2300" spc="10" dirty="0">
                <a:solidFill>
                  <a:srgbClr val="FFFFFF"/>
                </a:solidFill>
                <a:latin typeface="Lato"/>
                <a:cs typeface="Lato"/>
              </a:rPr>
              <a:t>database </a:t>
            </a:r>
            <a:r>
              <a:rPr sz="2300" spc="35" dirty="0">
                <a:solidFill>
                  <a:srgbClr val="FFFFFF"/>
                </a:solidFill>
                <a:latin typeface="Lato"/>
                <a:cs typeface="Lato"/>
              </a:rPr>
              <a:t>it </a:t>
            </a:r>
            <a:r>
              <a:rPr sz="2300" spc="20" dirty="0">
                <a:solidFill>
                  <a:srgbClr val="FFFFFF"/>
                </a:solidFill>
                <a:latin typeface="Lato"/>
                <a:cs typeface="Lato"/>
              </a:rPr>
              <a:t>will  </a:t>
            </a:r>
            <a:r>
              <a:rPr sz="2300" spc="-20" dirty="0">
                <a:solidFill>
                  <a:srgbClr val="FFFFFF"/>
                </a:solidFill>
                <a:latin typeface="Lato"/>
                <a:cs typeface="Lato"/>
              </a:rPr>
              <a:t>show </a:t>
            </a:r>
            <a:r>
              <a:rPr sz="2300" spc="20" dirty="0">
                <a:solidFill>
                  <a:srgbClr val="FFFFFF"/>
                </a:solidFill>
                <a:latin typeface="Lato"/>
                <a:cs typeface="Lato"/>
              </a:rPr>
              <a:t>that </a:t>
            </a:r>
            <a:r>
              <a:rPr sz="2300" spc="-10" dirty="0">
                <a:solidFill>
                  <a:srgbClr val="FFFFFF"/>
                </a:solidFill>
                <a:latin typeface="Lato"/>
                <a:cs typeface="Lato"/>
              </a:rPr>
              <a:t>app </a:t>
            </a:r>
            <a:r>
              <a:rPr sz="2300" spc="15" dirty="0">
                <a:solidFill>
                  <a:srgbClr val="FFFFFF"/>
                </a:solidFill>
                <a:latin typeface="Lato"/>
                <a:cs typeface="Lato"/>
              </a:rPr>
              <a:t>is </a:t>
            </a:r>
            <a:r>
              <a:rPr sz="2300" dirty="0">
                <a:solidFill>
                  <a:srgbClr val="FFFFFF"/>
                </a:solidFill>
                <a:latin typeface="Lato"/>
                <a:cs typeface="Lato"/>
              </a:rPr>
              <a:t>not  </a:t>
            </a:r>
            <a:r>
              <a:rPr sz="2300" spc="-25" dirty="0">
                <a:solidFill>
                  <a:srgbClr val="FFFFFF"/>
                </a:solidFill>
                <a:latin typeface="Lato"/>
                <a:cs typeface="Lato"/>
              </a:rPr>
              <a:t>found.</a:t>
            </a:r>
            <a:endParaRPr sz="2300">
              <a:latin typeface="Lato"/>
              <a:cs typeface="Lato"/>
            </a:endParaRPr>
          </a:p>
        </p:txBody>
      </p:sp>
      <p:pic>
        <p:nvPicPr>
          <p:cNvPr id="9" name="Picture 8" descr="ll.jpg"/>
          <p:cNvPicPr>
            <a:picLocks noChangeAspect="1"/>
          </p:cNvPicPr>
          <p:nvPr/>
        </p:nvPicPr>
        <p:blipFill>
          <a:blip r:embed="rId2"/>
          <a:stretch>
            <a:fillRect/>
          </a:stretch>
        </p:blipFill>
        <p:spPr>
          <a:xfrm>
            <a:off x="285750" y="433387"/>
            <a:ext cx="8572500" cy="4276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87899" y="310394"/>
            <a:ext cx="2855595" cy="558800"/>
          </a:xfrm>
          <a:prstGeom prst="rect">
            <a:avLst/>
          </a:prstGeom>
        </p:spPr>
        <p:txBody>
          <a:bodyPr vert="horz" wrap="square" lIns="0" tIns="12700" rIns="0" bIns="0" rtlCol="0">
            <a:spAutoFit/>
          </a:bodyPr>
          <a:lstStyle/>
          <a:p>
            <a:pPr marL="12700">
              <a:lnSpc>
                <a:spcPct val="100000"/>
              </a:lnSpc>
              <a:spcBef>
                <a:spcPts val="100"/>
              </a:spcBef>
            </a:pPr>
            <a:r>
              <a:rPr sz="3500" u="heavy" spc="5" dirty="0">
                <a:solidFill>
                  <a:srgbClr val="FFFFFF"/>
                </a:solidFill>
                <a:uFill>
                  <a:solidFill>
                    <a:srgbClr val="FFFFFF"/>
                  </a:solidFill>
                </a:uFill>
                <a:latin typeface="Lato"/>
                <a:cs typeface="Lato"/>
              </a:rPr>
              <a:t>Searching</a:t>
            </a:r>
            <a:r>
              <a:rPr sz="3500" u="heavy" spc="-275" dirty="0">
                <a:solidFill>
                  <a:srgbClr val="FFFFFF"/>
                </a:solidFill>
                <a:uFill>
                  <a:solidFill>
                    <a:srgbClr val="FFFFFF"/>
                  </a:solidFill>
                </a:uFill>
                <a:latin typeface="Lato"/>
                <a:cs typeface="Lato"/>
              </a:rPr>
              <a:t> </a:t>
            </a:r>
            <a:r>
              <a:rPr sz="3500" u="heavy" spc="-5" dirty="0">
                <a:solidFill>
                  <a:srgbClr val="FFFFFF"/>
                </a:solidFill>
                <a:uFill>
                  <a:solidFill>
                    <a:srgbClr val="FFFFFF"/>
                  </a:solidFill>
                </a:uFill>
                <a:latin typeface="Lato"/>
                <a:cs typeface="Lato"/>
              </a:rPr>
              <a:t>app:</a:t>
            </a:r>
            <a:endParaRPr sz="3500">
              <a:latin typeface="Lato"/>
              <a:cs typeface="Lato"/>
            </a:endParaRPr>
          </a:p>
        </p:txBody>
      </p:sp>
      <p:sp>
        <p:nvSpPr>
          <p:cNvPr id="5" name="object 5"/>
          <p:cNvSpPr txBox="1"/>
          <p:nvPr/>
        </p:nvSpPr>
        <p:spPr>
          <a:xfrm>
            <a:off x="287899" y="1154688"/>
            <a:ext cx="3743325" cy="3547745"/>
          </a:xfrm>
          <a:prstGeom prst="rect">
            <a:avLst/>
          </a:prstGeom>
        </p:spPr>
        <p:txBody>
          <a:bodyPr vert="horz" wrap="square" lIns="0" tIns="10795" rIns="0" bIns="0" rtlCol="0">
            <a:spAutoFit/>
          </a:bodyPr>
          <a:lstStyle/>
          <a:p>
            <a:pPr marL="12700" marR="74930">
              <a:lnSpc>
                <a:spcPct val="100499"/>
              </a:lnSpc>
              <a:spcBef>
                <a:spcPts val="85"/>
              </a:spcBef>
            </a:pPr>
            <a:r>
              <a:rPr sz="2300" spc="-15" dirty="0">
                <a:solidFill>
                  <a:srgbClr val="FFFFFF"/>
                </a:solidFill>
                <a:latin typeface="Lato"/>
                <a:cs typeface="Lato"/>
              </a:rPr>
              <a:t>When</a:t>
            </a:r>
            <a:r>
              <a:rPr sz="2300" spc="-160" dirty="0">
                <a:solidFill>
                  <a:srgbClr val="FFFFFF"/>
                </a:solidFill>
                <a:latin typeface="Lato"/>
                <a:cs typeface="Lato"/>
              </a:rPr>
              <a:t> </a:t>
            </a:r>
            <a:r>
              <a:rPr sz="2300" spc="-30" dirty="0">
                <a:solidFill>
                  <a:srgbClr val="FFFFFF"/>
                </a:solidFill>
                <a:latin typeface="Lato"/>
                <a:cs typeface="Lato"/>
              </a:rPr>
              <a:t>we</a:t>
            </a:r>
            <a:r>
              <a:rPr sz="2300" spc="-155" dirty="0">
                <a:solidFill>
                  <a:srgbClr val="FFFFFF"/>
                </a:solidFill>
                <a:latin typeface="Lato"/>
                <a:cs typeface="Lato"/>
              </a:rPr>
              <a:t> </a:t>
            </a:r>
            <a:r>
              <a:rPr sz="2300" spc="10" dirty="0">
                <a:solidFill>
                  <a:srgbClr val="FFFFFF"/>
                </a:solidFill>
                <a:latin typeface="Lato"/>
                <a:cs typeface="Lato"/>
              </a:rPr>
              <a:t>search</a:t>
            </a:r>
            <a:r>
              <a:rPr sz="2300" spc="-155" dirty="0">
                <a:solidFill>
                  <a:srgbClr val="FFFFFF"/>
                </a:solidFill>
                <a:latin typeface="Lato"/>
                <a:cs typeface="Lato"/>
              </a:rPr>
              <a:t> </a:t>
            </a:r>
            <a:r>
              <a:rPr sz="2300" spc="5" dirty="0">
                <a:solidFill>
                  <a:srgbClr val="FFFFFF"/>
                </a:solidFill>
                <a:latin typeface="Lato"/>
                <a:cs typeface="Lato"/>
              </a:rPr>
              <a:t>the</a:t>
            </a:r>
            <a:r>
              <a:rPr sz="2300" spc="-155" dirty="0">
                <a:solidFill>
                  <a:srgbClr val="FFFFFF"/>
                </a:solidFill>
                <a:latin typeface="Lato"/>
                <a:cs typeface="Lato"/>
              </a:rPr>
              <a:t> </a:t>
            </a:r>
            <a:r>
              <a:rPr sz="2300" spc="-10" dirty="0">
                <a:solidFill>
                  <a:srgbClr val="FFFFFF"/>
                </a:solidFill>
                <a:latin typeface="Lato"/>
                <a:cs typeface="Lato"/>
              </a:rPr>
              <a:t>app</a:t>
            </a:r>
            <a:r>
              <a:rPr sz="2300" spc="-155" dirty="0">
                <a:solidFill>
                  <a:srgbClr val="FFFFFF"/>
                </a:solidFill>
                <a:latin typeface="Lato"/>
                <a:cs typeface="Lato"/>
              </a:rPr>
              <a:t> </a:t>
            </a:r>
            <a:r>
              <a:rPr sz="2300" spc="5" dirty="0">
                <a:solidFill>
                  <a:srgbClr val="FFFFFF"/>
                </a:solidFill>
                <a:latin typeface="Lato"/>
                <a:cs typeface="Lato"/>
              </a:rPr>
              <a:t>and  </a:t>
            </a:r>
            <a:r>
              <a:rPr sz="2300" dirty="0">
                <a:solidFill>
                  <a:srgbClr val="FFFFFF"/>
                </a:solidFill>
                <a:latin typeface="Lato"/>
                <a:cs typeface="Lato"/>
              </a:rPr>
              <a:t>if </a:t>
            </a:r>
            <a:r>
              <a:rPr sz="2300" spc="-10" dirty="0">
                <a:solidFill>
                  <a:srgbClr val="FFFFFF"/>
                </a:solidFill>
                <a:latin typeface="Lato"/>
                <a:cs typeface="Lato"/>
              </a:rPr>
              <a:t>app </a:t>
            </a:r>
            <a:r>
              <a:rPr sz="2300" spc="15" dirty="0">
                <a:solidFill>
                  <a:srgbClr val="FFFFFF"/>
                </a:solidFill>
                <a:latin typeface="Lato"/>
                <a:cs typeface="Lato"/>
              </a:rPr>
              <a:t>is </a:t>
            </a:r>
            <a:r>
              <a:rPr sz="2300" spc="10" dirty="0">
                <a:solidFill>
                  <a:srgbClr val="FFFFFF"/>
                </a:solidFill>
                <a:latin typeface="Lato"/>
                <a:cs typeface="Lato"/>
              </a:rPr>
              <a:t>present </a:t>
            </a:r>
            <a:r>
              <a:rPr sz="2300" spc="15" dirty="0">
                <a:solidFill>
                  <a:srgbClr val="FFFFFF"/>
                </a:solidFill>
                <a:latin typeface="Lato"/>
                <a:cs typeface="Lato"/>
              </a:rPr>
              <a:t>in </a:t>
            </a:r>
            <a:r>
              <a:rPr sz="2300" spc="5" dirty="0">
                <a:solidFill>
                  <a:srgbClr val="FFFFFF"/>
                </a:solidFill>
                <a:latin typeface="Lato"/>
                <a:cs typeface="Lato"/>
              </a:rPr>
              <a:t>the  </a:t>
            </a:r>
            <a:r>
              <a:rPr sz="2300" spc="10" dirty="0">
                <a:solidFill>
                  <a:srgbClr val="FFFFFF"/>
                </a:solidFill>
                <a:latin typeface="Lato"/>
                <a:cs typeface="Lato"/>
              </a:rPr>
              <a:t>database </a:t>
            </a:r>
            <a:r>
              <a:rPr sz="2300" spc="5" dirty="0">
                <a:solidFill>
                  <a:srgbClr val="FFFFFF"/>
                </a:solidFill>
                <a:latin typeface="Lato"/>
                <a:cs typeface="Lato"/>
              </a:rPr>
              <a:t>and </a:t>
            </a:r>
            <a:r>
              <a:rPr sz="2300" spc="15" dirty="0">
                <a:solidFill>
                  <a:srgbClr val="FFFFFF"/>
                </a:solidFill>
                <a:latin typeface="Lato"/>
                <a:cs typeface="Lato"/>
              </a:rPr>
              <a:t>is </a:t>
            </a:r>
            <a:r>
              <a:rPr sz="2300" dirty="0">
                <a:solidFill>
                  <a:srgbClr val="FFFFFF"/>
                </a:solidFill>
                <a:latin typeface="Lato"/>
                <a:cs typeface="Lato"/>
              </a:rPr>
              <a:t>not </a:t>
            </a:r>
            <a:r>
              <a:rPr sz="2300" spc="-5" dirty="0">
                <a:solidFill>
                  <a:srgbClr val="FFFFFF"/>
                </a:solidFill>
                <a:latin typeface="Lato"/>
                <a:cs typeface="Lato"/>
              </a:rPr>
              <a:t>genuine  </a:t>
            </a:r>
            <a:r>
              <a:rPr sz="2300" spc="-20" dirty="0">
                <a:solidFill>
                  <a:srgbClr val="FFFFFF"/>
                </a:solidFill>
                <a:latin typeface="Lato"/>
                <a:cs typeface="Lato"/>
              </a:rPr>
              <a:t>i.e, </a:t>
            </a:r>
            <a:r>
              <a:rPr sz="2300" spc="5" dirty="0">
                <a:solidFill>
                  <a:srgbClr val="FFFFFF"/>
                </a:solidFill>
                <a:latin typeface="Lato"/>
                <a:cs typeface="Lato"/>
              </a:rPr>
              <a:t>sentiment </a:t>
            </a:r>
            <a:r>
              <a:rPr sz="2300" spc="20" dirty="0">
                <a:solidFill>
                  <a:srgbClr val="FFFFFF"/>
                </a:solidFill>
                <a:latin typeface="Lato"/>
                <a:cs typeface="Lato"/>
              </a:rPr>
              <a:t>polarity </a:t>
            </a:r>
            <a:r>
              <a:rPr sz="2300" spc="15" dirty="0">
                <a:solidFill>
                  <a:srgbClr val="FFFFFF"/>
                </a:solidFill>
                <a:latin typeface="Lato"/>
                <a:cs typeface="Lato"/>
              </a:rPr>
              <a:t>is  </a:t>
            </a:r>
            <a:r>
              <a:rPr sz="2300" spc="-10" dirty="0">
                <a:solidFill>
                  <a:srgbClr val="FFFFFF"/>
                </a:solidFill>
                <a:latin typeface="Lato"/>
                <a:cs typeface="Lato"/>
              </a:rPr>
              <a:t>below some </a:t>
            </a:r>
            <a:r>
              <a:rPr sz="2300" spc="10" dirty="0">
                <a:solidFill>
                  <a:srgbClr val="FFFFFF"/>
                </a:solidFill>
                <a:latin typeface="Lato"/>
                <a:cs typeface="Lato"/>
              </a:rPr>
              <a:t>threshold </a:t>
            </a:r>
            <a:r>
              <a:rPr sz="2300" spc="35" dirty="0">
                <a:solidFill>
                  <a:srgbClr val="FFFFFF"/>
                </a:solidFill>
                <a:latin typeface="Lato"/>
                <a:cs typeface="Lato"/>
              </a:rPr>
              <a:t>it </a:t>
            </a:r>
            <a:r>
              <a:rPr sz="2300" spc="20" dirty="0">
                <a:solidFill>
                  <a:srgbClr val="FFFFFF"/>
                </a:solidFill>
                <a:latin typeface="Lato"/>
                <a:cs typeface="Lato"/>
              </a:rPr>
              <a:t>will  </a:t>
            </a:r>
            <a:r>
              <a:rPr sz="2300" spc="-20" dirty="0">
                <a:solidFill>
                  <a:srgbClr val="FFFFFF"/>
                </a:solidFill>
                <a:latin typeface="Lato"/>
                <a:cs typeface="Lato"/>
              </a:rPr>
              <a:t>show</a:t>
            </a:r>
            <a:r>
              <a:rPr sz="2300" spc="-150" dirty="0">
                <a:solidFill>
                  <a:srgbClr val="FFFFFF"/>
                </a:solidFill>
                <a:latin typeface="Lato"/>
                <a:cs typeface="Lato"/>
              </a:rPr>
              <a:t> </a:t>
            </a:r>
            <a:r>
              <a:rPr sz="2300" spc="20" dirty="0">
                <a:solidFill>
                  <a:srgbClr val="FFFFFF"/>
                </a:solidFill>
                <a:latin typeface="Lato"/>
                <a:cs typeface="Lato"/>
              </a:rPr>
              <a:t>that</a:t>
            </a:r>
            <a:r>
              <a:rPr sz="2300" spc="-145" dirty="0">
                <a:solidFill>
                  <a:srgbClr val="FFFFFF"/>
                </a:solidFill>
                <a:latin typeface="Lato"/>
                <a:cs typeface="Lato"/>
              </a:rPr>
              <a:t> </a:t>
            </a:r>
            <a:r>
              <a:rPr sz="2300" spc="-10" dirty="0">
                <a:solidFill>
                  <a:srgbClr val="FFFFFF"/>
                </a:solidFill>
                <a:latin typeface="Lato"/>
                <a:cs typeface="Lato"/>
              </a:rPr>
              <a:t>app</a:t>
            </a:r>
            <a:r>
              <a:rPr sz="2300" spc="-150" dirty="0">
                <a:solidFill>
                  <a:srgbClr val="FFFFFF"/>
                </a:solidFill>
                <a:latin typeface="Lato"/>
                <a:cs typeface="Lato"/>
              </a:rPr>
              <a:t> </a:t>
            </a:r>
            <a:r>
              <a:rPr sz="2300" spc="15" dirty="0">
                <a:solidFill>
                  <a:srgbClr val="FFFFFF"/>
                </a:solidFill>
                <a:latin typeface="Lato"/>
                <a:cs typeface="Lato"/>
              </a:rPr>
              <a:t>is</a:t>
            </a:r>
            <a:r>
              <a:rPr sz="2300" spc="-145" dirty="0">
                <a:solidFill>
                  <a:srgbClr val="FFFFFF"/>
                </a:solidFill>
                <a:latin typeface="Lato"/>
                <a:cs typeface="Lato"/>
              </a:rPr>
              <a:t> </a:t>
            </a:r>
            <a:r>
              <a:rPr sz="2300" spc="-15" dirty="0">
                <a:solidFill>
                  <a:srgbClr val="FFFFFF"/>
                </a:solidFill>
                <a:latin typeface="Lato"/>
                <a:cs typeface="Lato"/>
              </a:rPr>
              <a:t>Fraud.</a:t>
            </a:r>
            <a:endParaRPr sz="2300">
              <a:latin typeface="Lato"/>
              <a:cs typeface="Lato"/>
            </a:endParaRPr>
          </a:p>
          <a:p>
            <a:pPr marL="12700" marR="5080">
              <a:lnSpc>
                <a:spcPct val="100499"/>
              </a:lnSpc>
            </a:pPr>
            <a:r>
              <a:rPr sz="2300" dirty="0">
                <a:solidFill>
                  <a:srgbClr val="FFFFFF"/>
                </a:solidFill>
                <a:latin typeface="Lato"/>
                <a:cs typeface="Lato"/>
              </a:rPr>
              <a:t>Despite</a:t>
            </a:r>
            <a:r>
              <a:rPr sz="2300" spc="-155" dirty="0">
                <a:solidFill>
                  <a:srgbClr val="FFFFFF"/>
                </a:solidFill>
                <a:latin typeface="Lato"/>
                <a:cs typeface="Lato"/>
              </a:rPr>
              <a:t> </a:t>
            </a:r>
            <a:r>
              <a:rPr sz="2300" spc="-30" dirty="0">
                <a:solidFill>
                  <a:srgbClr val="FFFFFF"/>
                </a:solidFill>
                <a:latin typeface="Lato"/>
                <a:cs typeface="Lato"/>
              </a:rPr>
              <a:t>of</a:t>
            </a:r>
            <a:r>
              <a:rPr sz="2300" spc="-150" dirty="0">
                <a:solidFill>
                  <a:srgbClr val="FFFFFF"/>
                </a:solidFill>
                <a:latin typeface="Lato"/>
                <a:cs typeface="Lato"/>
              </a:rPr>
              <a:t> </a:t>
            </a:r>
            <a:r>
              <a:rPr sz="2300" spc="15" dirty="0">
                <a:solidFill>
                  <a:srgbClr val="FFFFFF"/>
                </a:solidFill>
                <a:latin typeface="Lato"/>
                <a:cs typeface="Lato"/>
              </a:rPr>
              <a:t>this</a:t>
            </a:r>
            <a:r>
              <a:rPr sz="2300" spc="-150" dirty="0">
                <a:solidFill>
                  <a:srgbClr val="FFFFFF"/>
                </a:solidFill>
                <a:latin typeface="Lato"/>
                <a:cs typeface="Lato"/>
              </a:rPr>
              <a:t> </a:t>
            </a:r>
            <a:r>
              <a:rPr sz="2300" dirty="0">
                <a:solidFill>
                  <a:srgbClr val="FFFFFF"/>
                </a:solidFill>
                <a:latin typeface="Lato"/>
                <a:cs typeface="Lato"/>
              </a:rPr>
              <a:t>if</a:t>
            </a:r>
            <a:r>
              <a:rPr sz="2300" spc="-150" dirty="0">
                <a:solidFill>
                  <a:srgbClr val="FFFFFF"/>
                </a:solidFill>
                <a:latin typeface="Lato"/>
                <a:cs typeface="Lato"/>
              </a:rPr>
              <a:t> </a:t>
            </a:r>
            <a:r>
              <a:rPr sz="2300" spc="15" dirty="0">
                <a:solidFill>
                  <a:srgbClr val="FFFFFF"/>
                </a:solidFill>
                <a:latin typeface="Lato"/>
                <a:cs typeface="Lato"/>
              </a:rPr>
              <a:t>user</a:t>
            </a:r>
            <a:r>
              <a:rPr sz="2300" spc="-150" dirty="0">
                <a:solidFill>
                  <a:srgbClr val="FFFFFF"/>
                </a:solidFill>
                <a:latin typeface="Lato"/>
                <a:cs typeface="Lato"/>
              </a:rPr>
              <a:t> </a:t>
            </a:r>
            <a:r>
              <a:rPr sz="2300" dirty="0">
                <a:solidFill>
                  <a:srgbClr val="FFFFFF"/>
                </a:solidFill>
                <a:latin typeface="Lato"/>
                <a:cs typeface="Lato"/>
              </a:rPr>
              <a:t>want</a:t>
            </a:r>
            <a:r>
              <a:rPr sz="2300" spc="-150" dirty="0">
                <a:solidFill>
                  <a:srgbClr val="FFFFFF"/>
                </a:solidFill>
                <a:latin typeface="Lato"/>
                <a:cs typeface="Lato"/>
              </a:rPr>
              <a:t> </a:t>
            </a:r>
            <a:r>
              <a:rPr sz="2300" dirty="0">
                <a:solidFill>
                  <a:srgbClr val="FFFFFF"/>
                </a:solidFill>
                <a:latin typeface="Lato"/>
                <a:cs typeface="Lato"/>
              </a:rPr>
              <a:t>to  </a:t>
            </a:r>
            <a:r>
              <a:rPr sz="2300" spc="-5" dirty="0">
                <a:solidFill>
                  <a:srgbClr val="FFFFFF"/>
                </a:solidFill>
                <a:latin typeface="Lato"/>
                <a:cs typeface="Lato"/>
              </a:rPr>
              <a:t>download </a:t>
            </a:r>
            <a:r>
              <a:rPr sz="2300" spc="35" dirty="0">
                <a:solidFill>
                  <a:srgbClr val="FFFFFF"/>
                </a:solidFill>
                <a:latin typeface="Lato"/>
                <a:cs typeface="Lato"/>
              </a:rPr>
              <a:t>it </a:t>
            </a:r>
            <a:r>
              <a:rPr sz="2300" dirty="0">
                <a:solidFill>
                  <a:srgbClr val="FFFFFF"/>
                </a:solidFill>
                <a:latin typeface="Lato"/>
                <a:cs typeface="Lato"/>
              </a:rPr>
              <a:t>then </a:t>
            </a:r>
            <a:r>
              <a:rPr sz="2300" spc="20" dirty="0">
                <a:solidFill>
                  <a:srgbClr val="FFFFFF"/>
                </a:solidFill>
                <a:latin typeface="Lato"/>
                <a:cs typeface="Lato"/>
              </a:rPr>
              <a:t>a </a:t>
            </a:r>
            <a:r>
              <a:rPr sz="2300" spc="5" dirty="0">
                <a:solidFill>
                  <a:srgbClr val="FFFFFF"/>
                </a:solidFill>
                <a:latin typeface="Lato"/>
                <a:cs typeface="Lato"/>
              </a:rPr>
              <a:t>URL </a:t>
            </a:r>
            <a:r>
              <a:rPr sz="2300" spc="15" dirty="0">
                <a:solidFill>
                  <a:srgbClr val="FFFFFF"/>
                </a:solidFill>
                <a:latin typeface="Lato"/>
                <a:cs typeface="Lato"/>
              </a:rPr>
              <a:t>is  </a:t>
            </a:r>
            <a:r>
              <a:rPr sz="2300" spc="10" dirty="0">
                <a:solidFill>
                  <a:srgbClr val="FFFFFF"/>
                </a:solidFill>
                <a:latin typeface="Lato"/>
                <a:cs typeface="Lato"/>
              </a:rPr>
              <a:t>also</a:t>
            </a:r>
            <a:r>
              <a:rPr sz="2300" spc="-160" dirty="0">
                <a:solidFill>
                  <a:srgbClr val="FFFFFF"/>
                </a:solidFill>
                <a:latin typeface="Lato"/>
                <a:cs typeface="Lato"/>
              </a:rPr>
              <a:t> </a:t>
            </a:r>
            <a:r>
              <a:rPr sz="2300" spc="-10" dirty="0">
                <a:solidFill>
                  <a:srgbClr val="FFFFFF"/>
                </a:solidFill>
                <a:latin typeface="Lato"/>
                <a:cs typeface="Lato"/>
              </a:rPr>
              <a:t>given</a:t>
            </a:r>
            <a:r>
              <a:rPr sz="2300" spc="-155" dirty="0">
                <a:solidFill>
                  <a:srgbClr val="FFFFFF"/>
                </a:solidFill>
                <a:latin typeface="Lato"/>
                <a:cs typeface="Lato"/>
              </a:rPr>
              <a:t> </a:t>
            </a:r>
            <a:r>
              <a:rPr sz="2300" spc="-10" dirty="0">
                <a:solidFill>
                  <a:srgbClr val="FFFFFF"/>
                </a:solidFill>
                <a:latin typeface="Lato"/>
                <a:cs typeface="Lato"/>
              </a:rPr>
              <a:t>which</a:t>
            </a:r>
            <a:r>
              <a:rPr sz="2300" spc="-160" dirty="0">
                <a:solidFill>
                  <a:srgbClr val="FFFFFF"/>
                </a:solidFill>
                <a:latin typeface="Lato"/>
                <a:cs typeface="Lato"/>
              </a:rPr>
              <a:t> </a:t>
            </a:r>
            <a:r>
              <a:rPr sz="2300" spc="20" dirty="0">
                <a:solidFill>
                  <a:srgbClr val="FFFFFF"/>
                </a:solidFill>
                <a:latin typeface="Lato"/>
                <a:cs typeface="Lato"/>
              </a:rPr>
              <a:t>will</a:t>
            </a:r>
            <a:r>
              <a:rPr sz="2300" spc="-155" dirty="0">
                <a:solidFill>
                  <a:srgbClr val="FFFFFF"/>
                </a:solidFill>
                <a:latin typeface="Lato"/>
                <a:cs typeface="Lato"/>
              </a:rPr>
              <a:t> </a:t>
            </a:r>
            <a:r>
              <a:rPr sz="2300" spc="25" dirty="0">
                <a:solidFill>
                  <a:srgbClr val="FFFFFF"/>
                </a:solidFill>
                <a:latin typeface="Lato"/>
                <a:cs typeface="Lato"/>
              </a:rPr>
              <a:t>redirect  </a:t>
            </a:r>
            <a:r>
              <a:rPr sz="2300" dirty="0">
                <a:solidFill>
                  <a:srgbClr val="FFFFFF"/>
                </a:solidFill>
                <a:latin typeface="Lato"/>
                <a:cs typeface="Lato"/>
              </a:rPr>
              <a:t>to</a:t>
            </a:r>
            <a:r>
              <a:rPr sz="2300" spc="-150" dirty="0">
                <a:solidFill>
                  <a:srgbClr val="FFFFFF"/>
                </a:solidFill>
                <a:latin typeface="Lato"/>
                <a:cs typeface="Lato"/>
              </a:rPr>
              <a:t> </a:t>
            </a:r>
            <a:r>
              <a:rPr sz="2300" dirty="0">
                <a:solidFill>
                  <a:srgbClr val="FFFFFF"/>
                </a:solidFill>
                <a:latin typeface="Lato"/>
                <a:cs typeface="Lato"/>
              </a:rPr>
              <a:t>playstore.</a:t>
            </a:r>
            <a:endParaRPr sz="2300">
              <a:latin typeface="Lato"/>
              <a:cs typeface="Lato"/>
            </a:endParaRPr>
          </a:p>
        </p:txBody>
      </p:sp>
      <p:pic>
        <p:nvPicPr>
          <p:cNvPr id="6" name="Picture 5" descr="ll2.jpg"/>
          <p:cNvPicPr>
            <a:picLocks noChangeAspect="1"/>
          </p:cNvPicPr>
          <p:nvPr/>
        </p:nvPicPr>
        <p:blipFill>
          <a:blip r:embed="rId2"/>
          <a:stretch>
            <a:fillRect/>
          </a:stretch>
        </p:blipFill>
        <p:spPr>
          <a:xfrm>
            <a:off x="314325" y="423862"/>
            <a:ext cx="8515350" cy="4295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53599" y="283544"/>
            <a:ext cx="2855595" cy="558800"/>
          </a:xfrm>
          <a:prstGeom prst="rect">
            <a:avLst/>
          </a:prstGeom>
        </p:spPr>
        <p:txBody>
          <a:bodyPr vert="horz" wrap="square" lIns="0" tIns="12700" rIns="0" bIns="0" rtlCol="0">
            <a:spAutoFit/>
          </a:bodyPr>
          <a:lstStyle/>
          <a:p>
            <a:pPr marL="12700">
              <a:lnSpc>
                <a:spcPct val="100000"/>
              </a:lnSpc>
              <a:spcBef>
                <a:spcPts val="100"/>
              </a:spcBef>
            </a:pPr>
            <a:r>
              <a:rPr sz="3500" u="heavy" spc="5" dirty="0">
                <a:solidFill>
                  <a:srgbClr val="FFFFFF"/>
                </a:solidFill>
                <a:uFill>
                  <a:solidFill>
                    <a:srgbClr val="FFFFFF"/>
                  </a:solidFill>
                </a:uFill>
                <a:latin typeface="Lato"/>
                <a:cs typeface="Lato"/>
              </a:rPr>
              <a:t>Searching</a:t>
            </a:r>
            <a:r>
              <a:rPr sz="3500" u="heavy" spc="-275" dirty="0">
                <a:solidFill>
                  <a:srgbClr val="FFFFFF"/>
                </a:solidFill>
                <a:uFill>
                  <a:solidFill>
                    <a:srgbClr val="FFFFFF"/>
                  </a:solidFill>
                </a:uFill>
                <a:latin typeface="Lato"/>
                <a:cs typeface="Lato"/>
              </a:rPr>
              <a:t> </a:t>
            </a:r>
            <a:r>
              <a:rPr sz="3500" u="heavy" spc="-5" dirty="0">
                <a:solidFill>
                  <a:srgbClr val="FFFFFF"/>
                </a:solidFill>
                <a:uFill>
                  <a:solidFill>
                    <a:srgbClr val="FFFFFF"/>
                  </a:solidFill>
                </a:uFill>
                <a:latin typeface="Lato"/>
                <a:cs typeface="Lato"/>
              </a:rPr>
              <a:t>app:</a:t>
            </a:r>
            <a:endParaRPr sz="3500">
              <a:latin typeface="Lato"/>
              <a:cs typeface="Lato"/>
            </a:endParaRPr>
          </a:p>
        </p:txBody>
      </p:sp>
      <p:sp>
        <p:nvSpPr>
          <p:cNvPr id="5" name="object 5"/>
          <p:cNvSpPr txBox="1"/>
          <p:nvPr/>
        </p:nvSpPr>
        <p:spPr>
          <a:xfrm>
            <a:off x="153599" y="1127838"/>
            <a:ext cx="3902710" cy="3195320"/>
          </a:xfrm>
          <a:prstGeom prst="rect">
            <a:avLst/>
          </a:prstGeom>
        </p:spPr>
        <p:txBody>
          <a:bodyPr vert="horz" wrap="square" lIns="0" tIns="10795" rIns="0" bIns="0" rtlCol="0">
            <a:spAutoFit/>
          </a:bodyPr>
          <a:lstStyle/>
          <a:p>
            <a:pPr marL="12700" marR="5080">
              <a:lnSpc>
                <a:spcPct val="100499"/>
              </a:lnSpc>
              <a:spcBef>
                <a:spcPts val="85"/>
              </a:spcBef>
            </a:pPr>
            <a:r>
              <a:rPr sz="2300" spc="-15" dirty="0">
                <a:solidFill>
                  <a:srgbClr val="FFFFFF"/>
                </a:solidFill>
                <a:latin typeface="Lato"/>
                <a:cs typeface="Lato"/>
              </a:rPr>
              <a:t>When</a:t>
            </a:r>
            <a:r>
              <a:rPr sz="2300" spc="-155" dirty="0">
                <a:solidFill>
                  <a:srgbClr val="FFFFFF"/>
                </a:solidFill>
                <a:latin typeface="Lato"/>
                <a:cs typeface="Lato"/>
              </a:rPr>
              <a:t> </a:t>
            </a:r>
            <a:r>
              <a:rPr sz="2300" spc="-30" dirty="0">
                <a:solidFill>
                  <a:srgbClr val="FFFFFF"/>
                </a:solidFill>
                <a:latin typeface="Lato"/>
                <a:cs typeface="Lato"/>
              </a:rPr>
              <a:t>we</a:t>
            </a:r>
            <a:r>
              <a:rPr sz="2300" spc="-155" dirty="0">
                <a:solidFill>
                  <a:srgbClr val="FFFFFF"/>
                </a:solidFill>
                <a:latin typeface="Lato"/>
                <a:cs typeface="Lato"/>
              </a:rPr>
              <a:t> </a:t>
            </a:r>
            <a:r>
              <a:rPr sz="2300" spc="10" dirty="0">
                <a:solidFill>
                  <a:srgbClr val="FFFFFF"/>
                </a:solidFill>
                <a:latin typeface="Lato"/>
                <a:cs typeface="Lato"/>
              </a:rPr>
              <a:t>search</a:t>
            </a:r>
            <a:r>
              <a:rPr sz="2300" spc="-150" dirty="0">
                <a:solidFill>
                  <a:srgbClr val="FFFFFF"/>
                </a:solidFill>
                <a:latin typeface="Lato"/>
                <a:cs typeface="Lato"/>
              </a:rPr>
              <a:t> </a:t>
            </a:r>
            <a:r>
              <a:rPr sz="2300" spc="5" dirty="0">
                <a:solidFill>
                  <a:srgbClr val="FFFFFF"/>
                </a:solidFill>
                <a:latin typeface="Lato"/>
                <a:cs typeface="Lato"/>
              </a:rPr>
              <a:t>the</a:t>
            </a:r>
            <a:r>
              <a:rPr sz="2300" spc="-155" dirty="0">
                <a:solidFill>
                  <a:srgbClr val="FFFFFF"/>
                </a:solidFill>
                <a:latin typeface="Lato"/>
                <a:cs typeface="Lato"/>
              </a:rPr>
              <a:t> </a:t>
            </a:r>
            <a:r>
              <a:rPr sz="2300" spc="-10" dirty="0">
                <a:solidFill>
                  <a:srgbClr val="FFFFFF"/>
                </a:solidFill>
                <a:latin typeface="Lato"/>
                <a:cs typeface="Lato"/>
              </a:rPr>
              <a:t>app</a:t>
            </a:r>
            <a:r>
              <a:rPr sz="2300" spc="-150" dirty="0">
                <a:solidFill>
                  <a:srgbClr val="FFFFFF"/>
                </a:solidFill>
                <a:latin typeface="Lato"/>
                <a:cs typeface="Lato"/>
              </a:rPr>
              <a:t> </a:t>
            </a:r>
            <a:r>
              <a:rPr sz="2300" spc="5" dirty="0">
                <a:solidFill>
                  <a:srgbClr val="FFFFFF"/>
                </a:solidFill>
                <a:latin typeface="Lato"/>
                <a:cs typeface="Lato"/>
              </a:rPr>
              <a:t>and</a:t>
            </a:r>
            <a:r>
              <a:rPr sz="2300" spc="-155" dirty="0">
                <a:solidFill>
                  <a:srgbClr val="FFFFFF"/>
                </a:solidFill>
                <a:latin typeface="Lato"/>
                <a:cs typeface="Lato"/>
              </a:rPr>
              <a:t> </a:t>
            </a:r>
            <a:r>
              <a:rPr sz="2300" dirty="0">
                <a:solidFill>
                  <a:srgbClr val="FFFFFF"/>
                </a:solidFill>
                <a:latin typeface="Lato"/>
                <a:cs typeface="Lato"/>
              </a:rPr>
              <a:t>if  </a:t>
            </a:r>
            <a:r>
              <a:rPr sz="2300" spc="-10" dirty="0">
                <a:solidFill>
                  <a:srgbClr val="FFFFFF"/>
                </a:solidFill>
                <a:latin typeface="Lato"/>
                <a:cs typeface="Lato"/>
              </a:rPr>
              <a:t>app </a:t>
            </a:r>
            <a:r>
              <a:rPr sz="2300" spc="15" dirty="0">
                <a:solidFill>
                  <a:srgbClr val="FFFFFF"/>
                </a:solidFill>
                <a:latin typeface="Lato"/>
                <a:cs typeface="Lato"/>
              </a:rPr>
              <a:t>is </a:t>
            </a:r>
            <a:r>
              <a:rPr sz="2300" spc="10" dirty="0">
                <a:solidFill>
                  <a:srgbClr val="FFFFFF"/>
                </a:solidFill>
                <a:latin typeface="Lato"/>
                <a:cs typeface="Lato"/>
              </a:rPr>
              <a:t>present </a:t>
            </a:r>
            <a:r>
              <a:rPr sz="2300" spc="15" dirty="0">
                <a:solidFill>
                  <a:srgbClr val="FFFFFF"/>
                </a:solidFill>
                <a:latin typeface="Lato"/>
                <a:cs typeface="Lato"/>
              </a:rPr>
              <a:t>in </a:t>
            </a:r>
            <a:r>
              <a:rPr sz="2300" spc="5" dirty="0">
                <a:solidFill>
                  <a:srgbClr val="FFFFFF"/>
                </a:solidFill>
                <a:latin typeface="Lato"/>
                <a:cs typeface="Lato"/>
              </a:rPr>
              <a:t>the </a:t>
            </a:r>
            <a:r>
              <a:rPr sz="2300" spc="10" dirty="0">
                <a:solidFill>
                  <a:srgbClr val="FFFFFF"/>
                </a:solidFill>
                <a:latin typeface="Lato"/>
                <a:cs typeface="Lato"/>
              </a:rPr>
              <a:t>database  </a:t>
            </a:r>
            <a:r>
              <a:rPr sz="2300" spc="5" dirty="0">
                <a:solidFill>
                  <a:srgbClr val="FFFFFF"/>
                </a:solidFill>
                <a:latin typeface="Lato"/>
                <a:cs typeface="Lato"/>
              </a:rPr>
              <a:t>and </a:t>
            </a:r>
            <a:r>
              <a:rPr sz="2300" spc="15" dirty="0">
                <a:solidFill>
                  <a:srgbClr val="FFFFFF"/>
                </a:solidFill>
                <a:latin typeface="Lato"/>
                <a:cs typeface="Lato"/>
              </a:rPr>
              <a:t>is </a:t>
            </a:r>
            <a:r>
              <a:rPr sz="2300" spc="-5" dirty="0">
                <a:solidFill>
                  <a:srgbClr val="FFFFFF"/>
                </a:solidFill>
                <a:latin typeface="Lato"/>
                <a:cs typeface="Lato"/>
              </a:rPr>
              <a:t>genuine </a:t>
            </a:r>
            <a:r>
              <a:rPr sz="2300" spc="-20" dirty="0">
                <a:solidFill>
                  <a:srgbClr val="FFFFFF"/>
                </a:solidFill>
                <a:latin typeface="Lato"/>
                <a:cs typeface="Lato"/>
              </a:rPr>
              <a:t>i.e, </a:t>
            </a:r>
            <a:r>
              <a:rPr sz="2300" spc="5" dirty="0">
                <a:solidFill>
                  <a:srgbClr val="FFFFFF"/>
                </a:solidFill>
                <a:latin typeface="Lato"/>
                <a:cs typeface="Lato"/>
              </a:rPr>
              <a:t>sentiment  </a:t>
            </a:r>
            <a:r>
              <a:rPr sz="2300" spc="20" dirty="0">
                <a:solidFill>
                  <a:srgbClr val="FFFFFF"/>
                </a:solidFill>
                <a:latin typeface="Lato"/>
                <a:cs typeface="Lato"/>
              </a:rPr>
              <a:t>polarity </a:t>
            </a:r>
            <a:r>
              <a:rPr sz="2300" spc="15" dirty="0">
                <a:solidFill>
                  <a:srgbClr val="FFFFFF"/>
                </a:solidFill>
                <a:latin typeface="Lato"/>
                <a:cs typeface="Lato"/>
              </a:rPr>
              <a:t>is </a:t>
            </a:r>
            <a:r>
              <a:rPr sz="2300" spc="-20" dirty="0">
                <a:solidFill>
                  <a:srgbClr val="FFFFFF"/>
                </a:solidFill>
                <a:latin typeface="Lato"/>
                <a:cs typeface="Lato"/>
              </a:rPr>
              <a:t>above </a:t>
            </a:r>
            <a:r>
              <a:rPr sz="2300" spc="-10" dirty="0">
                <a:solidFill>
                  <a:srgbClr val="FFFFFF"/>
                </a:solidFill>
                <a:latin typeface="Lato"/>
                <a:cs typeface="Lato"/>
              </a:rPr>
              <a:t>some  </a:t>
            </a:r>
            <a:r>
              <a:rPr sz="2300" spc="10" dirty="0">
                <a:solidFill>
                  <a:srgbClr val="FFFFFF"/>
                </a:solidFill>
                <a:latin typeface="Lato"/>
                <a:cs typeface="Lato"/>
              </a:rPr>
              <a:t>threshold</a:t>
            </a:r>
            <a:r>
              <a:rPr sz="2300" spc="-155" dirty="0">
                <a:solidFill>
                  <a:srgbClr val="FFFFFF"/>
                </a:solidFill>
                <a:latin typeface="Lato"/>
                <a:cs typeface="Lato"/>
              </a:rPr>
              <a:t> </a:t>
            </a:r>
            <a:r>
              <a:rPr sz="2300" spc="35" dirty="0">
                <a:solidFill>
                  <a:srgbClr val="FFFFFF"/>
                </a:solidFill>
                <a:latin typeface="Lato"/>
                <a:cs typeface="Lato"/>
              </a:rPr>
              <a:t>it</a:t>
            </a:r>
            <a:r>
              <a:rPr sz="2300" spc="-150" dirty="0">
                <a:solidFill>
                  <a:srgbClr val="FFFFFF"/>
                </a:solidFill>
                <a:latin typeface="Lato"/>
                <a:cs typeface="Lato"/>
              </a:rPr>
              <a:t> </a:t>
            </a:r>
            <a:r>
              <a:rPr sz="2300" spc="20" dirty="0">
                <a:solidFill>
                  <a:srgbClr val="FFFFFF"/>
                </a:solidFill>
                <a:latin typeface="Lato"/>
                <a:cs typeface="Lato"/>
              </a:rPr>
              <a:t>will</a:t>
            </a:r>
            <a:r>
              <a:rPr sz="2300" spc="-150" dirty="0">
                <a:solidFill>
                  <a:srgbClr val="FFFFFF"/>
                </a:solidFill>
                <a:latin typeface="Lato"/>
                <a:cs typeface="Lato"/>
              </a:rPr>
              <a:t> </a:t>
            </a:r>
            <a:r>
              <a:rPr sz="2300" spc="-20" dirty="0">
                <a:solidFill>
                  <a:srgbClr val="FFFFFF"/>
                </a:solidFill>
                <a:latin typeface="Lato"/>
                <a:cs typeface="Lato"/>
              </a:rPr>
              <a:t>show</a:t>
            </a:r>
            <a:r>
              <a:rPr sz="2300" spc="-150" dirty="0">
                <a:solidFill>
                  <a:srgbClr val="FFFFFF"/>
                </a:solidFill>
                <a:latin typeface="Lato"/>
                <a:cs typeface="Lato"/>
              </a:rPr>
              <a:t> </a:t>
            </a:r>
            <a:r>
              <a:rPr sz="2300" spc="20" dirty="0">
                <a:solidFill>
                  <a:srgbClr val="FFFFFF"/>
                </a:solidFill>
                <a:latin typeface="Lato"/>
                <a:cs typeface="Lato"/>
              </a:rPr>
              <a:t>that</a:t>
            </a:r>
            <a:r>
              <a:rPr sz="2300" spc="-150" dirty="0">
                <a:solidFill>
                  <a:srgbClr val="FFFFFF"/>
                </a:solidFill>
                <a:latin typeface="Lato"/>
                <a:cs typeface="Lato"/>
              </a:rPr>
              <a:t> </a:t>
            </a:r>
            <a:r>
              <a:rPr sz="2300" spc="-10" dirty="0">
                <a:solidFill>
                  <a:srgbClr val="FFFFFF"/>
                </a:solidFill>
                <a:latin typeface="Lato"/>
                <a:cs typeface="Lato"/>
              </a:rPr>
              <a:t>app  </a:t>
            </a:r>
            <a:r>
              <a:rPr sz="2300" spc="15" dirty="0">
                <a:solidFill>
                  <a:srgbClr val="FFFFFF"/>
                </a:solidFill>
                <a:latin typeface="Lato"/>
                <a:cs typeface="Lato"/>
              </a:rPr>
              <a:t>is</a:t>
            </a:r>
            <a:r>
              <a:rPr sz="2300" spc="-150" dirty="0">
                <a:solidFill>
                  <a:srgbClr val="FFFFFF"/>
                </a:solidFill>
                <a:latin typeface="Lato"/>
                <a:cs typeface="Lato"/>
              </a:rPr>
              <a:t> </a:t>
            </a:r>
            <a:r>
              <a:rPr sz="2300" spc="-10" dirty="0">
                <a:solidFill>
                  <a:srgbClr val="FFFFFF"/>
                </a:solidFill>
                <a:latin typeface="Lato"/>
                <a:cs typeface="Lato"/>
              </a:rPr>
              <a:t>Genuine.</a:t>
            </a:r>
            <a:r>
              <a:rPr sz="2300" spc="-145" dirty="0">
                <a:solidFill>
                  <a:srgbClr val="FFFFFF"/>
                </a:solidFill>
                <a:latin typeface="Lato"/>
                <a:cs typeface="Lato"/>
              </a:rPr>
              <a:t> </a:t>
            </a:r>
            <a:r>
              <a:rPr sz="2300" dirty="0">
                <a:solidFill>
                  <a:srgbClr val="FFFFFF"/>
                </a:solidFill>
                <a:latin typeface="Lato"/>
                <a:cs typeface="Lato"/>
              </a:rPr>
              <a:t>And</a:t>
            </a:r>
            <a:r>
              <a:rPr sz="2300" spc="-150" dirty="0">
                <a:solidFill>
                  <a:srgbClr val="FFFFFF"/>
                </a:solidFill>
                <a:latin typeface="Lato"/>
                <a:cs typeface="Lato"/>
              </a:rPr>
              <a:t> </a:t>
            </a:r>
            <a:r>
              <a:rPr sz="2300" dirty="0">
                <a:solidFill>
                  <a:srgbClr val="FFFFFF"/>
                </a:solidFill>
                <a:latin typeface="Lato"/>
                <a:cs typeface="Lato"/>
              </a:rPr>
              <a:t>if</a:t>
            </a:r>
            <a:r>
              <a:rPr sz="2300" spc="-145" dirty="0">
                <a:solidFill>
                  <a:srgbClr val="FFFFFF"/>
                </a:solidFill>
                <a:latin typeface="Lato"/>
                <a:cs typeface="Lato"/>
              </a:rPr>
              <a:t> </a:t>
            </a:r>
            <a:r>
              <a:rPr sz="2300" spc="15" dirty="0">
                <a:solidFill>
                  <a:srgbClr val="FFFFFF"/>
                </a:solidFill>
                <a:latin typeface="Lato"/>
                <a:cs typeface="Lato"/>
              </a:rPr>
              <a:t>user</a:t>
            </a:r>
            <a:r>
              <a:rPr sz="2300" spc="-145" dirty="0">
                <a:solidFill>
                  <a:srgbClr val="FFFFFF"/>
                </a:solidFill>
                <a:latin typeface="Lato"/>
                <a:cs typeface="Lato"/>
              </a:rPr>
              <a:t> </a:t>
            </a:r>
            <a:r>
              <a:rPr sz="2300" dirty="0">
                <a:solidFill>
                  <a:srgbClr val="FFFFFF"/>
                </a:solidFill>
                <a:latin typeface="Lato"/>
                <a:cs typeface="Lato"/>
              </a:rPr>
              <a:t>want</a:t>
            </a:r>
            <a:r>
              <a:rPr sz="2300" spc="-150" dirty="0">
                <a:solidFill>
                  <a:srgbClr val="FFFFFF"/>
                </a:solidFill>
                <a:latin typeface="Lato"/>
                <a:cs typeface="Lato"/>
              </a:rPr>
              <a:t> </a:t>
            </a:r>
            <a:r>
              <a:rPr sz="2300" dirty="0">
                <a:solidFill>
                  <a:srgbClr val="FFFFFF"/>
                </a:solidFill>
                <a:latin typeface="Lato"/>
                <a:cs typeface="Lato"/>
              </a:rPr>
              <a:t>to  </a:t>
            </a:r>
            <a:r>
              <a:rPr sz="2300" spc="-5" dirty="0">
                <a:solidFill>
                  <a:srgbClr val="FFFFFF"/>
                </a:solidFill>
                <a:latin typeface="Lato"/>
                <a:cs typeface="Lato"/>
              </a:rPr>
              <a:t>download</a:t>
            </a:r>
            <a:r>
              <a:rPr sz="2300" spc="-155" dirty="0">
                <a:solidFill>
                  <a:srgbClr val="FFFFFF"/>
                </a:solidFill>
                <a:latin typeface="Lato"/>
                <a:cs typeface="Lato"/>
              </a:rPr>
              <a:t> </a:t>
            </a:r>
            <a:r>
              <a:rPr sz="2300" spc="35" dirty="0">
                <a:solidFill>
                  <a:srgbClr val="FFFFFF"/>
                </a:solidFill>
                <a:latin typeface="Lato"/>
                <a:cs typeface="Lato"/>
              </a:rPr>
              <a:t>it</a:t>
            </a:r>
            <a:r>
              <a:rPr sz="2300" spc="-150" dirty="0">
                <a:solidFill>
                  <a:srgbClr val="FFFFFF"/>
                </a:solidFill>
                <a:latin typeface="Lato"/>
                <a:cs typeface="Lato"/>
              </a:rPr>
              <a:t> </a:t>
            </a:r>
            <a:r>
              <a:rPr sz="2300" dirty="0">
                <a:solidFill>
                  <a:srgbClr val="FFFFFF"/>
                </a:solidFill>
                <a:latin typeface="Lato"/>
                <a:cs typeface="Lato"/>
              </a:rPr>
              <a:t>then</a:t>
            </a:r>
            <a:r>
              <a:rPr sz="2300" spc="-150" dirty="0">
                <a:solidFill>
                  <a:srgbClr val="FFFFFF"/>
                </a:solidFill>
                <a:latin typeface="Lato"/>
                <a:cs typeface="Lato"/>
              </a:rPr>
              <a:t> </a:t>
            </a:r>
            <a:r>
              <a:rPr sz="2300" spc="20" dirty="0">
                <a:solidFill>
                  <a:srgbClr val="FFFFFF"/>
                </a:solidFill>
                <a:latin typeface="Lato"/>
                <a:cs typeface="Lato"/>
              </a:rPr>
              <a:t>a</a:t>
            </a:r>
            <a:r>
              <a:rPr sz="2300" spc="-155" dirty="0">
                <a:solidFill>
                  <a:srgbClr val="FFFFFF"/>
                </a:solidFill>
                <a:latin typeface="Lato"/>
                <a:cs typeface="Lato"/>
              </a:rPr>
              <a:t> </a:t>
            </a:r>
            <a:r>
              <a:rPr sz="2300" spc="5" dirty="0">
                <a:solidFill>
                  <a:srgbClr val="FFFFFF"/>
                </a:solidFill>
                <a:latin typeface="Lato"/>
                <a:cs typeface="Lato"/>
              </a:rPr>
              <a:t>URL</a:t>
            </a:r>
            <a:r>
              <a:rPr sz="2300" spc="-150" dirty="0">
                <a:solidFill>
                  <a:srgbClr val="FFFFFF"/>
                </a:solidFill>
                <a:latin typeface="Lato"/>
                <a:cs typeface="Lato"/>
              </a:rPr>
              <a:t> </a:t>
            </a:r>
            <a:r>
              <a:rPr sz="2300" spc="15" dirty="0">
                <a:solidFill>
                  <a:srgbClr val="FFFFFF"/>
                </a:solidFill>
                <a:latin typeface="Lato"/>
                <a:cs typeface="Lato"/>
              </a:rPr>
              <a:t>is</a:t>
            </a:r>
            <a:r>
              <a:rPr sz="2300" spc="-150" dirty="0">
                <a:solidFill>
                  <a:srgbClr val="FFFFFF"/>
                </a:solidFill>
                <a:latin typeface="Lato"/>
                <a:cs typeface="Lato"/>
              </a:rPr>
              <a:t> </a:t>
            </a:r>
            <a:r>
              <a:rPr sz="2300" spc="10" dirty="0">
                <a:solidFill>
                  <a:srgbClr val="FFFFFF"/>
                </a:solidFill>
                <a:latin typeface="Lato"/>
                <a:cs typeface="Lato"/>
              </a:rPr>
              <a:t>also  </a:t>
            </a:r>
            <a:r>
              <a:rPr sz="2300" spc="-10" dirty="0">
                <a:solidFill>
                  <a:srgbClr val="FFFFFF"/>
                </a:solidFill>
                <a:latin typeface="Lato"/>
                <a:cs typeface="Lato"/>
              </a:rPr>
              <a:t>given which </a:t>
            </a:r>
            <a:r>
              <a:rPr sz="2300" spc="20" dirty="0">
                <a:solidFill>
                  <a:srgbClr val="FFFFFF"/>
                </a:solidFill>
                <a:latin typeface="Lato"/>
                <a:cs typeface="Lato"/>
              </a:rPr>
              <a:t>will </a:t>
            </a:r>
            <a:r>
              <a:rPr sz="2300" spc="25" dirty="0">
                <a:solidFill>
                  <a:srgbClr val="FFFFFF"/>
                </a:solidFill>
                <a:latin typeface="Lato"/>
                <a:cs typeface="Lato"/>
              </a:rPr>
              <a:t>redirect </a:t>
            </a:r>
            <a:r>
              <a:rPr sz="2300" dirty="0">
                <a:solidFill>
                  <a:srgbClr val="FFFFFF"/>
                </a:solidFill>
                <a:latin typeface="Lato"/>
                <a:cs typeface="Lato"/>
              </a:rPr>
              <a:t>to  playstore.</a:t>
            </a:r>
            <a:endParaRPr sz="2300">
              <a:latin typeface="Lato"/>
              <a:cs typeface="Lato"/>
            </a:endParaRPr>
          </a:p>
        </p:txBody>
      </p:sp>
      <p:pic>
        <p:nvPicPr>
          <p:cNvPr id="6" name="Picture 5" descr="ll3.jpg"/>
          <p:cNvPicPr>
            <a:picLocks noChangeAspect="1"/>
          </p:cNvPicPr>
          <p:nvPr/>
        </p:nvPicPr>
        <p:blipFill>
          <a:blip r:embed="rId2"/>
          <a:stretch>
            <a:fillRect/>
          </a:stretch>
        </p:blipFill>
        <p:spPr>
          <a:xfrm>
            <a:off x="276225" y="385762"/>
            <a:ext cx="8591550" cy="4371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3" name="object 3"/>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923338" y="1344162"/>
            <a:ext cx="6897370" cy="1564640"/>
          </a:xfrm>
          <a:prstGeom prst="rect">
            <a:avLst/>
          </a:prstGeom>
        </p:spPr>
        <p:txBody>
          <a:bodyPr vert="horz" wrap="square" lIns="0" tIns="12700" rIns="0" bIns="0" rtlCol="0">
            <a:spAutoFit/>
          </a:bodyPr>
          <a:lstStyle/>
          <a:p>
            <a:pPr marL="12700">
              <a:lnSpc>
                <a:spcPct val="100000"/>
              </a:lnSpc>
              <a:spcBef>
                <a:spcPts val="100"/>
              </a:spcBef>
            </a:pPr>
            <a:r>
              <a:rPr sz="10100" b="1" spc="-90" dirty="0">
                <a:solidFill>
                  <a:srgbClr val="FFFFFF"/>
                </a:solidFill>
                <a:latin typeface="Arial"/>
                <a:cs typeface="Arial"/>
              </a:rPr>
              <a:t>Conclusion</a:t>
            </a:r>
            <a:endParaRPr sz="101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9873" y="692849"/>
            <a:ext cx="7499727" cy="4841133"/>
          </a:xfrm>
          <a:prstGeom prst="rect">
            <a:avLst/>
          </a:prstGeom>
        </p:spPr>
        <p:txBody>
          <a:bodyPr vert="horz" wrap="square" lIns="0" tIns="12700" rIns="0" bIns="0" rtlCol="0">
            <a:spAutoFit/>
          </a:bodyPr>
          <a:lstStyle/>
          <a:p>
            <a:pPr marL="12700" marR="5080" algn="just">
              <a:lnSpc>
                <a:spcPct val="149300"/>
              </a:lnSpc>
              <a:spcBef>
                <a:spcPts val="100"/>
              </a:spcBef>
            </a:pPr>
            <a:r>
              <a:rPr lang="en-IN" sz="1600" dirty="0"/>
              <a:t>The proposed system is GUI-based, user-friendly, scalable, reliable and an expandable system. The proposed working model can also help in reducing treatment costs be providing initial diagnosis in time. The model can also serve the purpose of training tool for medical students and will be a soft diagnosis tool available for physician and cardiologist. General physicians can utilize this tool for initial diagnosis of patients. There are many possible improvements that could be explored to improve the scalability and accuracy of this prediction system. As we have developed a generalized system, in future we can use this system for analysis of different data sets. The performance of the health’s diagnosis can be improved significantly by handling numerous class labels in the prediction process, and it can be another positive direction of research. In DM warehouse, generally, the dimensions of the database is high, so identification and selection of </a:t>
            </a:r>
            <a:r>
              <a:rPr lang="en-IN" sz="1600" dirty="0" err="1"/>
              <a:t>significantattribute</a:t>
            </a:r>
            <a:r>
              <a:rPr lang="en-IN" sz="1600" dirty="0"/>
              <a:t> for better diagnosis of heart disease are very challenging tasks for future research. </a:t>
            </a:r>
            <a:endParaRPr lang="en-US" sz="1600" dirty="0"/>
          </a:p>
          <a:p>
            <a:pPr marL="12700" marR="5080" algn="just">
              <a:lnSpc>
                <a:spcPct val="149300"/>
              </a:lnSpc>
              <a:spcBef>
                <a:spcPts val="100"/>
              </a:spcBef>
            </a:pPr>
            <a:endParaRPr sz="1800">
              <a:latin typeface="Lato"/>
              <a:cs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EB5600"/>
          </a:solidFill>
        </p:spPr>
        <p:txBody>
          <a:bodyPr wrap="square" lIns="0" tIns="0" rIns="0" bIns="0" rtlCol="0"/>
          <a:lstStyle/>
          <a:p>
            <a:endParaRPr/>
          </a:p>
        </p:txBody>
      </p:sp>
      <p:sp>
        <p:nvSpPr>
          <p:cNvPr id="3" name="object 3"/>
          <p:cNvSpPr/>
          <p:nvPr/>
        </p:nvSpPr>
        <p:spPr>
          <a:xfrm>
            <a:off x="830389" y="4169118"/>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1248369" y="1377935"/>
            <a:ext cx="5925185" cy="1762760"/>
          </a:xfrm>
          <a:prstGeom prst="rect">
            <a:avLst/>
          </a:prstGeom>
        </p:spPr>
        <p:txBody>
          <a:bodyPr vert="horz" wrap="square" lIns="0" tIns="12700" rIns="0" bIns="0" rtlCol="0">
            <a:spAutoFit/>
          </a:bodyPr>
          <a:lstStyle/>
          <a:p>
            <a:pPr marL="12700">
              <a:lnSpc>
                <a:spcPct val="100000"/>
              </a:lnSpc>
              <a:spcBef>
                <a:spcPts val="100"/>
              </a:spcBef>
            </a:pPr>
            <a:r>
              <a:rPr sz="11400" i="1" spc="-550" dirty="0">
                <a:solidFill>
                  <a:srgbClr val="FFFFFF"/>
                </a:solidFill>
                <a:latin typeface="Trebuchet MS"/>
                <a:cs typeface="Trebuchet MS"/>
              </a:rPr>
              <a:t>Thank</a:t>
            </a:r>
            <a:r>
              <a:rPr sz="11400" i="1" spc="-1045" dirty="0">
                <a:solidFill>
                  <a:srgbClr val="FFFFFF"/>
                </a:solidFill>
                <a:latin typeface="Trebuchet MS"/>
                <a:cs typeface="Trebuchet MS"/>
              </a:rPr>
              <a:t> </a:t>
            </a:r>
            <a:r>
              <a:rPr sz="11400" i="1" spc="-770" dirty="0">
                <a:solidFill>
                  <a:srgbClr val="FFFFFF"/>
                </a:solidFill>
                <a:latin typeface="Trebuchet MS"/>
                <a:cs typeface="Trebuchet MS"/>
              </a:rPr>
              <a:t>you</a:t>
            </a:r>
            <a:endParaRPr sz="11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69A3C8"/>
          </a:solidFill>
        </p:spPr>
        <p:txBody>
          <a:bodyPr wrap="square" lIns="0" tIns="0" rIns="0" bIns="0" rtlCol="0"/>
          <a:lstStyle/>
          <a:p>
            <a:endParaRPr/>
          </a:p>
        </p:txBody>
      </p:sp>
      <p:sp>
        <p:nvSpPr>
          <p:cNvPr id="3" name="object 3"/>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4" name="object 4"/>
          <p:cNvSpPr txBox="1"/>
          <p:nvPr/>
        </p:nvSpPr>
        <p:spPr>
          <a:xfrm>
            <a:off x="802473" y="1380233"/>
            <a:ext cx="1371600" cy="482600"/>
          </a:xfrm>
          <a:prstGeom prst="rect">
            <a:avLst/>
          </a:prstGeom>
        </p:spPr>
        <p:txBody>
          <a:bodyPr vert="horz" wrap="square" lIns="0" tIns="12700" rIns="0" bIns="0" rtlCol="0">
            <a:spAutoFit/>
          </a:bodyPr>
          <a:lstStyle/>
          <a:p>
            <a:pPr marL="12700">
              <a:lnSpc>
                <a:spcPct val="100000"/>
              </a:lnSpc>
              <a:spcBef>
                <a:spcPts val="100"/>
              </a:spcBef>
            </a:pPr>
            <a:r>
              <a:rPr sz="3000" b="1" spc="35" dirty="0">
                <a:solidFill>
                  <a:srgbClr val="FFFFFF"/>
                </a:solidFill>
                <a:latin typeface="Arial"/>
                <a:cs typeface="Arial"/>
              </a:rPr>
              <a:t>Outline</a:t>
            </a:r>
            <a:endParaRPr sz="3000">
              <a:latin typeface="Arial"/>
              <a:cs typeface="Arial"/>
            </a:endParaRPr>
          </a:p>
        </p:txBody>
      </p:sp>
      <p:sp>
        <p:nvSpPr>
          <p:cNvPr id="5" name="object 5"/>
          <p:cNvSpPr txBox="1">
            <a:spLocks noGrp="1"/>
          </p:cNvSpPr>
          <p:nvPr>
            <p:ph type="title"/>
          </p:nvPr>
        </p:nvSpPr>
        <p:spPr>
          <a:xfrm>
            <a:off x="4574492" y="1010197"/>
            <a:ext cx="1162050" cy="269240"/>
          </a:xfrm>
          <a:prstGeom prst="rect">
            <a:avLst/>
          </a:prstGeom>
        </p:spPr>
        <p:txBody>
          <a:bodyPr vert="horz" wrap="square" lIns="0" tIns="12700" rIns="0" bIns="0" rtlCol="0">
            <a:spAutoFit/>
          </a:bodyPr>
          <a:lstStyle/>
          <a:p>
            <a:pPr marL="12700">
              <a:lnSpc>
                <a:spcPct val="100000"/>
              </a:lnSpc>
              <a:spcBef>
                <a:spcPts val="100"/>
              </a:spcBef>
            </a:pPr>
            <a:r>
              <a:rPr sz="1600" u="heavy" spc="-5" dirty="0">
                <a:solidFill>
                  <a:srgbClr val="FFFFFF"/>
                </a:solidFill>
                <a:uFill>
                  <a:solidFill>
                    <a:srgbClr val="FFFFFF"/>
                  </a:solidFill>
                </a:uFill>
                <a:latin typeface="Lato"/>
                <a:cs typeface="Lato"/>
              </a:rPr>
              <a:t>The</a:t>
            </a:r>
            <a:r>
              <a:rPr sz="1600" u="heavy" spc="-170" dirty="0">
                <a:solidFill>
                  <a:srgbClr val="FFFFFF"/>
                </a:solidFill>
                <a:uFill>
                  <a:solidFill>
                    <a:srgbClr val="FFFFFF"/>
                  </a:solidFill>
                </a:uFill>
                <a:latin typeface="Lato"/>
                <a:cs typeface="Lato"/>
              </a:rPr>
              <a:t> </a:t>
            </a:r>
            <a:r>
              <a:rPr sz="1600" u="heavy" spc="10" dirty="0">
                <a:solidFill>
                  <a:srgbClr val="FFFFFF"/>
                </a:solidFill>
                <a:uFill>
                  <a:solidFill>
                    <a:srgbClr val="FFFFFF"/>
                  </a:solidFill>
                </a:uFill>
                <a:latin typeface="Lato"/>
                <a:cs typeface="Lato"/>
              </a:rPr>
              <a:t>Problem</a:t>
            </a:r>
            <a:endParaRPr sz="1600">
              <a:latin typeface="Lato"/>
              <a:cs typeface="Lato"/>
            </a:endParaRPr>
          </a:p>
        </p:txBody>
      </p:sp>
      <p:sp>
        <p:nvSpPr>
          <p:cNvPr id="6" name="object 6"/>
          <p:cNvSpPr txBox="1"/>
          <p:nvPr/>
        </p:nvSpPr>
        <p:spPr>
          <a:xfrm>
            <a:off x="4574492" y="1495971"/>
            <a:ext cx="1591945" cy="269240"/>
          </a:xfrm>
          <a:prstGeom prst="rect">
            <a:avLst/>
          </a:prstGeom>
        </p:spPr>
        <p:txBody>
          <a:bodyPr vert="horz" wrap="square" lIns="0" tIns="12700" rIns="0" bIns="0" rtlCol="0">
            <a:spAutoFit/>
          </a:bodyPr>
          <a:lstStyle/>
          <a:p>
            <a:pPr marL="12700">
              <a:lnSpc>
                <a:spcPct val="100000"/>
              </a:lnSpc>
              <a:spcBef>
                <a:spcPts val="100"/>
              </a:spcBef>
            </a:pPr>
            <a:r>
              <a:rPr sz="1600" u="heavy" dirty="0">
                <a:solidFill>
                  <a:srgbClr val="FFFFFF"/>
                </a:solidFill>
                <a:uFill>
                  <a:solidFill>
                    <a:srgbClr val="FFFFFF"/>
                  </a:solidFill>
                </a:uFill>
                <a:latin typeface="Lato"/>
                <a:cs typeface="Lato"/>
              </a:rPr>
              <a:t>Solution</a:t>
            </a:r>
            <a:r>
              <a:rPr sz="1600" u="heavy" spc="-165" dirty="0">
                <a:solidFill>
                  <a:srgbClr val="FFFFFF"/>
                </a:solidFill>
                <a:uFill>
                  <a:solidFill>
                    <a:srgbClr val="FFFFFF"/>
                  </a:solidFill>
                </a:uFill>
                <a:latin typeface="Lato"/>
                <a:cs typeface="Lato"/>
              </a:rPr>
              <a:t> </a:t>
            </a:r>
            <a:r>
              <a:rPr sz="1600" u="heavy" spc="10" dirty="0">
                <a:solidFill>
                  <a:srgbClr val="FFFFFF"/>
                </a:solidFill>
                <a:uFill>
                  <a:solidFill>
                    <a:srgbClr val="FFFFFF"/>
                  </a:solidFill>
                </a:uFill>
                <a:latin typeface="Lato"/>
                <a:cs typeface="Lato"/>
              </a:rPr>
              <a:t>Proposal</a:t>
            </a:r>
            <a:endParaRPr sz="1600">
              <a:latin typeface="Lato"/>
              <a:cs typeface="Lato"/>
            </a:endParaRPr>
          </a:p>
        </p:txBody>
      </p:sp>
      <p:sp>
        <p:nvSpPr>
          <p:cNvPr id="7" name="object 7"/>
          <p:cNvSpPr txBox="1"/>
          <p:nvPr/>
        </p:nvSpPr>
        <p:spPr>
          <a:xfrm>
            <a:off x="4574492" y="1981745"/>
            <a:ext cx="1790064" cy="2212340"/>
          </a:xfrm>
          <a:prstGeom prst="rect">
            <a:avLst/>
          </a:prstGeom>
        </p:spPr>
        <p:txBody>
          <a:bodyPr vert="horz" wrap="square" lIns="0" tIns="12700" rIns="0" bIns="0" rtlCol="0">
            <a:spAutoFit/>
          </a:bodyPr>
          <a:lstStyle/>
          <a:p>
            <a:pPr marL="12700">
              <a:lnSpc>
                <a:spcPct val="100000"/>
              </a:lnSpc>
              <a:spcBef>
                <a:spcPts val="100"/>
              </a:spcBef>
            </a:pPr>
            <a:r>
              <a:rPr sz="1600" u="heavy" dirty="0">
                <a:solidFill>
                  <a:srgbClr val="FFFFFF"/>
                </a:solidFill>
                <a:uFill>
                  <a:solidFill>
                    <a:srgbClr val="FFFFFF"/>
                  </a:solidFill>
                </a:uFill>
                <a:latin typeface="Lato"/>
                <a:cs typeface="Lato"/>
              </a:rPr>
              <a:t>Objectives</a:t>
            </a:r>
            <a:endParaRPr sz="1600">
              <a:latin typeface="Lato"/>
              <a:cs typeface="Lato"/>
            </a:endParaRPr>
          </a:p>
          <a:p>
            <a:pPr marL="12700" marR="5080">
              <a:lnSpc>
                <a:spcPct val="199200"/>
              </a:lnSpc>
            </a:pPr>
            <a:r>
              <a:rPr sz="1600" u="heavy" spc="-15" dirty="0">
                <a:solidFill>
                  <a:srgbClr val="FFFFFF"/>
                </a:solidFill>
                <a:uFill>
                  <a:solidFill>
                    <a:srgbClr val="FFFFFF"/>
                  </a:solidFill>
                </a:uFill>
                <a:latin typeface="Lato"/>
                <a:cs typeface="Lato"/>
              </a:rPr>
              <a:t>Scope</a:t>
            </a:r>
            <a:r>
              <a:rPr sz="1600" u="heavy" spc="-130" dirty="0">
                <a:solidFill>
                  <a:srgbClr val="FFFFFF"/>
                </a:solidFill>
                <a:uFill>
                  <a:solidFill>
                    <a:srgbClr val="FFFFFF"/>
                  </a:solidFill>
                </a:uFill>
                <a:latin typeface="Lato"/>
                <a:cs typeface="Lato"/>
              </a:rPr>
              <a:t> </a:t>
            </a:r>
            <a:r>
              <a:rPr sz="1600" u="heavy" spc="-20" dirty="0">
                <a:solidFill>
                  <a:srgbClr val="FFFFFF"/>
                </a:solidFill>
                <a:uFill>
                  <a:solidFill>
                    <a:srgbClr val="FFFFFF"/>
                  </a:solidFill>
                </a:uFill>
                <a:latin typeface="Lato"/>
                <a:cs typeface="Lato"/>
              </a:rPr>
              <a:t>of</a:t>
            </a:r>
            <a:r>
              <a:rPr sz="1600" u="heavy" spc="-125" dirty="0">
                <a:solidFill>
                  <a:srgbClr val="FFFFFF"/>
                </a:solidFill>
                <a:uFill>
                  <a:solidFill>
                    <a:srgbClr val="FFFFFF"/>
                  </a:solidFill>
                </a:uFill>
                <a:latin typeface="Lato"/>
                <a:cs typeface="Lato"/>
              </a:rPr>
              <a:t> </a:t>
            </a:r>
            <a:r>
              <a:rPr sz="1600" u="heavy" dirty="0">
                <a:solidFill>
                  <a:srgbClr val="FFFFFF"/>
                </a:solidFill>
                <a:uFill>
                  <a:solidFill>
                    <a:srgbClr val="FFFFFF"/>
                  </a:solidFill>
                </a:uFill>
                <a:latin typeface="Lato"/>
                <a:cs typeface="Lato"/>
              </a:rPr>
              <a:t>the</a:t>
            </a:r>
            <a:r>
              <a:rPr sz="1600" u="heavy" spc="-125" dirty="0">
                <a:solidFill>
                  <a:srgbClr val="FFFFFF"/>
                </a:solidFill>
                <a:uFill>
                  <a:solidFill>
                    <a:srgbClr val="FFFFFF"/>
                  </a:solidFill>
                </a:uFill>
                <a:latin typeface="Lato"/>
                <a:cs typeface="Lato"/>
              </a:rPr>
              <a:t> </a:t>
            </a:r>
            <a:r>
              <a:rPr sz="1600" u="heavy" spc="5" dirty="0">
                <a:solidFill>
                  <a:srgbClr val="FFFFFF"/>
                </a:solidFill>
                <a:uFill>
                  <a:solidFill>
                    <a:srgbClr val="FFFFFF"/>
                  </a:solidFill>
                </a:uFill>
                <a:latin typeface="Lato"/>
                <a:cs typeface="Lato"/>
              </a:rPr>
              <a:t>project </a:t>
            </a:r>
            <a:r>
              <a:rPr sz="1600" spc="5" dirty="0">
                <a:solidFill>
                  <a:srgbClr val="FFFFFF"/>
                </a:solidFill>
                <a:latin typeface="Lato"/>
                <a:cs typeface="Lato"/>
              </a:rPr>
              <a:t> </a:t>
            </a:r>
            <a:r>
              <a:rPr sz="1600" u="heavy" spc="10" dirty="0">
                <a:solidFill>
                  <a:srgbClr val="FFFFFF"/>
                </a:solidFill>
                <a:uFill>
                  <a:solidFill>
                    <a:srgbClr val="FFFFFF"/>
                  </a:solidFill>
                </a:uFill>
                <a:latin typeface="Lato"/>
                <a:cs typeface="Lato"/>
              </a:rPr>
              <a:t>Overall </a:t>
            </a:r>
            <a:r>
              <a:rPr sz="1600" u="heavy" spc="5" dirty="0">
                <a:solidFill>
                  <a:srgbClr val="FFFFFF"/>
                </a:solidFill>
                <a:uFill>
                  <a:solidFill>
                    <a:srgbClr val="FFFFFF"/>
                  </a:solidFill>
                </a:uFill>
                <a:latin typeface="Lato"/>
                <a:cs typeface="Lato"/>
              </a:rPr>
              <a:t>Description </a:t>
            </a:r>
            <a:r>
              <a:rPr sz="1600" spc="5" dirty="0">
                <a:solidFill>
                  <a:srgbClr val="FFFFFF"/>
                </a:solidFill>
                <a:latin typeface="Lato"/>
                <a:cs typeface="Lato"/>
              </a:rPr>
              <a:t> </a:t>
            </a:r>
            <a:r>
              <a:rPr sz="1600" u="heavy" spc="-5" dirty="0">
                <a:solidFill>
                  <a:srgbClr val="FFFFFF"/>
                </a:solidFill>
                <a:uFill>
                  <a:solidFill>
                    <a:srgbClr val="FFFFFF"/>
                  </a:solidFill>
                </a:uFill>
                <a:latin typeface="Lato"/>
                <a:cs typeface="Lato"/>
              </a:rPr>
              <a:t>Snapshots </a:t>
            </a:r>
            <a:r>
              <a:rPr sz="1600" spc="-5" dirty="0">
                <a:solidFill>
                  <a:srgbClr val="FFFFFF"/>
                </a:solidFill>
                <a:latin typeface="Lato"/>
                <a:cs typeface="Lato"/>
              </a:rPr>
              <a:t> </a:t>
            </a:r>
            <a:r>
              <a:rPr sz="1600" u="heavy" dirty="0">
                <a:solidFill>
                  <a:srgbClr val="FFFFFF"/>
                </a:solidFill>
                <a:uFill>
                  <a:solidFill>
                    <a:srgbClr val="FFFFFF"/>
                  </a:solidFill>
                </a:uFill>
                <a:latin typeface="Lato"/>
                <a:cs typeface="Lato"/>
              </a:rPr>
              <a:t>Conclusion</a:t>
            </a:r>
            <a:endParaRPr sz="160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73384"/>
            <a:ext cx="2282190" cy="1126490"/>
          </a:xfrm>
          <a:prstGeom prst="rect">
            <a:avLst/>
          </a:prstGeom>
        </p:spPr>
        <p:txBody>
          <a:bodyPr vert="horz" wrap="square" lIns="0" tIns="8890" rIns="0" bIns="0" rtlCol="0">
            <a:spAutoFit/>
          </a:bodyPr>
          <a:lstStyle/>
          <a:p>
            <a:pPr marL="12700" marR="5080">
              <a:lnSpc>
                <a:spcPct val="100699"/>
              </a:lnSpc>
              <a:spcBef>
                <a:spcPts val="70"/>
              </a:spcBef>
            </a:pPr>
            <a:r>
              <a:rPr sz="3600" b="1" spc="35" dirty="0">
                <a:solidFill>
                  <a:srgbClr val="FFFFFF"/>
                </a:solidFill>
                <a:latin typeface="Arial"/>
                <a:cs typeface="Arial"/>
              </a:rPr>
              <a:t>Problem  </a:t>
            </a:r>
            <a:r>
              <a:rPr sz="3600" b="1" spc="10" dirty="0">
                <a:solidFill>
                  <a:srgbClr val="FFFFFF"/>
                </a:solidFill>
                <a:latin typeface="Arial"/>
                <a:cs typeface="Arial"/>
              </a:rPr>
              <a:t>st</a:t>
            </a:r>
            <a:r>
              <a:rPr sz="3600" b="1" spc="-5" dirty="0">
                <a:solidFill>
                  <a:srgbClr val="FFFFFF"/>
                </a:solidFill>
                <a:latin typeface="Arial"/>
                <a:cs typeface="Arial"/>
              </a:rPr>
              <a:t>a</a:t>
            </a:r>
            <a:r>
              <a:rPr sz="3600" b="1" spc="135" dirty="0">
                <a:solidFill>
                  <a:srgbClr val="FFFFFF"/>
                </a:solidFill>
                <a:latin typeface="Arial"/>
                <a:cs typeface="Arial"/>
              </a:rPr>
              <a:t>t</a:t>
            </a:r>
            <a:r>
              <a:rPr sz="3600" b="1" spc="110" dirty="0">
                <a:solidFill>
                  <a:srgbClr val="FFFFFF"/>
                </a:solidFill>
                <a:latin typeface="Arial"/>
                <a:cs typeface="Arial"/>
              </a:rPr>
              <a:t>eme</a:t>
            </a:r>
            <a:r>
              <a:rPr sz="3600" b="1" spc="80" dirty="0">
                <a:solidFill>
                  <a:srgbClr val="FFFFFF"/>
                </a:solidFill>
                <a:latin typeface="Arial"/>
                <a:cs typeface="Arial"/>
              </a:rPr>
              <a:t>n</a:t>
            </a:r>
            <a:r>
              <a:rPr sz="3600" b="1" spc="180" dirty="0">
                <a:solidFill>
                  <a:srgbClr val="FFFFFF"/>
                </a:solidFill>
                <a:latin typeface="Arial"/>
                <a:cs typeface="Arial"/>
              </a:rPr>
              <a:t>t</a:t>
            </a:r>
            <a:endParaRPr sz="3600">
              <a:latin typeface="Arial"/>
              <a:cs typeface="Arial"/>
            </a:endParaRPr>
          </a:p>
        </p:txBody>
      </p:sp>
      <p:sp>
        <p:nvSpPr>
          <p:cNvPr id="7" name="object 7"/>
          <p:cNvSpPr txBox="1"/>
          <p:nvPr/>
        </p:nvSpPr>
        <p:spPr>
          <a:xfrm>
            <a:off x="5040693" y="274446"/>
            <a:ext cx="4098925" cy="3642664"/>
          </a:xfrm>
          <a:prstGeom prst="rect">
            <a:avLst/>
          </a:prstGeom>
        </p:spPr>
        <p:txBody>
          <a:bodyPr vert="horz" wrap="square" lIns="0" tIns="13335" rIns="0" bIns="0" rtlCol="0">
            <a:spAutoFit/>
          </a:bodyPr>
          <a:lstStyle/>
          <a:p>
            <a:pPr marL="12700" marR="5080">
              <a:lnSpc>
                <a:spcPct val="115199"/>
              </a:lnSpc>
              <a:spcBef>
                <a:spcPts val="105"/>
              </a:spcBef>
              <a:buFont typeface="Wingdings" pitchFamily="2" charset="2"/>
              <a:buChar char="§"/>
            </a:pPr>
            <a:r>
              <a:rPr lang="en-US" sz="2000" dirty="0"/>
              <a:t>The health problem is the gap </a:t>
            </a:r>
            <a:r>
              <a:rPr lang="en-US" sz="2000" dirty="0" smtClean="0"/>
              <a:t> </a:t>
            </a:r>
          </a:p>
          <a:p>
            <a:pPr marL="12700" marR="5080">
              <a:lnSpc>
                <a:spcPct val="115199"/>
              </a:lnSpc>
              <a:spcBef>
                <a:spcPts val="105"/>
              </a:spcBef>
            </a:pPr>
            <a:r>
              <a:rPr lang="en-US" sz="2000" dirty="0"/>
              <a:t> </a:t>
            </a:r>
            <a:r>
              <a:rPr lang="en-US" sz="2000" dirty="0" smtClean="0"/>
              <a:t>  between </a:t>
            </a:r>
            <a:r>
              <a:rPr lang="en-US" sz="2000" dirty="0"/>
              <a:t>an acceptable or </a:t>
            </a:r>
            <a:r>
              <a:rPr lang="en-US" sz="2000" dirty="0" smtClean="0"/>
              <a:t>desirable</a:t>
            </a:r>
          </a:p>
          <a:p>
            <a:pPr marL="12700" marR="5080">
              <a:lnSpc>
                <a:spcPct val="115199"/>
              </a:lnSpc>
              <a:spcBef>
                <a:spcPts val="105"/>
              </a:spcBef>
            </a:pPr>
            <a:r>
              <a:rPr lang="en-US" sz="2000" dirty="0"/>
              <a:t> </a:t>
            </a:r>
            <a:r>
              <a:rPr lang="en-US" sz="2000" dirty="0" smtClean="0"/>
              <a:t>  </a:t>
            </a:r>
            <a:r>
              <a:rPr lang="en-US" sz="2000" dirty="0"/>
              <a:t>health status and the current status. </a:t>
            </a:r>
            <a:endParaRPr lang="en-US" sz="2000" dirty="0" smtClean="0"/>
          </a:p>
          <a:p>
            <a:pPr marL="12700" marR="5080">
              <a:lnSpc>
                <a:spcPct val="115199"/>
              </a:lnSpc>
              <a:spcBef>
                <a:spcPts val="105"/>
              </a:spcBef>
            </a:pPr>
            <a:endParaRPr lang="en-US" sz="2000" dirty="0">
              <a:latin typeface="Arial"/>
              <a:cs typeface="Arial"/>
            </a:endParaRPr>
          </a:p>
          <a:p>
            <a:pPr marL="12700" marR="5080">
              <a:lnSpc>
                <a:spcPct val="115199"/>
              </a:lnSpc>
              <a:spcBef>
                <a:spcPts val="105"/>
              </a:spcBef>
              <a:buFont typeface="Wingdings" pitchFamily="2" charset="2"/>
              <a:buChar char="§"/>
            </a:pPr>
            <a:r>
              <a:rPr lang="en-US" sz="2000" dirty="0"/>
              <a:t>Use health status indicators to </a:t>
            </a:r>
            <a:r>
              <a:rPr lang="en-US" sz="2000" dirty="0" smtClean="0"/>
              <a:t>using this system. </a:t>
            </a:r>
            <a:r>
              <a:rPr lang="en-US" sz="2000" dirty="0"/>
              <a:t>Health status indicators are data on outcomes or their causes </a:t>
            </a:r>
            <a:r>
              <a:rPr lang="en-US" sz="2000" dirty="0" smtClean="0"/>
              <a:t>.</a:t>
            </a:r>
          </a:p>
          <a:p>
            <a:pPr marL="12700" marR="5080">
              <a:lnSpc>
                <a:spcPct val="115199"/>
              </a:lnSpc>
              <a:spcBef>
                <a:spcPts val="105"/>
              </a:spcBef>
              <a:buFont typeface="Wingdings" pitchFamily="2" charset="2"/>
              <a:buChar char="§"/>
            </a:pPr>
            <a:endParaRPr lang="en-US" sz="2000" dirty="0" smtClean="0"/>
          </a:p>
          <a:p>
            <a:pPr marL="12700" marR="5080">
              <a:lnSpc>
                <a:spcPct val="115199"/>
              </a:lnSpc>
              <a:spcBef>
                <a:spcPts val="105"/>
              </a:spcBef>
              <a:buFont typeface="Wingdings" pitchFamily="2" charset="2"/>
              <a:buChar char="§"/>
            </a:pPr>
            <a:r>
              <a:rPr lang="en-US" sz="2000" dirty="0" smtClean="0"/>
              <a:t> </a:t>
            </a:r>
            <a:r>
              <a:rPr lang="en-US" sz="2000" dirty="0"/>
              <a:t>Health status indicator data is made </a:t>
            </a:r>
            <a:endParaRPr lang="en-US" sz="2000" dirty="0" smtClean="0"/>
          </a:p>
          <a:p>
            <a:pPr marL="12700" marR="5080">
              <a:lnSpc>
                <a:spcPct val="115199"/>
              </a:lnSpc>
              <a:spcBef>
                <a:spcPts val="105"/>
              </a:spcBef>
            </a:pPr>
            <a:r>
              <a:rPr lang="en-US" sz="2000" dirty="0"/>
              <a:t> </a:t>
            </a:r>
            <a:r>
              <a:rPr lang="en-US" sz="2000" dirty="0" smtClean="0"/>
              <a:t>  available </a:t>
            </a:r>
            <a:r>
              <a:rPr lang="en-US" sz="2000" dirty="0"/>
              <a:t>by numerous organizations.</a:t>
            </a:r>
            <a:endParaRPr sz="19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sp>
          <p:nvSpPr>
            <p:cNvPr id="3" name="object 3"/>
            <p:cNvSpPr/>
            <p:nvPr/>
          </p:nvSpPr>
          <p:spPr>
            <a:xfrm>
              <a:off x="1" y="0"/>
              <a:ext cx="4571989" cy="51434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49" y="0"/>
              <a:ext cx="4568825" cy="5143500"/>
            </a:xfrm>
            <a:custGeom>
              <a:avLst/>
              <a:gdLst/>
              <a:ahLst/>
              <a:cxnLst/>
              <a:rect l="l" t="t" r="r" b="b"/>
              <a:pathLst>
                <a:path w="4568825" h="5143500">
                  <a:moveTo>
                    <a:pt x="4568690" y="5143489"/>
                  </a:moveTo>
                  <a:lnTo>
                    <a:pt x="0" y="5143489"/>
                  </a:lnTo>
                  <a:lnTo>
                    <a:pt x="0" y="0"/>
                  </a:lnTo>
                  <a:lnTo>
                    <a:pt x="4568690" y="0"/>
                  </a:lnTo>
                  <a:lnTo>
                    <a:pt x="45686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73384"/>
            <a:ext cx="185610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Arial"/>
                <a:cs typeface="Arial"/>
              </a:rPr>
              <a:t>Solution</a:t>
            </a:r>
            <a:endParaRPr sz="3600">
              <a:latin typeface="Arial"/>
              <a:cs typeface="Arial"/>
            </a:endParaRPr>
          </a:p>
        </p:txBody>
      </p:sp>
      <p:sp>
        <p:nvSpPr>
          <p:cNvPr id="7" name="object 7"/>
          <p:cNvSpPr txBox="1"/>
          <p:nvPr/>
        </p:nvSpPr>
        <p:spPr>
          <a:xfrm>
            <a:off x="5247242" y="1"/>
            <a:ext cx="3668158" cy="4968027"/>
          </a:xfrm>
          <a:prstGeom prst="rect">
            <a:avLst/>
          </a:prstGeom>
        </p:spPr>
        <p:txBody>
          <a:bodyPr vert="horz" wrap="square" lIns="0" tIns="12700" rIns="0" bIns="0" rtlCol="0">
            <a:spAutoFit/>
          </a:bodyPr>
          <a:lstStyle/>
          <a:p>
            <a:pPr marL="12700" marR="5080">
              <a:lnSpc>
                <a:spcPct val="115100"/>
              </a:lnSpc>
              <a:spcBef>
                <a:spcPts val="100"/>
              </a:spcBef>
            </a:pPr>
            <a:r>
              <a:rPr lang="en-US" sz="2000" dirty="0" smtClean="0"/>
              <a:t>I </a:t>
            </a:r>
            <a:r>
              <a:rPr lang="en-US" sz="2000" dirty="0"/>
              <a:t>always knew this was an area in which technology could help improve my workflow and hoped it would also improve patient care. Since then, advancements in </a:t>
            </a:r>
            <a:r>
              <a:rPr lang="en-US" sz="2000" dirty="0" err="1"/>
              <a:t>electronical</a:t>
            </a:r>
            <a:r>
              <a:rPr lang="en-US" sz="2000" dirty="0"/>
              <a:t> medical records have been remarkable, but </a:t>
            </a:r>
            <a:r>
              <a:rPr lang="en-US" sz="2000" dirty="0" smtClean="0"/>
              <a:t>information </a:t>
            </a:r>
            <a:r>
              <a:rPr lang="en-US" sz="2000" dirty="0"/>
              <a:t>they provide is not much better </a:t>
            </a:r>
            <a:r>
              <a:rPr lang="en-US" sz="2000" dirty="0" smtClean="0"/>
              <a:t>. </a:t>
            </a:r>
            <a:r>
              <a:rPr lang="en-US" sz="2000" dirty="0"/>
              <a:t>If technology is to improve care in the future, then the electronic information provided to doctors needs to be enhanced by the power of analytics and </a:t>
            </a:r>
            <a:r>
              <a:rPr lang="en-US" sz="2000" dirty="0">
                <a:hlinkClick r:id="rId3"/>
              </a:rPr>
              <a:t>machine learning</a:t>
            </a:r>
            <a:r>
              <a:rPr lang="en-US" sz="2000" dirty="0"/>
              <a:t>.</a:t>
            </a:r>
            <a:endParaRPr sz="19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sp>
          <p:nvSpPr>
            <p:cNvPr id="3" name="object 3"/>
            <p:cNvSpPr/>
            <p:nvPr/>
          </p:nvSpPr>
          <p:spPr>
            <a:xfrm>
              <a:off x="0" y="0"/>
              <a:ext cx="4575240"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73384"/>
            <a:ext cx="2121535" cy="574040"/>
          </a:xfrm>
          <a:prstGeom prst="rect">
            <a:avLst/>
          </a:prstGeom>
        </p:spPr>
        <p:txBody>
          <a:bodyPr vert="horz" wrap="square" lIns="0" tIns="12700" rIns="0" bIns="0" rtlCol="0">
            <a:spAutoFit/>
          </a:bodyPr>
          <a:lstStyle/>
          <a:p>
            <a:pPr marL="12700">
              <a:lnSpc>
                <a:spcPct val="100000"/>
              </a:lnSpc>
              <a:spcBef>
                <a:spcPts val="100"/>
              </a:spcBef>
            </a:pPr>
            <a:r>
              <a:rPr sz="3600" b="1" spc="20" dirty="0">
                <a:solidFill>
                  <a:srgbClr val="FFFFFF"/>
                </a:solidFill>
                <a:latin typeface="Arial"/>
                <a:cs typeface="Arial"/>
              </a:rPr>
              <a:t>Objecti</a:t>
            </a:r>
            <a:r>
              <a:rPr sz="3600" b="1" spc="-40" dirty="0">
                <a:solidFill>
                  <a:srgbClr val="FFFFFF"/>
                </a:solidFill>
                <a:latin typeface="Arial"/>
                <a:cs typeface="Arial"/>
              </a:rPr>
              <a:t>v</a:t>
            </a:r>
            <a:r>
              <a:rPr sz="3600" b="1" spc="150" dirty="0">
                <a:solidFill>
                  <a:srgbClr val="FFFFFF"/>
                </a:solidFill>
                <a:latin typeface="Arial"/>
                <a:cs typeface="Arial"/>
              </a:rPr>
              <a:t>e</a:t>
            </a:r>
            <a:endParaRPr sz="3600">
              <a:latin typeface="Arial"/>
              <a:cs typeface="Arial"/>
            </a:endParaRPr>
          </a:p>
        </p:txBody>
      </p:sp>
      <p:sp>
        <p:nvSpPr>
          <p:cNvPr id="7" name="object 7"/>
          <p:cNvSpPr txBox="1"/>
          <p:nvPr/>
        </p:nvSpPr>
        <p:spPr>
          <a:xfrm>
            <a:off x="4952999" y="438150"/>
            <a:ext cx="3736577" cy="4358501"/>
          </a:xfrm>
          <a:prstGeom prst="rect">
            <a:avLst/>
          </a:prstGeom>
        </p:spPr>
        <p:txBody>
          <a:bodyPr vert="horz" wrap="square" lIns="0" tIns="8255" rIns="0" bIns="0" rtlCol="0">
            <a:spAutoFit/>
          </a:bodyPr>
          <a:lstStyle/>
          <a:p>
            <a:pPr>
              <a:buFont typeface="Wingdings" pitchFamily="2" charset="2"/>
              <a:buChar char="§"/>
            </a:pPr>
            <a:r>
              <a:rPr lang="en-US" sz="2000" dirty="0" smtClean="0"/>
              <a:t>Build </a:t>
            </a:r>
            <a:r>
              <a:rPr lang="en-US" sz="2000" dirty="0"/>
              <a:t>a consumer-focused integrated primary health care </a:t>
            </a:r>
            <a:r>
              <a:rPr lang="en-US" sz="2000" dirty="0" smtClean="0"/>
              <a:t>system.</a:t>
            </a:r>
          </a:p>
          <a:p>
            <a:pPr>
              <a:buFont typeface="Wingdings" pitchFamily="2" charset="2"/>
              <a:buChar char="§"/>
            </a:pPr>
            <a:endParaRPr lang="en-US" sz="2000" dirty="0"/>
          </a:p>
          <a:p>
            <a:pPr>
              <a:buFont typeface="Wingdings" pitchFamily="2" charset="2"/>
              <a:buChar char="§"/>
            </a:pPr>
            <a:r>
              <a:rPr lang="en-US" sz="2000" dirty="0"/>
              <a:t>Improve access and reduce </a:t>
            </a:r>
            <a:r>
              <a:rPr lang="en-US" sz="2000" dirty="0" smtClean="0"/>
              <a:t>inequity.</a:t>
            </a:r>
          </a:p>
          <a:p>
            <a:pPr>
              <a:buFont typeface="Wingdings" pitchFamily="2" charset="2"/>
              <a:buChar char="§"/>
            </a:pPr>
            <a:endParaRPr lang="en-US" sz="2000" dirty="0"/>
          </a:p>
          <a:p>
            <a:pPr>
              <a:buFont typeface="Wingdings" pitchFamily="2" charset="2"/>
              <a:buChar char="§"/>
            </a:pPr>
            <a:r>
              <a:rPr lang="en-US" sz="2000" dirty="0"/>
              <a:t>Increase the focus on health promotion and prevention, screening and early </a:t>
            </a:r>
            <a:r>
              <a:rPr lang="en-US" sz="2000" dirty="0" smtClean="0"/>
              <a:t>intervention.</a:t>
            </a:r>
          </a:p>
          <a:p>
            <a:pPr>
              <a:buFont typeface="Wingdings" pitchFamily="2" charset="2"/>
              <a:buChar char="§"/>
            </a:pPr>
            <a:endParaRPr lang="en-US" sz="2000" dirty="0"/>
          </a:p>
          <a:p>
            <a:pPr>
              <a:buFont typeface="Wingdings" pitchFamily="2" charset="2"/>
              <a:buChar char="§"/>
            </a:pPr>
            <a:r>
              <a:rPr lang="en-US" sz="2000" dirty="0"/>
              <a:t>Improve quality, safety, performance and accountability.</a:t>
            </a:r>
          </a:p>
          <a:p>
            <a:pPr marL="12700" marR="5080">
              <a:lnSpc>
                <a:spcPct val="114799"/>
              </a:lnSpc>
              <a:spcBef>
                <a:spcPts val="65"/>
              </a:spcBef>
            </a:pPr>
            <a:endParaRPr sz="19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sp>
          <p:nvSpPr>
            <p:cNvPr id="3" name="object 3"/>
            <p:cNvSpPr/>
            <p:nvPr/>
          </p:nvSpPr>
          <p:spPr>
            <a:xfrm>
              <a:off x="0" y="0"/>
              <a:ext cx="4575240"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 y="0"/>
              <a:ext cx="4572000" cy="5143500"/>
            </a:xfrm>
            <a:custGeom>
              <a:avLst/>
              <a:gdLst/>
              <a:ahLst/>
              <a:cxnLst/>
              <a:rect l="l" t="t" r="r" b="b"/>
              <a:pathLst>
                <a:path w="4572000" h="5143500">
                  <a:moveTo>
                    <a:pt x="4571990" y="5143489"/>
                  </a:moveTo>
                  <a:lnTo>
                    <a:pt x="0" y="5143489"/>
                  </a:lnTo>
                  <a:lnTo>
                    <a:pt x="0" y="0"/>
                  </a:lnTo>
                  <a:lnTo>
                    <a:pt x="4571990" y="0"/>
                  </a:lnTo>
                  <a:lnTo>
                    <a:pt x="4571990" y="5143489"/>
                  </a:lnTo>
                  <a:close/>
                </a:path>
              </a:pathLst>
            </a:custGeom>
            <a:solidFill>
              <a:srgbClr val="178C7C">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3" y="1373384"/>
            <a:ext cx="2780665" cy="1126490"/>
          </a:xfrm>
          <a:prstGeom prst="rect">
            <a:avLst/>
          </a:prstGeom>
        </p:spPr>
        <p:txBody>
          <a:bodyPr vert="horz" wrap="square" lIns="0" tIns="8890" rIns="0" bIns="0" rtlCol="0">
            <a:spAutoFit/>
          </a:bodyPr>
          <a:lstStyle/>
          <a:p>
            <a:pPr marL="12700" marR="5080">
              <a:lnSpc>
                <a:spcPct val="100699"/>
              </a:lnSpc>
              <a:spcBef>
                <a:spcPts val="70"/>
              </a:spcBef>
            </a:pPr>
            <a:r>
              <a:rPr sz="3600" b="1" spc="5" dirty="0">
                <a:solidFill>
                  <a:srgbClr val="FFFFFF"/>
                </a:solidFill>
                <a:latin typeface="Arial"/>
                <a:cs typeface="Arial"/>
              </a:rPr>
              <a:t>Scope </a:t>
            </a:r>
            <a:r>
              <a:rPr sz="3600" b="1" spc="40" dirty="0">
                <a:solidFill>
                  <a:srgbClr val="FFFFFF"/>
                </a:solidFill>
                <a:latin typeface="Arial"/>
                <a:cs typeface="Arial"/>
              </a:rPr>
              <a:t>of</a:t>
            </a:r>
            <a:r>
              <a:rPr sz="3600" b="1" spc="-430" dirty="0">
                <a:solidFill>
                  <a:srgbClr val="FFFFFF"/>
                </a:solidFill>
                <a:latin typeface="Arial"/>
                <a:cs typeface="Arial"/>
              </a:rPr>
              <a:t> </a:t>
            </a:r>
            <a:r>
              <a:rPr sz="3600" b="1" spc="100" dirty="0">
                <a:solidFill>
                  <a:srgbClr val="FFFFFF"/>
                </a:solidFill>
                <a:latin typeface="Arial"/>
                <a:cs typeface="Arial"/>
              </a:rPr>
              <a:t>the  </a:t>
            </a:r>
            <a:r>
              <a:rPr sz="3600" b="1" dirty="0">
                <a:solidFill>
                  <a:srgbClr val="FFFFFF"/>
                </a:solidFill>
                <a:latin typeface="Arial"/>
                <a:cs typeface="Arial"/>
              </a:rPr>
              <a:t>Project</a:t>
            </a:r>
            <a:endParaRPr sz="3600">
              <a:latin typeface="Arial"/>
              <a:cs typeface="Arial"/>
            </a:endParaRPr>
          </a:p>
        </p:txBody>
      </p:sp>
      <p:sp>
        <p:nvSpPr>
          <p:cNvPr id="7" name="object 7"/>
          <p:cNvSpPr txBox="1"/>
          <p:nvPr/>
        </p:nvSpPr>
        <p:spPr>
          <a:xfrm>
            <a:off x="4724400" y="18482"/>
            <a:ext cx="3962400" cy="4221027"/>
          </a:xfrm>
          <a:prstGeom prst="rect">
            <a:avLst/>
          </a:prstGeom>
        </p:spPr>
        <p:txBody>
          <a:bodyPr vert="horz" wrap="square" lIns="0" tIns="12700" rIns="0" bIns="0" rtlCol="0">
            <a:spAutoFit/>
          </a:bodyPr>
          <a:lstStyle/>
          <a:p>
            <a:pPr marL="12700" marR="5080">
              <a:lnSpc>
                <a:spcPct val="151300"/>
              </a:lnSpc>
              <a:spcBef>
                <a:spcPts val="100"/>
              </a:spcBef>
            </a:pPr>
            <a:r>
              <a:rPr lang="en-US" dirty="0" smtClean="0"/>
              <a:t>Firstly, this method provided an efficient approach for the extraction of significant patterns from the disease data warehouses for the efficient guess of heart disease, cancer and arthritis.</a:t>
            </a:r>
          </a:p>
          <a:p>
            <a:pPr marL="12700" marR="5080">
              <a:lnSpc>
                <a:spcPct val="151300"/>
              </a:lnSpc>
              <a:spcBef>
                <a:spcPts val="100"/>
              </a:spcBef>
            </a:pPr>
            <a:endParaRPr lang="en-US" dirty="0">
              <a:latin typeface="Arial"/>
              <a:cs typeface="Arial"/>
            </a:endParaRPr>
          </a:p>
          <a:p>
            <a:pPr marL="12700" marR="5080">
              <a:lnSpc>
                <a:spcPct val="151300"/>
              </a:lnSpc>
              <a:spcBef>
                <a:spcPts val="100"/>
              </a:spcBef>
            </a:pPr>
            <a:r>
              <a:rPr lang="en-US" dirty="0" smtClean="0"/>
              <a:t>The goals are defined based on business intelligence and exploration of data. The goals need to be calculated against the trained models.</a:t>
            </a:r>
            <a:endParaRPr>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3" name="object 3"/>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0823" y="962937"/>
            <a:ext cx="7073900" cy="3107690"/>
          </a:xfrm>
          <a:prstGeom prst="rect">
            <a:avLst/>
          </a:prstGeom>
        </p:spPr>
        <p:txBody>
          <a:bodyPr vert="horz" wrap="square" lIns="0" tIns="9525" rIns="0" bIns="0" rtlCol="0">
            <a:spAutoFit/>
          </a:bodyPr>
          <a:lstStyle/>
          <a:p>
            <a:pPr marL="12700" marR="5080">
              <a:lnSpc>
                <a:spcPct val="100200"/>
              </a:lnSpc>
              <a:spcBef>
                <a:spcPts val="75"/>
              </a:spcBef>
            </a:pPr>
            <a:r>
              <a:rPr sz="10100" b="1" spc="120" dirty="0">
                <a:solidFill>
                  <a:srgbClr val="FFFFFF"/>
                </a:solidFill>
                <a:latin typeface="Arial"/>
                <a:cs typeface="Arial"/>
              </a:rPr>
              <a:t>Overall  </a:t>
            </a:r>
            <a:r>
              <a:rPr sz="10100" b="1" spc="-25" dirty="0">
                <a:solidFill>
                  <a:srgbClr val="FFFFFF"/>
                </a:solidFill>
                <a:latin typeface="Arial"/>
                <a:cs typeface="Arial"/>
              </a:rPr>
              <a:t>Descri</a:t>
            </a:r>
            <a:r>
              <a:rPr sz="10100" b="1" spc="-95" dirty="0">
                <a:solidFill>
                  <a:srgbClr val="FFFFFF"/>
                </a:solidFill>
                <a:latin typeface="Arial"/>
                <a:cs typeface="Arial"/>
              </a:rPr>
              <a:t>p</a:t>
            </a:r>
            <a:r>
              <a:rPr sz="10100" b="1" spc="40" dirty="0">
                <a:solidFill>
                  <a:srgbClr val="FFFFFF"/>
                </a:solidFill>
                <a:latin typeface="Arial"/>
                <a:cs typeface="Arial"/>
              </a:rPr>
              <a:t>tion</a:t>
            </a:r>
            <a:endParaRPr sz="101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a:endParaRPr/>
          </a:p>
        </p:txBody>
      </p:sp>
      <p:grpSp>
        <p:nvGrpSpPr>
          <p:cNvPr id="3" name="object 3"/>
          <p:cNvGrpSpPr/>
          <p:nvPr/>
        </p:nvGrpSpPr>
        <p:grpSpPr>
          <a:xfrm>
            <a:off x="830390" y="1191252"/>
            <a:ext cx="746125" cy="46355"/>
            <a:chOff x="830390" y="1191252"/>
            <a:chExt cx="746125" cy="46355"/>
          </a:xfrm>
        </p:grpSpPr>
        <p:sp>
          <p:nvSpPr>
            <p:cNvPr id="4" name="object 4"/>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a:endParaRPr/>
            </a:p>
          </p:txBody>
        </p:sp>
        <p:sp>
          <p:nvSpPr>
            <p:cNvPr id="5" name="object 5"/>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a:p>
          </p:txBody>
        </p:sp>
      </p:grpSp>
      <p:sp>
        <p:nvSpPr>
          <p:cNvPr id="6" name="object 6"/>
          <p:cNvSpPr txBox="1">
            <a:spLocks noGrp="1"/>
          </p:cNvSpPr>
          <p:nvPr>
            <p:ph type="title"/>
          </p:nvPr>
        </p:nvSpPr>
        <p:spPr>
          <a:xfrm>
            <a:off x="893913" y="1376432"/>
            <a:ext cx="4443095" cy="482600"/>
          </a:xfrm>
          <a:prstGeom prst="rect">
            <a:avLst/>
          </a:prstGeom>
        </p:spPr>
        <p:txBody>
          <a:bodyPr vert="horz" wrap="square" lIns="0" tIns="12700" rIns="0" bIns="0" rtlCol="0">
            <a:spAutoFit/>
          </a:bodyPr>
          <a:lstStyle/>
          <a:p>
            <a:pPr marL="12700">
              <a:lnSpc>
                <a:spcPct val="100000"/>
              </a:lnSpc>
              <a:spcBef>
                <a:spcPts val="100"/>
              </a:spcBef>
            </a:pPr>
            <a:r>
              <a:rPr lang="en-US" sz="3000" b="1" spc="-60" dirty="0" smtClean="0">
                <a:solidFill>
                  <a:srgbClr val="000000"/>
                </a:solidFill>
              </a:rPr>
              <a:t>ML</a:t>
            </a:r>
            <a:r>
              <a:rPr sz="3000" b="1" spc="-245" smtClean="0">
                <a:solidFill>
                  <a:srgbClr val="000000"/>
                </a:solidFill>
                <a:latin typeface="Arial"/>
                <a:cs typeface="Arial"/>
              </a:rPr>
              <a:t> </a:t>
            </a:r>
            <a:r>
              <a:rPr sz="3000" b="1" spc="-120" dirty="0">
                <a:solidFill>
                  <a:srgbClr val="000000"/>
                </a:solidFill>
                <a:latin typeface="Arial"/>
                <a:cs typeface="Arial"/>
              </a:rPr>
              <a:t>PERSPECTIVE</a:t>
            </a:r>
            <a:endParaRPr sz="3000">
              <a:latin typeface="Arial"/>
              <a:cs typeface="Arial"/>
            </a:endParaRPr>
          </a:p>
        </p:txBody>
      </p:sp>
      <p:sp>
        <p:nvSpPr>
          <p:cNvPr id="7" name="object 7"/>
          <p:cNvSpPr txBox="1"/>
          <p:nvPr/>
        </p:nvSpPr>
        <p:spPr>
          <a:xfrm>
            <a:off x="802473" y="2146057"/>
            <a:ext cx="7539355" cy="2286075"/>
          </a:xfrm>
          <a:prstGeom prst="rect">
            <a:avLst/>
          </a:prstGeom>
        </p:spPr>
        <p:txBody>
          <a:bodyPr vert="horz" wrap="square" lIns="0" tIns="12700" rIns="0" bIns="0" rtlCol="0">
            <a:spAutoFit/>
          </a:bodyPr>
          <a:lstStyle/>
          <a:p>
            <a:pPr marL="12700" marR="5080" algn="just">
              <a:lnSpc>
                <a:spcPct val="151300"/>
              </a:lnSpc>
              <a:spcBef>
                <a:spcPts val="100"/>
              </a:spcBef>
            </a:pPr>
            <a:r>
              <a:rPr lang="en-US" sz="2000" b="1" dirty="0"/>
              <a:t>Machine Learning</a:t>
            </a:r>
            <a:r>
              <a:rPr lang="en-US" sz="2000" dirty="0"/>
              <a:t> methods facilitate development of the </a:t>
            </a:r>
            <a:r>
              <a:rPr lang="en-US" sz="2000" b="1" dirty="0"/>
              <a:t>intelligence</a:t>
            </a:r>
            <a:r>
              <a:rPr lang="en-US" sz="2000" dirty="0"/>
              <a:t> into a </a:t>
            </a:r>
            <a:r>
              <a:rPr lang="en-US" sz="2000" b="1" dirty="0"/>
              <a:t>machine</a:t>
            </a:r>
            <a:r>
              <a:rPr lang="en-US" sz="2000" dirty="0"/>
              <a:t>, so that it can perform better in the future </a:t>
            </a:r>
            <a:r>
              <a:rPr lang="en-US" sz="2000" b="1" dirty="0"/>
              <a:t>using</a:t>
            </a:r>
            <a:r>
              <a:rPr lang="en-US" sz="2000" dirty="0"/>
              <a:t> the learned experience. </a:t>
            </a:r>
            <a:r>
              <a:rPr lang="en-US" sz="2000" b="1" dirty="0"/>
              <a:t>Machine learning</a:t>
            </a:r>
            <a:r>
              <a:rPr lang="en-US" sz="2000" dirty="0"/>
              <a:t> methods application on electronic </a:t>
            </a:r>
            <a:r>
              <a:rPr lang="en-US" sz="2000" b="1" dirty="0"/>
              <a:t>health</a:t>
            </a:r>
            <a:r>
              <a:rPr lang="en-US" sz="2000" dirty="0"/>
              <a:t> record dataset could provide valuable information and predication of </a:t>
            </a:r>
            <a:r>
              <a:rPr lang="en-US" sz="2000" b="1" dirty="0"/>
              <a:t>health</a:t>
            </a:r>
            <a:r>
              <a:rPr lang="en-US" sz="2000" dirty="0"/>
              <a:t> risks.</a:t>
            </a:r>
            <a:endParaRPr sz="1900">
              <a:latin typeface="Lato"/>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9987"/>
          </a:solidFill>
        </p:spPr>
        <p:txBody>
          <a:bodyPr wrap="square" lIns="0" tIns="0" rIns="0" bIns="0" rtlCol="0"/>
          <a:lstStyle/>
          <a:p>
            <a:endParaRPr/>
          </a:p>
        </p:txBody>
      </p:sp>
      <p:sp>
        <p:nvSpPr>
          <p:cNvPr id="3" name="object 3"/>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21"/>
                </a:lnTo>
                <a:lnTo>
                  <a:pt x="372897" y="45821"/>
                </a:lnTo>
                <a:lnTo>
                  <a:pt x="376008" y="45821"/>
                </a:lnTo>
                <a:lnTo>
                  <a:pt x="745756" y="45821"/>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2473" y="1344162"/>
            <a:ext cx="6447155" cy="1564640"/>
          </a:xfrm>
          <a:prstGeom prst="rect">
            <a:avLst/>
          </a:prstGeom>
        </p:spPr>
        <p:txBody>
          <a:bodyPr vert="horz" wrap="square" lIns="0" tIns="12700" rIns="0" bIns="0" rtlCol="0">
            <a:spAutoFit/>
          </a:bodyPr>
          <a:lstStyle/>
          <a:p>
            <a:pPr marL="12700">
              <a:lnSpc>
                <a:spcPct val="100000"/>
              </a:lnSpc>
              <a:spcBef>
                <a:spcPts val="100"/>
              </a:spcBef>
            </a:pPr>
            <a:r>
              <a:rPr sz="10100" b="1" spc="-135" dirty="0">
                <a:solidFill>
                  <a:srgbClr val="FFFFFF"/>
                </a:solidFill>
                <a:latin typeface="Arial"/>
                <a:cs typeface="Arial"/>
              </a:rPr>
              <a:t>Snapsh</a:t>
            </a:r>
            <a:r>
              <a:rPr sz="10100" b="1" spc="-210" dirty="0">
                <a:solidFill>
                  <a:srgbClr val="FFFFFF"/>
                </a:solidFill>
                <a:latin typeface="Arial"/>
                <a:cs typeface="Arial"/>
              </a:rPr>
              <a:t>o</a:t>
            </a:r>
            <a:r>
              <a:rPr sz="10100" b="1" spc="-45" dirty="0">
                <a:solidFill>
                  <a:srgbClr val="FFFFFF"/>
                </a:solidFill>
                <a:latin typeface="Arial"/>
                <a:cs typeface="Arial"/>
              </a:rPr>
              <a:t>ts</a:t>
            </a:r>
            <a:endParaRPr sz="101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548</Words>
  <Application>Microsoft Office PowerPoint</Application>
  <PresentationFormat>On-screen Show (16:9)</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Health Prediction          System</vt:lpstr>
      <vt:lpstr>The Problem</vt:lpstr>
      <vt:lpstr>Problem  statement</vt:lpstr>
      <vt:lpstr>Solution</vt:lpstr>
      <vt:lpstr>Objective</vt:lpstr>
      <vt:lpstr>Scope of the  Project</vt:lpstr>
      <vt:lpstr>Overall  Description</vt:lpstr>
      <vt:lpstr>ML PERSPECTIVE</vt:lpstr>
      <vt:lpstr>Snapshots</vt:lpstr>
      <vt:lpstr>Searching app:</vt:lpstr>
      <vt:lpstr>Searching app:</vt:lpstr>
      <vt:lpstr>Searching app:</vt:lpstr>
      <vt:lpstr>Conclusion</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Prediction          System</dc:title>
  <dc:creator>nandani</dc:creator>
  <cp:lastModifiedBy>dell</cp:lastModifiedBy>
  <cp:revision>5</cp:revision>
  <dcterms:created xsi:type="dcterms:W3CDTF">2020-06-08T17:09:03Z</dcterms:created>
  <dcterms:modified xsi:type="dcterms:W3CDTF">2020-06-08T18:51:19Z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2020-06-08T00:00:00Z</vt:filetime>
  </property>
</Properties>
</file>