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80" r:id="rId22"/>
    <p:sldId id="278" r:id="rId23"/>
    <p:sldId id="277"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B2E8"/>
    <a:srgbClr val="5FCBEF"/>
    <a:srgbClr val="0E6E90"/>
    <a:srgbClr val="128E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8052907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403404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0287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2563187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4115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356540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501195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427971384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328162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B8293-4ABC-4988-9698-3F21EEC2268D}"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35826291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B8293-4ABC-4988-9698-3F21EEC2268D}"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8425310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B8293-4ABC-4988-9698-3F21EEC2268D}" type="datetimeFigureOut">
              <a:rPr lang="en-IN" smtClean="0"/>
              <a:t>21-05-2020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3943808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B8293-4ABC-4988-9698-3F21EEC2268D}" type="datetimeFigureOut">
              <a:rPr lang="en-IN" smtClean="0"/>
              <a:t>21-05-2020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293528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B8293-4ABC-4988-9698-3F21EEC2268D}" type="datetimeFigureOut">
              <a:rPr lang="en-IN" smtClean="0"/>
              <a:t>21-05-2020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120854619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B8293-4ABC-4988-9698-3F21EEC2268D}"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B1EC9-7484-4C7B-BBB7-2B08EE1B9790}" type="slidenum">
              <a:rPr lang="en-IN" smtClean="0"/>
              <a:t>‹#›</a:t>
            </a:fld>
            <a:endParaRPr lang="en-IN"/>
          </a:p>
        </p:txBody>
      </p:sp>
    </p:spTree>
    <p:extLst>
      <p:ext uri="{BB962C8B-B14F-4D97-AF65-F5344CB8AC3E}">
        <p14:creationId xmlns:p14="http://schemas.microsoft.com/office/powerpoint/2010/main" val="29660768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B1EC9-7484-4C7B-BBB7-2B08EE1B9790}" type="slidenum">
              <a:rPr lang="en-IN" smtClean="0"/>
              <a:t>‹#›</a:t>
            </a:fld>
            <a:endParaRPr lang="en-IN"/>
          </a:p>
        </p:txBody>
      </p:sp>
      <p:sp>
        <p:nvSpPr>
          <p:cNvPr id="5" name="Date Placeholder 4"/>
          <p:cNvSpPr>
            <a:spLocks noGrp="1"/>
          </p:cNvSpPr>
          <p:nvPr>
            <p:ph type="dt" sz="half" idx="10"/>
          </p:nvPr>
        </p:nvSpPr>
        <p:spPr/>
        <p:txBody>
          <a:bodyPr/>
          <a:lstStyle/>
          <a:p>
            <a:fld id="{83FB8293-4ABC-4988-9698-3F21EEC2268D}" type="datetimeFigureOut">
              <a:rPr lang="en-IN" smtClean="0"/>
              <a:t>21-05-2020</a:t>
            </a:fld>
            <a:endParaRPr lang="en-IN"/>
          </a:p>
        </p:txBody>
      </p:sp>
    </p:spTree>
    <p:extLst>
      <p:ext uri="{BB962C8B-B14F-4D97-AF65-F5344CB8AC3E}">
        <p14:creationId xmlns:p14="http://schemas.microsoft.com/office/powerpoint/2010/main" val="389687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FB8293-4ABC-4988-9698-3F21EEC2268D}" type="datetimeFigureOut">
              <a:rPr lang="en-IN" smtClean="0"/>
              <a:t>21-05-2020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FB1EC9-7484-4C7B-BBB7-2B08EE1B9790}" type="slidenum">
              <a:rPr lang="en-IN" smtClean="0"/>
              <a:t>‹#›</a:t>
            </a:fld>
            <a:endParaRPr lang="en-IN"/>
          </a:p>
        </p:txBody>
      </p:sp>
    </p:spTree>
    <p:extLst>
      <p:ext uri="{BB962C8B-B14F-4D97-AF65-F5344CB8AC3E}">
        <p14:creationId xmlns:p14="http://schemas.microsoft.com/office/powerpoint/2010/main" val="2122169441"/>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226617-DD10-4BB5-BA49-D2E138947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173" y="191542"/>
            <a:ext cx="999049" cy="974528"/>
          </a:xfrm>
          <a:prstGeom prst="rect">
            <a:avLst/>
          </a:prstGeom>
        </p:spPr>
      </p:pic>
      <p:sp>
        <p:nvSpPr>
          <p:cNvPr id="11" name="TextBox 10">
            <a:extLst>
              <a:ext uri="{FF2B5EF4-FFF2-40B4-BE49-F238E27FC236}">
                <a16:creationId xmlns:a16="http://schemas.microsoft.com/office/drawing/2014/main" id="{24ACDC67-0C3C-4DF8-937B-2FE83E95212F}"/>
              </a:ext>
            </a:extLst>
          </p:cNvPr>
          <p:cNvSpPr txBox="1"/>
          <p:nvPr/>
        </p:nvSpPr>
        <p:spPr>
          <a:xfrm>
            <a:off x="4294482" y="306036"/>
            <a:ext cx="3301032" cy="553998"/>
          </a:xfrm>
          <a:prstGeom prst="rect">
            <a:avLst/>
          </a:prstGeom>
          <a:noFill/>
        </p:spPr>
        <p:txBody>
          <a:bodyPr wrap="none" rtlCol="0">
            <a:spAutoFit/>
          </a:bodyPr>
          <a:lstStyle/>
          <a:p>
            <a:r>
              <a:rPr lang="en-IN" sz="3000" b="1" dirty="0">
                <a:latin typeface="Calibri" panose="020F0502020204030204" pitchFamily="34" charset="0"/>
                <a:cs typeface="Calibri" panose="020F0502020204030204" pitchFamily="34" charset="0"/>
              </a:rPr>
              <a:t>Project II (3360707)</a:t>
            </a:r>
          </a:p>
        </p:txBody>
      </p:sp>
      <p:sp>
        <p:nvSpPr>
          <p:cNvPr id="12" name="TextBox 11">
            <a:extLst>
              <a:ext uri="{FF2B5EF4-FFF2-40B4-BE49-F238E27FC236}">
                <a16:creationId xmlns:a16="http://schemas.microsoft.com/office/drawing/2014/main" id="{809ED572-9A36-413B-AC44-C83E374B289A}"/>
              </a:ext>
            </a:extLst>
          </p:cNvPr>
          <p:cNvSpPr txBox="1"/>
          <p:nvPr/>
        </p:nvSpPr>
        <p:spPr>
          <a:xfrm>
            <a:off x="3482630" y="2016683"/>
            <a:ext cx="3104568" cy="861774"/>
          </a:xfrm>
          <a:prstGeom prst="rect">
            <a:avLst/>
          </a:prstGeom>
          <a:noFill/>
        </p:spPr>
        <p:txBody>
          <a:bodyPr wrap="none" rtlCol="0">
            <a:spAutoFit/>
          </a:bodyPr>
          <a:lstStyle/>
          <a:p>
            <a:r>
              <a:rPr lang="en-IN" sz="5000" b="1" dirty="0">
                <a:solidFill>
                  <a:srgbClr val="18B2E8"/>
                </a:solidFill>
                <a:latin typeface="Calibri" panose="020F0502020204030204" pitchFamily="34" charset="0"/>
                <a:cs typeface="Calibri" panose="020F0502020204030204" pitchFamily="34" charset="0"/>
              </a:rPr>
              <a:t>Secure Bits</a:t>
            </a:r>
          </a:p>
        </p:txBody>
      </p:sp>
      <p:sp>
        <p:nvSpPr>
          <p:cNvPr id="13" name="Rectangle 12">
            <a:extLst>
              <a:ext uri="{FF2B5EF4-FFF2-40B4-BE49-F238E27FC236}">
                <a16:creationId xmlns:a16="http://schemas.microsoft.com/office/drawing/2014/main" id="{E4F2080F-3209-4A27-BB61-30A6081580C2}"/>
              </a:ext>
            </a:extLst>
          </p:cNvPr>
          <p:cNvSpPr/>
          <p:nvPr/>
        </p:nvSpPr>
        <p:spPr>
          <a:xfrm>
            <a:off x="417852" y="4040905"/>
            <a:ext cx="3717920" cy="1569660"/>
          </a:xfrm>
          <a:prstGeom prst="rect">
            <a:avLst/>
          </a:prstGeom>
        </p:spPr>
        <p:txBody>
          <a:bodyPr wrap="square">
            <a:spAutoFit/>
          </a:bodyPr>
          <a:lstStyle/>
          <a:p>
            <a:pPr lvl="0"/>
            <a:r>
              <a:rPr lang="en-US" sz="2400" b="1" dirty="0">
                <a:solidFill>
                  <a:schemeClr val="dk1"/>
                </a:solidFill>
                <a:latin typeface="Calibri" panose="020F0502020204030204" pitchFamily="34" charset="0"/>
                <a:ea typeface="Calibri"/>
                <a:cs typeface="Calibri" panose="020F0502020204030204" pitchFamily="34" charset="0"/>
                <a:sym typeface="Calibri"/>
              </a:rPr>
              <a:t>Prepared By:</a:t>
            </a:r>
            <a:endParaRPr lang="en-US" sz="2400" b="1" dirty="0">
              <a:latin typeface="Calibri" panose="020F0502020204030204" pitchFamily="34" charset="0"/>
              <a:cs typeface="Calibri" panose="020F0502020204030204" pitchFamily="34" charset="0"/>
            </a:endParaRPr>
          </a:p>
          <a:p>
            <a:pPr lvl="0"/>
            <a:r>
              <a:rPr lang="en-US" dirty="0" err="1">
                <a:solidFill>
                  <a:schemeClr val="dk1"/>
                </a:solidFill>
                <a:latin typeface="Calibri" panose="020F0502020204030204" pitchFamily="34" charset="0"/>
                <a:ea typeface="Calibri"/>
                <a:cs typeface="Calibri" panose="020F0502020204030204" pitchFamily="34" charset="0"/>
                <a:sym typeface="Calibri"/>
              </a:rPr>
              <a:t>Vatsal</a:t>
            </a:r>
            <a:r>
              <a:rPr lang="en-US" dirty="0">
                <a:solidFill>
                  <a:schemeClr val="dk1"/>
                </a:solidFill>
                <a:latin typeface="Calibri" panose="020F0502020204030204" pitchFamily="34" charset="0"/>
                <a:ea typeface="Calibri"/>
                <a:cs typeface="Calibri" panose="020F0502020204030204" pitchFamily="34" charset="0"/>
                <a:sym typeface="Calibri"/>
              </a:rPr>
              <a:t> N. Patel(176620307051)</a:t>
            </a:r>
          </a:p>
          <a:p>
            <a:pPr lvl="0"/>
            <a:r>
              <a:rPr lang="en-US" dirty="0">
                <a:solidFill>
                  <a:schemeClr val="dk1"/>
                </a:solidFill>
                <a:latin typeface="Calibri" panose="020F0502020204030204" pitchFamily="34" charset="0"/>
                <a:ea typeface="Calibri"/>
                <a:cs typeface="Calibri" panose="020F0502020204030204" pitchFamily="34" charset="0"/>
                <a:sym typeface="Calibri"/>
              </a:rPr>
              <a:t>Diploma Computer Engineering </a:t>
            </a:r>
            <a:endParaRPr lang="en-US" dirty="0">
              <a:latin typeface="Calibri" panose="020F0502020204030204" pitchFamily="34" charset="0"/>
              <a:cs typeface="Calibri" panose="020F0502020204030204" pitchFamily="34" charset="0"/>
            </a:endParaRPr>
          </a:p>
          <a:p>
            <a:pPr lvl="0"/>
            <a:r>
              <a:rPr lang="en-US" dirty="0">
                <a:solidFill>
                  <a:schemeClr val="dk1"/>
                </a:solidFill>
                <a:latin typeface="Calibri" panose="020F0502020204030204" pitchFamily="34" charset="0"/>
                <a:ea typeface="Calibri"/>
                <a:cs typeface="Calibri" panose="020F0502020204030204" pitchFamily="34" charset="0"/>
                <a:sym typeface="Calibri"/>
              </a:rPr>
              <a:t>Darshan Institute of </a:t>
            </a:r>
            <a:r>
              <a:rPr lang="en-US" dirty="0" err="1">
                <a:solidFill>
                  <a:schemeClr val="dk1"/>
                </a:solidFill>
                <a:latin typeface="Calibri" panose="020F0502020204030204" pitchFamily="34" charset="0"/>
                <a:ea typeface="Calibri"/>
                <a:cs typeface="Calibri" panose="020F0502020204030204" pitchFamily="34" charset="0"/>
                <a:sym typeface="Calibri"/>
              </a:rPr>
              <a:t>Engg</a:t>
            </a:r>
            <a:r>
              <a:rPr lang="en-US" dirty="0">
                <a:solidFill>
                  <a:schemeClr val="dk1"/>
                </a:solidFill>
                <a:latin typeface="Calibri" panose="020F0502020204030204" pitchFamily="34" charset="0"/>
                <a:ea typeface="Calibri"/>
                <a:cs typeface="Calibri" panose="020F0502020204030204" pitchFamily="34" charset="0"/>
                <a:sym typeface="Calibri"/>
              </a:rPr>
              <a:t>. &amp; Tech. </a:t>
            </a:r>
          </a:p>
          <a:p>
            <a:pPr lvl="0"/>
            <a:r>
              <a:rPr lang="en-US" dirty="0">
                <a:solidFill>
                  <a:schemeClr val="dk1"/>
                </a:solidFill>
                <a:latin typeface="Calibri" panose="020F0502020204030204" pitchFamily="34" charset="0"/>
                <a:ea typeface="Calibri"/>
                <a:cs typeface="Calibri" panose="020F0502020204030204" pitchFamily="34" charset="0"/>
                <a:sym typeface="Calibri"/>
              </a:rPr>
              <a:t>for Diploma Studies, Rajkot.</a:t>
            </a:r>
          </a:p>
        </p:txBody>
      </p:sp>
      <p:sp>
        <p:nvSpPr>
          <p:cNvPr id="14" name="Rectangle 13">
            <a:extLst>
              <a:ext uri="{FF2B5EF4-FFF2-40B4-BE49-F238E27FC236}">
                <a16:creationId xmlns:a16="http://schemas.microsoft.com/office/drawing/2014/main" id="{91F6AC4E-F9CB-4B06-95E1-F898AB7F4DA9}"/>
              </a:ext>
            </a:extLst>
          </p:cNvPr>
          <p:cNvSpPr/>
          <p:nvPr/>
        </p:nvSpPr>
        <p:spPr>
          <a:xfrm>
            <a:off x="6096000" y="4046705"/>
            <a:ext cx="3584896" cy="1569660"/>
          </a:xfrm>
          <a:prstGeom prst="rect">
            <a:avLst/>
          </a:prstGeom>
        </p:spPr>
        <p:txBody>
          <a:bodyPr wrap="square">
            <a:spAutoFit/>
          </a:bodyPr>
          <a:lstStyle/>
          <a:p>
            <a:pPr lvl="0"/>
            <a:r>
              <a:rPr lang="en-US" sz="2400" b="1" dirty="0">
                <a:solidFill>
                  <a:schemeClr val="dk1"/>
                </a:solidFill>
                <a:latin typeface="Calibri"/>
                <a:ea typeface="Calibri"/>
                <a:cs typeface="Calibri"/>
                <a:sym typeface="Calibri"/>
              </a:rPr>
              <a:t>Guided By:</a:t>
            </a:r>
            <a:endParaRPr lang="en-US" sz="2400" b="1" dirty="0"/>
          </a:p>
          <a:p>
            <a:pPr lvl="0"/>
            <a:r>
              <a:rPr lang="en-US" dirty="0">
                <a:solidFill>
                  <a:schemeClr val="dk1"/>
                </a:solidFill>
                <a:latin typeface="Calibri"/>
                <a:ea typeface="Calibri"/>
                <a:cs typeface="Calibri"/>
                <a:sym typeface="Calibri"/>
              </a:rPr>
              <a:t>Prof. Nikita R. </a:t>
            </a:r>
            <a:r>
              <a:rPr lang="en-US" dirty="0" err="1">
                <a:solidFill>
                  <a:schemeClr val="dk1"/>
                </a:solidFill>
                <a:latin typeface="Calibri"/>
                <a:ea typeface="Calibri"/>
                <a:cs typeface="Calibri"/>
                <a:sym typeface="Calibri"/>
              </a:rPr>
              <a:t>Mesvaniya</a:t>
            </a:r>
            <a:r>
              <a:rPr lang="en-US" dirty="0">
                <a:solidFill>
                  <a:schemeClr val="dk1"/>
                </a:solidFill>
                <a:latin typeface="Calibri"/>
                <a:ea typeface="Calibri"/>
                <a:cs typeface="Calibri"/>
                <a:sym typeface="Calibri"/>
              </a:rPr>
              <a:t> </a:t>
            </a:r>
          </a:p>
          <a:p>
            <a:pPr lvl="0"/>
            <a:r>
              <a:rPr lang="en-US" dirty="0">
                <a:solidFill>
                  <a:schemeClr val="dk1"/>
                </a:solidFill>
                <a:latin typeface="Calibri"/>
                <a:ea typeface="Calibri"/>
                <a:cs typeface="Calibri"/>
                <a:sym typeface="Calibri"/>
              </a:rPr>
              <a:t>Computer Engineering Dept.,</a:t>
            </a:r>
            <a:endParaRPr lang="en-US" dirty="0"/>
          </a:p>
          <a:p>
            <a:pPr lvl="0"/>
            <a:r>
              <a:rPr lang="en-US" dirty="0">
                <a:solidFill>
                  <a:schemeClr val="dk1"/>
                </a:solidFill>
                <a:latin typeface="Calibri"/>
                <a:ea typeface="Calibri"/>
                <a:cs typeface="Calibri"/>
                <a:sym typeface="Calibri"/>
              </a:rPr>
              <a:t>Darshan Institute of </a:t>
            </a:r>
            <a:r>
              <a:rPr lang="en-US" dirty="0" err="1">
                <a:solidFill>
                  <a:schemeClr val="dk1"/>
                </a:solidFill>
                <a:latin typeface="Calibri"/>
                <a:ea typeface="Calibri"/>
                <a:cs typeface="Calibri"/>
                <a:sym typeface="Calibri"/>
              </a:rPr>
              <a:t>Engg</a:t>
            </a:r>
            <a:r>
              <a:rPr lang="en-US" dirty="0">
                <a:solidFill>
                  <a:schemeClr val="dk1"/>
                </a:solidFill>
                <a:latin typeface="Calibri"/>
                <a:ea typeface="Calibri"/>
                <a:cs typeface="Calibri"/>
                <a:sym typeface="Calibri"/>
              </a:rPr>
              <a:t>. &amp; Tech. for Diploma Studies, Rajkot.</a:t>
            </a:r>
          </a:p>
        </p:txBody>
      </p:sp>
      <p:pic>
        <p:nvPicPr>
          <p:cNvPr id="10" name="Picture 9">
            <a:extLst>
              <a:ext uri="{FF2B5EF4-FFF2-40B4-BE49-F238E27FC236}">
                <a16:creationId xmlns:a16="http://schemas.microsoft.com/office/drawing/2014/main" id="{CF72C94E-4267-4F65-A895-1485B2ABA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767"/>
            <a:ext cx="3639711" cy="846535"/>
          </a:xfrm>
          <a:prstGeom prst="rect">
            <a:avLst/>
          </a:prstGeom>
        </p:spPr>
      </p:pic>
    </p:spTree>
    <p:extLst>
      <p:ext uri="{BB962C8B-B14F-4D97-AF65-F5344CB8AC3E}">
        <p14:creationId xmlns:p14="http://schemas.microsoft.com/office/powerpoint/2010/main" val="12061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C6BE-5794-49D0-9A7E-656A6590D380}"/>
              </a:ext>
            </a:extLst>
          </p:cNvPr>
          <p:cNvSpPr>
            <a:spLocks noGrp="1"/>
          </p:cNvSpPr>
          <p:nvPr>
            <p:ph type="title"/>
          </p:nvPr>
        </p:nvSpPr>
        <p:spPr>
          <a:xfrm>
            <a:off x="677334" y="232095"/>
            <a:ext cx="8596668" cy="673916"/>
          </a:xfrm>
        </p:spPr>
        <p:txBody>
          <a:bodyPr/>
          <a:lstStyle/>
          <a:p>
            <a:pPr algn="ctr"/>
            <a:r>
              <a:rPr lang="en-IN" b="1" dirty="0">
                <a:solidFill>
                  <a:srgbClr val="18B2E8"/>
                </a:solidFill>
                <a:latin typeface="Calibri" panose="020F0502020204030204" pitchFamily="34" charset="0"/>
                <a:cs typeface="Calibri" panose="020F0502020204030204" pitchFamily="34" charset="0"/>
              </a:rPr>
              <a:t>5. Diagrams</a:t>
            </a:r>
          </a:p>
        </p:txBody>
      </p:sp>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1241571"/>
            <a:ext cx="8596668" cy="5184396"/>
          </a:xfrm>
        </p:spPr>
        <p:txBody>
          <a:bodyPr>
            <a:normAutofit/>
          </a:bodyPr>
          <a:lstStyle/>
          <a:p>
            <a:r>
              <a:rPr lang="en-IN" sz="2000" dirty="0">
                <a:solidFill>
                  <a:srgbClr val="18B2E8"/>
                </a:solidFill>
              </a:rPr>
              <a:t>5.1 Class Diagram for Secure Bits</a:t>
            </a:r>
          </a:p>
        </p:txBody>
      </p:sp>
      <p:pic>
        <p:nvPicPr>
          <p:cNvPr id="4" name="Picture 3">
            <a:extLst>
              <a:ext uri="{FF2B5EF4-FFF2-40B4-BE49-F238E27FC236}">
                <a16:creationId xmlns:a16="http://schemas.microsoft.com/office/drawing/2014/main" id="{8904B7F3-C57B-466F-A256-FCC1329450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5962" y="1800181"/>
            <a:ext cx="7042753" cy="4625786"/>
          </a:xfrm>
          <a:prstGeom prst="rect">
            <a:avLst/>
          </a:prstGeom>
          <a:noFill/>
          <a:ln>
            <a:noFill/>
          </a:ln>
        </p:spPr>
      </p:pic>
    </p:spTree>
    <p:extLst>
      <p:ext uri="{BB962C8B-B14F-4D97-AF65-F5344CB8AC3E}">
        <p14:creationId xmlns:p14="http://schemas.microsoft.com/office/powerpoint/2010/main" val="29249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343949"/>
            <a:ext cx="8596668" cy="6082018"/>
          </a:xfrm>
        </p:spPr>
        <p:txBody>
          <a:bodyPr>
            <a:normAutofit/>
          </a:bodyPr>
          <a:lstStyle/>
          <a:p>
            <a:r>
              <a:rPr lang="en-IN" sz="2000" dirty="0">
                <a:solidFill>
                  <a:srgbClr val="18B2E8"/>
                </a:solidFill>
              </a:rPr>
              <a:t>5.2 Sequence Diagram for Secure Bits</a:t>
            </a:r>
          </a:p>
        </p:txBody>
      </p:sp>
      <p:pic>
        <p:nvPicPr>
          <p:cNvPr id="7" name="Picture 6">
            <a:extLst>
              <a:ext uri="{FF2B5EF4-FFF2-40B4-BE49-F238E27FC236}">
                <a16:creationId xmlns:a16="http://schemas.microsoft.com/office/drawing/2014/main" id="{A4543F0F-27EF-4E23-BAF7-3A5439DDB0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3651" y="857236"/>
            <a:ext cx="4988052" cy="6000764"/>
          </a:xfrm>
          <a:prstGeom prst="rect">
            <a:avLst/>
          </a:prstGeom>
          <a:noFill/>
          <a:ln>
            <a:noFill/>
          </a:ln>
        </p:spPr>
      </p:pic>
    </p:spTree>
    <p:extLst>
      <p:ext uri="{BB962C8B-B14F-4D97-AF65-F5344CB8AC3E}">
        <p14:creationId xmlns:p14="http://schemas.microsoft.com/office/powerpoint/2010/main" val="128714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343949"/>
            <a:ext cx="8596668" cy="6082018"/>
          </a:xfrm>
        </p:spPr>
        <p:txBody>
          <a:bodyPr>
            <a:normAutofit/>
          </a:bodyPr>
          <a:lstStyle/>
          <a:p>
            <a:r>
              <a:rPr lang="en-IN" sz="2000" dirty="0">
                <a:solidFill>
                  <a:srgbClr val="18B2E8"/>
                </a:solidFill>
              </a:rPr>
              <a:t>5.3 Collaboration Diagram for Secure Bits</a:t>
            </a:r>
          </a:p>
        </p:txBody>
      </p:sp>
      <p:pic>
        <p:nvPicPr>
          <p:cNvPr id="4" name="Picture 3">
            <a:extLst>
              <a:ext uri="{FF2B5EF4-FFF2-40B4-BE49-F238E27FC236}">
                <a16:creationId xmlns:a16="http://schemas.microsoft.com/office/drawing/2014/main" id="{971770BD-5F7A-4AC4-9CD3-E4EF7C4B5C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6627" y="1427040"/>
            <a:ext cx="7198750" cy="4003920"/>
          </a:xfrm>
          <a:prstGeom prst="rect">
            <a:avLst/>
          </a:prstGeom>
          <a:noFill/>
          <a:ln>
            <a:noFill/>
          </a:ln>
        </p:spPr>
      </p:pic>
    </p:spTree>
    <p:extLst>
      <p:ext uri="{BB962C8B-B14F-4D97-AF65-F5344CB8AC3E}">
        <p14:creationId xmlns:p14="http://schemas.microsoft.com/office/powerpoint/2010/main" val="638372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343949"/>
            <a:ext cx="8596668" cy="6082018"/>
          </a:xfrm>
        </p:spPr>
        <p:txBody>
          <a:bodyPr>
            <a:normAutofit/>
          </a:bodyPr>
          <a:lstStyle/>
          <a:p>
            <a:r>
              <a:rPr lang="en-IN" sz="2000" dirty="0">
                <a:solidFill>
                  <a:srgbClr val="18B2E8"/>
                </a:solidFill>
              </a:rPr>
              <a:t>5.4 State Diagram for Secure Bits</a:t>
            </a:r>
          </a:p>
        </p:txBody>
      </p:sp>
      <p:pic>
        <p:nvPicPr>
          <p:cNvPr id="5" name="Picture 4">
            <a:extLst>
              <a:ext uri="{FF2B5EF4-FFF2-40B4-BE49-F238E27FC236}">
                <a16:creationId xmlns:a16="http://schemas.microsoft.com/office/drawing/2014/main" id="{1A9FA057-812E-4E8D-9634-DEA72FABB1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03144" y="796954"/>
            <a:ext cx="4955337" cy="5777521"/>
          </a:xfrm>
          <a:prstGeom prst="rect">
            <a:avLst/>
          </a:prstGeom>
          <a:noFill/>
          <a:ln>
            <a:noFill/>
          </a:ln>
        </p:spPr>
      </p:pic>
    </p:spTree>
    <p:extLst>
      <p:ext uri="{BB962C8B-B14F-4D97-AF65-F5344CB8AC3E}">
        <p14:creationId xmlns:p14="http://schemas.microsoft.com/office/powerpoint/2010/main" val="223719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343949"/>
            <a:ext cx="8596668" cy="6082018"/>
          </a:xfrm>
        </p:spPr>
        <p:txBody>
          <a:bodyPr>
            <a:normAutofit/>
          </a:bodyPr>
          <a:lstStyle/>
          <a:p>
            <a:r>
              <a:rPr lang="en-IN" sz="2000" dirty="0">
                <a:solidFill>
                  <a:srgbClr val="18B2E8"/>
                </a:solidFill>
              </a:rPr>
              <a:t>5.5 Activity Diagram for Secure Bits</a:t>
            </a:r>
          </a:p>
        </p:txBody>
      </p:sp>
      <p:pic>
        <p:nvPicPr>
          <p:cNvPr id="4" name="Picture 3">
            <a:extLst>
              <a:ext uri="{FF2B5EF4-FFF2-40B4-BE49-F238E27FC236}">
                <a16:creationId xmlns:a16="http://schemas.microsoft.com/office/drawing/2014/main" id="{15B6BDB5-EF83-465E-8C42-385DE00487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2451" y="964734"/>
            <a:ext cx="4820178" cy="5679390"/>
          </a:xfrm>
          <a:prstGeom prst="rect">
            <a:avLst/>
          </a:prstGeom>
          <a:noFill/>
          <a:ln>
            <a:noFill/>
          </a:ln>
        </p:spPr>
      </p:pic>
    </p:spTree>
    <p:extLst>
      <p:ext uri="{BB962C8B-B14F-4D97-AF65-F5344CB8AC3E}">
        <p14:creationId xmlns:p14="http://schemas.microsoft.com/office/powerpoint/2010/main" val="294527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343949"/>
            <a:ext cx="8596668" cy="6082018"/>
          </a:xfrm>
        </p:spPr>
        <p:txBody>
          <a:bodyPr>
            <a:normAutofit/>
          </a:bodyPr>
          <a:lstStyle/>
          <a:p>
            <a:r>
              <a:rPr lang="en-IN" sz="2000" dirty="0">
                <a:solidFill>
                  <a:srgbClr val="18B2E8"/>
                </a:solidFill>
              </a:rPr>
              <a:t>5.6 Use Case Diagram for Secure Bits</a:t>
            </a:r>
          </a:p>
        </p:txBody>
      </p:sp>
      <p:pic>
        <p:nvPicPr>
          <p:cNvPr id="5" name="Picture 4">
            <a:extLst>
              <a:ext uri="{FF2B5EF4-FFF2-40B4-BE49-F238E27FC236}">
                <a16:creationId xmlns:a16="http://schemas.microsoft.com/office/drawing/2014/main" id="{43D8C15D-B3D4-42F1-AEE8-B419244841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4968" y="1145208"/>
            <a:ext cx="4306008" cy="5465318"/>
          </a:xfrm>
          <a:prstGeom prst="rect">
            <a:avLst/>
          </a:prstGeom>
          <a:noFill/>
          <a:ln>
            <a:noFill/>
          </a:ln>
        </p:spPr>
      </p:pic>
    </p:spTree>
    <p:extLst>
      <p:ext uri="{BB962C8B-B14F-4D97-AF65-F5344CB8AC3E}">
        <p14:creationId xmlns:p14="http://schemas.microsoft.com/office/powerpoint/2010/main" val="299614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343949"/>
            <a:ext cx="8596668" cy="6082018"/>
          </a:xfrm>
        </p:spPr>
        <p:txBody>
          <a:bodyPr>
            <a:normAutofit/>
          </a:bodyPr>
          <a:lstStyle/>
          <a:p>
            <a:r>
              <a:rPr lang="en-IN" sz="2000" dirty="0">
                <a:solidFill>
                  <a:srgbClr val="18B2E8"/>
                </a:solidFill>
              </a:rPr>
              <a:t>5.7 Data Flow Diagram for Secure Bits</a:t>
            </a:r>
            <a:endParaRPr lang="en-IN" sz="1800" dirty="0">
              <a:solidFill>
                <a:srgbClr val="18B2E8"/>
              </a:solidFill>
            </a:endParaRPr>
          </a:p>
          <a:p>
            <a:pPr lvl="1"/>
            <a:r>
              <a:rPr lang="en-IN" dirty="0">
                <a:solidFill>
                  <a:srgbClr val="18B2E8"/>
                </a:solidFill>
              </a:rPr>
              <a:t>5.7.1 Data Flow Diagram Level 0 :</a:t>
            </a:r>
          </a:p>
        </p:txBody>
      </p:sp>
      <p:pic>
        <p:nvPicPr>
          <p:cNvPr id="4" name="Picture 3">
            <a:extLst>
              <a:ext uri="{FF2B5EF4-FFF2-40B4-BE49-F238E27FC236}">
                <a16:creationId xmlns:a16="http://schemas.microsoft.com/office/drawing/2014/main" id="{393FDB8C-CBA0-4817-A9A7-4609B6AB77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89940" y="2582389"/>
            <a:ext cx="6375151" cy="1693222"/>
          </a:xfrm>
          <a:prstGeom prst="rect">
            <a:avLst/>
          </a:prstGeom>
          <a:noFill/>
          <a:ln>
            <a:noFill/>
          </a:ln>
        </p:spPr>
      </p:pic>
    </p:spTree>
    <p:extLst>
      <p:ext uri="{BB962C8B-B14F-4D97-AF65-F5344CB8AC3E}">
        <p14:creationId xmlns:p14="http://schemas.microsoft.com/office/powerpoint/2010/main" val="394482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343949"/>
            <a:ext cx="8596668" cy="6082018"/>
          </a:xfrm>
        </p:spPr>
        <p:txBody>
          <a:bodyPr>
            <a:normAutofit/>
          </a:bodyPr>
          <a:lstStyle/>
          <a:p>
            <a:r>
              <a:rPr lang="en-IN" sz="2000" dirty="0">
                <a:solidFill>
                  <a:srgbClr val="18B2E8"/>
                </a:solidFill>
              </a:rPr>
              <a:t>5.7 Data Flow Diagram for Secure Bits</a:t>
            </a:r>
            <a:endParaRPr lang="en-IN" sz="1800" dirty="0">
              <a:solidFill>
                <a:srgbClr val="18B2E8"/>
              </a:solidFill>
            </a:endParaRPr>
          </a:p>
          <a:p>
            <a:pPr lvl="1"/>
            <a:r>
              <a:rPr lang="en-IN" dirty="0">
                <a:solidFill>
                  <a:srgbClr val="18B2E8"/>
                </a:solidFill>
              </a:rPr>
              <a:t>5.7.2 Data Flow Diagram Level 1 for Admin :</a:t>
            </a:r>
          </a:p>
        </p:txBody>
      </p:sp>
      <p:pic>
        <p:nvPicPr>
          <p:cNvPr id="5" name="Picture 4">
            <a:extLst>
              <a:ext uri="{FF2B5EF4-FFF2-40B4-BE49-F238E27FC236}">
                <a16:creationId xmlns:a16="http://schemas.microsoft.com/office/drawing/2014/main" id="{0F3D3C29-2BE7-404F-B1FD-9CEDF22F20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9198" y="1665040"/>
            <a:ext cx="6317438" cy="3527920"/>
          </a:xfrm>
          <a:prstGeom prst="rect">
            <a:avLst/>
          </a:prstGeom>
          <a:noFill/>
          <a:ln>
            <a:noFill/>
          </a:ln>
        </p:spPr>
      </p:pic>
    </p:spTree>
    <p:extLst>
      <p:ext uri="{BB962C8B-B14F-4D97-AF65-F5344CB8AC3E}">
        <p14:creationId xmlns:p14="http://schemas.microsoft.com/office/powerpoint/2010/main" val="270823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343949"/>
            <a:ext cx="8596668" cy="6082018"/>
          </a:xfrm>
        </p:spPr>
        <p:txBody>
          <a:bodyPr>
            <a:normAutofit/>
          </a:bodyPr>
          <a:lstStyle/>
          <a:p>
            <a:r>
              <a:rPr lang="en-IN" sz="2000" dirty="0">
                <a:solidFill>
                  <a:srgbClr val="18B2E8"/>
                </a:solidFill>
              </a:rPr>
              <a:t>5.7 Data Flow Diagram for Secure Bits</a:t>
            </a:r>
            <a:endParaRPr lang="en-IN" sz="1800" dirty="0">
              <a:solidFill>
                <a:srgbClr val="18B2E8"/>
              </a:solidFill>
            </a:endParaRPr>
          </a:p>
          <a:p>
            <a:pPr lvl="1"/>
            <a:r>
              <a:rPr lang="en-IN">
                <a:solidFill>
                  <a:srgbClr val="18B2E8"/>
                </a:solidFill>
              </a:rPr>
              <a:t>5.7.3 </a:t>
            </a:r>
            <a:r>
              <a:rPr lang="en-IN" dirty="0">
                <a:solidFill>
                  <a:srgbClr val="18B2E8"/>
                </a:solidFill>
              </a:rPr>
              <a:t>Data Flow Diagram Level 1 for User :</a:t>
            </a:r>
          </a:p>
        </p:txBody>
      </p:sp>
      <p:pic>
        <p:nvPicPr>
          <p:cNvPr id="5" name="Picture 4">
            <a:extLst>
              <a:ext uri="{FF2B5EF4-FFF2-40B4-BE49-F238E27FC236}">
                <a16:creationId xmlns:a16="http://schemas.microsoft.com/office/drawing/2014/main" id="{EC83CBE0-DD45-44B8-A97E-E025591431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43109" y="1300293"/>
            <a:ext cx="3465117" cy="5366639"/>
          </a:xfrm>
          <a:prstGeom prst="rect">
            <a:avLst/>
          </a:prstGeom>
          <a:noFill/>
          <a:ln>
            <a:noFill/>
          </a:ln>
        </p:spPr>
      </p:pic>
    </p:spTree>
    <p:extLst>
      <p:ext uri="{BB962C8B-B14F-4D97-AF65-F5344CB8AC3E}">
        <p14:creationId xmlns:p14="http://schemas.microsoft.com/office/powerpoint/2010/main" val="144558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343949"/>
            <a:ext cx="8596668" cy="6082018"/>
          </a:xfrm>
        </p:spPr>
        <p:txBody>
          <a:bodyPr>
            <a:normAutofit/>
          </a:bodyPr>
          <a:lstStyle/>
          <a:p>
            <a:r>
              <a:rPr lang="en-IN" sz="2000" dirty="0">
                <a:solidFill>
                  <a:srgbClr val="18B2E8"/>
                </a:solidFill>
              </a:rPr>
              <a:t>5.8 Entity Relationship Diagram for Secure Bits</a:t>
            </a:r>
            <a:endParaRPr lang="en-IN" sz="1800" dirty="0">
              <a:solidFill>
                <a:srgbClr val="18B2E8"/>
              </a:solidFill>
            </a:endParaRPr>
          </a:p>
        </p:txBody>
      </p:sp>
      <p:pic>
        <p:nvPicPr>
          <p:cNvPr id="4" name="Picture 3">
            <a:extLst>
              <a:ext uri="{FF2B5EF4-FFF2-40B4-BE49-F238E27FC236}">
                <a16:creationId xmlns:a16="http://schemas.microsoft.com/office/drawing/2014/main" id="{BE526A53-9EBC-4795-830E-BCBE27E076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9621" y="1248029"/>
            <a:ext cx="6841101" cy="4783655"/>
          </a:xfrm>
          <a:prstGeom prst="rect">
            <a:avLst/>
          </a:prstGeom>
          <a:noFill/>
          <a:ln>
            <a:noFill/>
          </a:ln>
        </p:spPr>
      </p:pic>
    </p:spTree>
    <p:extLst>
      <p:ext uri="{BB962C8B-B14F-4D97-AF65-F5344CB8AC3E}">
        <p14:creationId xmlns:p14="http://schemas.microsoft.com/office/powerpoint/2010/main" val="157788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9C21-D521-4496-8EFF-D143509F26DB}"/>
              </a:ext>
            </a:extLst>
          </p:cNvPr>
          <p:cNvSpPr>
            <a:spLocks noGrp="1"/>
          </p:cNvSpPr>
          <p:nvPr>
            <p:ph type="title"/>
          </p:nvPr>
        </p:nvSpPr>
        <p:spPr>
          <a:xfrm>
            <a:off x="0" y="444617"/>
            <a:ext cx="9370503" cy="707472"/>
          </a:xfrm>
        </p:spPr>
        <p:txBody>
          <a:bodyPr>
            <a:normAutofit/>
          </a:bodyPr>
          <a:lstStyle/>
          <a:p>
            <a:pPr algn="ctr"/>
            <a:r>
              <a:rPr lang="en-IN" sz="4000" b="1" dirty="0">
                <a:solidFill>
                  <a:srgbClr val="18B2E8"/>
                </a:solidFill>
                <a:latin typeface="Calibri" panose="020F0502020204030204" pitchFamily="34" charset="0"/>
                <a:cs typeface="Calibri" panose="020F0502020204030204" pitchFamily="34" charset="0"/>
              </a:rPr>
              <a:t>1. Abstract</a:t>
            </a:r>
          </a:p>
        </p:txBody>
      </p:sp>
      <p:sp>
        <p:nvSpPr>
          <p:cNvPr id="4" name="Content Placeholder 3">
            <a:extLst>
              <a:ext uri="{FF2B5EF4-FFF2-40B4-BE49-F238E27FC236}">
                <a16:creationId xmlns:a16="http://schemas.microsoft.com/office/drawing/2014/main" id="{CD3789CB-2ACE-4FD7-8AB8-9859590AE6EA}"/>
              </a:ext>
            </a:extLst>
          </p:cNvPr>
          <p:cNvSpPr>
            <a:spLocks noGrp="1"/>
          </p:cNvSpPr>
          <p:nvPr>
            <p:ph idx="1"/>
          </p:nvPr>
        </p:nvSpPr>
        <p:spPr>
          <a:xfrm>
            <a:off x="677333" y="2043143"/>
            <a:ext cx="8894505" cy="3880773"/>
          </a:xfrm>
        </p:spPr>
        <p:txBody>
          <a:bodyPr>
            <a:normAutofit/>
          </a:bodyPr>
          <a:lstStyle/>
          <a:p>
            <a:pPr marL="0" indent="0" algn="just">
              <a:buNone/>
            </a:pPr>
            <a:r>
              <a:rPr lang="en-IN" sz="2000" dirty="0">
                <a:latin typeface="Calibri" panose="020F0502020204030204" pitchFamily="34" charset="0"/>
                <a:cs typeface="Calibri" panose="020F0502020204030204" pitchFamily="34" charset="0"/>
              </a:rPr>
              <a:t>It is a common practice to use the same password on every website. Remembering unique passwords for each website is very tedious. Password manager solves these problems. User has to remember only one master password which unlocks their vaults. These vaults store usernames and passwords securely. Due to strong encryption, no one else can access these besides the user. The encryption key is generated through the hashing of username and password, which is only known by the user. With the help of this password manager, users can use long and complex passwords without having to worry about forgetting them.</a:t>
            </a:r>
          </a:p>
        </p:txBody>
      </p:sp>
    </p:spTree>
    <p:extLst>
      <p:ext uri="{BB962C8B-B14F-4D97-AF65-F5344CB8AC3E}">
        <p14:creationId xmlns:p14="http://schemas.microsoft.com/office/powerpoint/2010/main" val="1040937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C6BE-5794-49D0-9A7E-656A6590D380}"/>
              </a:ext>
            </a:extLst>
          </p:cNvPr>
          <p:cNvSpPr>
            <a:spLocks noGrp="1"/>
          </p:cNvSpPr>
          <p:nvPr>
            <p:ph type="title"/>
          </p:nvPr>
        </p:nvSpPr>
        <p:spPr>
          <a:xfrm>
            <a:off x="677334" y="232095"/>
            <a:ext cx="8596668" cy="673916"/>
          </a:xfrm>
        </p:spPr>
        <p:txBody>
          <a:bodyPr/>
          <a:lstStyle/>
          <a:p>
            <a:pPr algn="ctr"/>
            <a:r>
              <a:rPr lang="en-IN" b="1" dirty="0">
                <a:solidFill>
                  <a:srgbClr val="18B2E8"/>
                </a:solidFill>
                <a:latin typeface="Calibri" panose="020F0502020204030204" pitchFamily="34" charset="0"/>
                <a:cs typeface="Calibri" panose="020F0502020204030204" pitchFamily="34" charset="0"/>
              </a:rPr>
              <a:t>6. Screenshots</a:t>
            </a:r>
          </a:p>
        </p:txBody>
      </p:sp>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1065402"/>
            <a:ext cx="8596668" cy="5560503"/>
          </a:xfrm>
        </p:spPr>
        <p:txBody>
          <a:bodyPr>
            <a:normAutofit/>
          </a:bodyPr>
          <a:lstStyle/>
          <a:p>
            <a:r>
              <a:rPr lang="en-IN" sz="2000" dirty="0">
                <a:solidFill>
                  <a:srgbClr val="18B2E8"/>
                </a:solidFill>
              </a:rPr>
              <a:t>Home Page</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This is the home page of Secure Bits.</a:t>
            </a:r>
            <a:endParaRPr lang="en-IN" dirty="0"/>
          </a:p>
          <a:p>
            <a:pPr lvl="1"/>
            <a:r>
              <a:rPr lang="en-US" dirty="0"/>
              <a:t>It contains information related to the web app.</a:t>
            </a:r>
            <a:endParaRPr lang="en-IN" dirty="0"/>
          </a:p>
          <a:p>
            <a:endParaRPr lang="en-IN" sz="2000" dirty="0">
              <a:solidFill>
                <a:srgbClr val="18B2E8"/>
              </a:solidFill>
            </a:endParaRPr>
          </a:p>
        </p:txBody>
      </p:sp>
      <p:pic>
        <p:nvPicPr>
          <p:cNvPr id="11" name="Picture 10">
            <a:extLst>
              <a:ext uri="{FF2B5EF4-FFF2-40B4-BE49-F238E27FC236}">
                <a16:creationId xmlns:a16="http://schemas.microsoft.com/office/drawing/2014/main" id="{61D970AE-7B70-46A0-B760-E800E213B54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47" y="1624579"/>
            <a:ext cx="7071920" cy="3977955"/>
          </a:xfrm>
          <a:prstGeom prst="rect">
            <a:avLst/>
          </a:prstGeom>
          <a:noFill/>
          <a:ln>
            <a:noFill/>
          </a:ln>
        </p:spPr>
      </p:pic>
    </p:spTree>
    <p:extLst>
      <p:ext uri="{BB962C8B-B14F-4D97-AF65-F5344CB8AC3E}">
        <p14:creationId xmlns:p14="http://schemas.microsoft.com/office/powerpoint/2010/main" val="67855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36228"/>
            <a:ext cx="8596668" cy="6189677"/>
          </a:xfrm>
        </p:spPr>
        <p:txBody>
          <a:bodyPr>
            <a:normAutofit/>
          </a:bodyPr>
          <a:lstStyle/>
          <a:p>
            <a:r>
              <a:rPr lang="en-US" sz="2000" dirty="0">
                <a:solidFill>
                  <a:srgbClr val="18B2E8"/>
                </a:solidFill>
              </a:rPr>
              <a:t>User Login &amp; Sign Up</a:t>
            </a:r>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0"/>
            <a:endParaRPr lang="en-US" dirty="0"/>
          </a:p>
          <a:p>
            <a:pPr lvl="1"/>
            <a:endParaRPr lang="en-US" dirty="0"/>
          </a:p>
          <a:p>
            <a:pPr lvl="1"/>
            <a:endParaRPr lang="en-US" dirty="0"/>
          </a:p>
          <a:p>
            <a:pPr lvl="1"/>
            <a:r>
              <a:rPr lang="en-US" dirty="0"/>
              <a:t>User can login or signup through these.</a:t>
            </a:r>
            <a:endParaRPr lang="en-IN" sz="1400" dirty="0"/>
          </a:p>
          <a:p>
            <a:pPr lvl="1"/>
            <a:r>
              <a:rPr lang="en-US" dirty="0"/>
              <a:t>Login and Signup are done using AJAX providing a seamless user experience.</a:t>
            </a:r>
            <a:endParaRPr lang="en-IN" sz="1400" dirty="0"/>
          </a:p>
          <a:p>
            <a:pPr lvl="1"/>
            <a:r>
              <a:rPr lang="en-US" dirty="0"/>
              <a:t>User is logged in automatically when sign up is </a:t>
            </a:r>
            <a:r>
              <a:rPr lang="en-US"/>
              <a:t>complete.</a:t>
            </a:r>
            <a:endParaRPr lang="en-US" dirty="0"/>
          </a:p>
          <a:p>
            <a:pPr lvl="1"/>
            <a:endParaRPr lang="en-US" dirty="0"/>
          </a:p>
          <a:p>
            <a:pPr lvl="1"/>
            <a:endParaRPr lang="en-US" dirty="0"/>
          </a:p>
          <a:p>
            <a:pPr lvl="1"/>
            <a:endParaRPr lang="en-US" dirty="0"/>
          </a:p>
          <a:p>
            <a:endParaRPr lang="en-IN" sz="2000" dirty="0">
              <a:solidFill>
                <a:srgbClr val="18B2E8"/>
              </a:solidFill>
            </a:endParaRPr>
          </a:p>
        </p:txBody>
      </p:sp>
      <p:pic>
        <p:nvPicPr>
          <p:cNvPr id="5" name="Picture 4">
            <a:extLst>
              <a:ext uri="{FF2B5EF4-FFF2-40B4-BE49-F238E27FC236}">
                <a16:creationId xmlns:a16="http://schemas.microsoft.com/office/drawing/2014/main" id="{A1566E36-98A3-4B7F-8123-210A6750401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142" y="1415732"/>
            <a:ext cx="4447513" cy="2501928"/>
          </a:xfrm>
          <a:prstGeom prst="rect">
            <a:avLst/>
          </a:prstGeom>
          <a:noFill/>
          <a:ln>
            <a:noFill/>
          </a:ln>
        </p:spPr>
      </p:pic>
      <p:pic>
        <p:nvPicPr>
          <p:cNvPr id="6" name="Picture 5">
            <a:extLst>
              <a:ext uri="{FF2B5EF4-FFF2-40B4-BE49-F238E27FC236}">
                <a16:creationId xmlns:a16="http://schemas.microsoft.com/office/drawing/2014/main" id="{E83DB8C9-D4F6-4C78-96D2-FF00C942A59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0054" y="1415730"/>
            <a:ext cx="4447512" cy="2501930"/>
          </a:xfrm>
          <a:prstGeom prst="rect">
            <a:avLst/>
          </a:prstGeom>
          <a:noFill/>
          <a:ln>
            <a:noFill/>
          </a:ln>
        </p:spPr>
      </p:pic>
    </p:spTree>
    <p:extLst>
      <p:ext uri="{BB962C8B-B14F-4D97-AF65-F5344CB8AC3E}">
        <p14:creationId xmlns:p14="http://schemas.microsoft.com/office/powerpoint/2010/main" val="262665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11062"/>
            <a:ext cx="8596668" cy="6214844"/>
          </a:xfrm>
        </p:spPr>
        <p:txBody>
          <a:bodyPr>
            <a:normAutofit fontScale="92500" lnSpcReduction="10000"/>
          </a:bodyPr>
          <a:lstStyle/>
          <a:p>
            <a:r>
              <a:rPr lang="en-IN" sz="2000" dirty="0">
                <a:solidFill>
                  <a:srgbClr val="18B2E8"/>
                </a:solidFill>
              </a:rPr>
              <a:t>Vault List</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All of User’s vaults are displayed on this page.</a:t>
            </a:r>
            <a:endParaRPr lang="en-IN" sz="1400" dirty="0"/>
          </a:p>
          <a:p>
            <a:pPr lvl="1"/>
            <a:r>
              <a:rPr lang="en-US" dirty="0"/>
              <a:t>Each vault contains login credentials of one website/service.</a:t>
            </a:r>
            <a:endParaRPr lang="en-IN" sz="1400" dirty="0"/>
          </a:p>
          <a:p>
            <a:pPr lvl="1"/>
            <a:r>
              <a:rPr lang="en-US" dirty="0"/>
              <a:t>These vaults are organized into folders.</a:t>
            </a:r>
            <a:endParaRPr lang="en-IN" sz="1400" dirty="0"/>
          </a:p>
          <a:p>
            <a:pPr lvl="1"/>
            <a:r>
              <a:rPr lang="en-US" dirty="0"/>
              <a:t>Each vault has three buttons: one to copy password, one to edit its contents and one to delete the vault.</a:t>
            </a:r>
            <a:endParaRPr lang="en-IN" sz="1400" dirty="0"/>
          </a:p>
          <a:p>
            <a:pPr lvl="1"/>
            <a:r>
              <a:rPr lang="en-US" dirty="0"/>
              <a:t>Username and password of vault are encrypted.</a:t>
            </a:r>
            <a:endParaRPr lang="en-IN" sz="1400" dirty="0"/>
          </a:p>
          <a:p>
            <a:pPr lvl="1"/>
            <a:endParaRPr lang="en-IN" sz="1800" dirty="0">
              <a:solidFill>
                <a:srgbClr val="18B2E8"/>
              </a:solidFill>
            </a:endParaRPr>
          </a:p>
        </p:txBody>
      </p:sp>
      <p:pic>
        <p:nvPicPr>
          <p:cNvPr id="8" name="Picture 7">
            <a:extLst>
              <a:ext uri="{FF2B5EF4-FFF2-40B4-BE49-F238E27FC236}">
                <a16:creationId xmlns:a16="http://schemas.microsoft.com/office/drawing/2014/main" id="{93815190-ECEB-4688-BE66-BE7BE72A722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449" y="894735"/>
            <a:ext cx="6329373" cy="3559819"/>
          </a:xfrm>
          <a:prstGeom prst="rect">
            <a:avLst/>
          </a:prstGeom>
          <a:noFill/>
          <a:ln>
            <a:noFill/>
          </a:ln>
        </p:spPr>
      </p:pic>
    </p:spTree>
    <p:extLst>
      <p:ext uri="{BB962C8B-B14F-4D97-AF65-F5344CB8AC3E}">
        <p14:creationId xmlns:p14="http://schemas.microsoft.com/office/powerpoint/2010/main" val="469594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36228"/>
            <a:ext cx="8596668" cy="6189677"/>
          </a:xfrm>
        </p:spPr>
        <p:txBody>
          <a:bodyPr>
            <a:normAutofit/>
          </a:bodyPr>
          <a:lstStyle/>
          <a:p>
            <a:r>
              <a:rPr lang="en-IN" sz="2000" dirty="0">
                <a:solidFill>
                  <a:srgbClr val="18B2E8"/>
                </a:solidFill>
              </a:rPr>
              <a:t>Vault</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0"/>
            <a:endParaRPr lang="en-US" dirty="0"/>
          </a:p>
          <a:p>
            <a:pPr lvl="1"/>
            <a:endParaRPr lang="en-US" dirty="0"/>
          </a:p>
          <a:p>
            <a:pPr lvl="1"/>
            <a:endParaRPr lang="en-US" dirty="0"/>
          </a:p>
          <a:p>
            <a:pPr lvl="1"/>
            <a:endParaRPr lang="en-US" dirty="0"/>
          </a:p>
          <a:p>
            <a:pPr lvl="1"/>
            <a:r>
              <a:rPr lang="en-US" dirty="0"/>
              <a:t>Vault contains username and password or login credentials for one website.</a:t>
            </a:r>
            <a:endParaRPr lang="en-IN" sz="1400" dirty="0"/>
          </a:p>
          <a:p>
            <a:pPr lvl="1"/>
            <a:r>
              <a:rPr lang="en-US" dirty="0"/>
              <a:t>Each vault has a containing folder.</a:t>
            </a:r>
            <a:endParaRPr lang="en-IN" sz="1400" dirty="0"/>
          </a:p>
          <a:p>
            <a:pPr lvl="1"/>
            <a:r>
              <a:rPr lang="en-US" dirty="0"/>
              <a:t>Username and Password field of each vault are encrypted. The encryption/decryption process is done in the browser to ensure utmost security.</a:t>
            </a:r>
          </a:p>
          <a:p>
            <a:pPr lvl="1"/>
            <a:endParaRPr lang="en-US" dirty="0"/>
          </a:p>
          <a:p>
            <a:pPr lvl="1"/>
            <a:endParaRPr lang="en-US" dirty="0"/>
          </a:p>
          <a:p>
            <a:pPr lvl="1"/>
            <a:endParaRPr lang="en-US" dirty="0"/>
          </a:p>
          <a:p>
            <a:endParaRPr lang="en-IN" sz="2000" dirty="0">
              <a:solidFill>
                <a:srgbClr val="18B2E8"/>
              </a:solidFill>
            </a:endParaRPr>
          </a:p>
        </p:txBody>
      </p:sp>
      <p:pic>
        <p:nvPicPr>
          <p:cNvPr id="12" name="Picture 11">
            <a:extLst>
              <a:ext uri="{FF2B5EF4-FFF2-40B4-BE49-F238E27FC236}">
                <a16:creationId xmlns:a16="http://schemas.microsoft.com/office/drawing/2014/main" id="{D5D9B518-D929-444A-B01B-B3B95BF6C7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0982" y="919902"/>
            <a:ext cx="6329372" cy="3559710"/>
          </a:xfrm>
          <a:prstGeom prst="rect">
            <a:avLst/>
          </a:prstGeom>
          <a:noFill/>
          <a:ln>
            <a:noFill/>
          </a:ln>
        </p:spPr>
      </p:pic>
    </p:spTree>
    <p:extLst>
      <p:ext uri="{BB962C8B-B14F-4D97-AF65-F5344CB8AC3E}">
        <p14:creationId xmlns:p14="http://schemas.microsoft.com/office/powerpoint/2010/main" val="610454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36228"/>
            <a:ext cx="8596668" cy="6189677"/>
          </a:xfrm>
        </p:spPr>
        <p:txBody>
          <a:bodyPr>
            <a:normAutofit/>
          </a:bodyPr>
          <a:lstStyle/>
          <a:p>
            <a:r>
              <a:rPr lang="en-IN" sz="2000" dirty="0">
                <a:solidFill>
                  <a:srgbClr val="18B2E8"/>
                </a:solidFill>
              </a:rPr>
              <a:t>Folders</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0"/>
            <a:endParaRPr lang="en-US" dirty="0"/>
          </a:p>
          <a:p>
            <a:pPr lvl="1"/>
            <a:endParaRPr lang="en-US" dirty="0"/>
          </a:p>
          <a:p>
            <a:pPr lvl="1"/>
            <a:endParaRPr lang="en-US" dirty="0"/>
          </a:p>
          <a:p>
            <a:pPr lvl="1"/>
            <a:endParaRPr lang="en-US" dirty="0"/>
          </a:p>
          <a:p>
            <a:pPr lvl="1"/>
            <a:r>
              <a:rPr lang="en-US" dirty="0"/>
              <a:t>User can view, edit and delete folders.</a:t>
            </a:r>
            <a:endParaRPr lang="en-IN" sz="1400" dirty="0"/>
          </a:p>
          <a:p>
            <a:pPr lvl="1"/>
            <a:r>
              <a:rPr lang="en-US" dirty="0"/>
              <a:t>Folders are used to organize vaults into categories.</a:t>
            </a:r>
            <a:endParaRPr lang="en-IN" sz="1400" dirty="0"/>
          </a:p>
          <a:p>
            <a:pPr lvl="1"/>
            <a:r>
              <a:rPr lang="en-US" dirty="0"/>
              <a:t>User can add, edit or delete folders from this page.</a:t>
            </a:r>
            <a:endParaRPr lang="en-IN" sz="1400" dirty="0"/>
          </a:p>
          <a:p>
            <a:pPr lvl="1"/>
            <a:endParaRPr lang="en-US" dirty="0"/>
          </a:p>
          <a:p>
            <a:pPr lvl="1"/>
            <a:endParaRPr lang="en-US" dirty="0"/>
          </a:p>
          <a:p>
            <a:pPr lvl="1"/>
            <a:endParaRPr lang="en-US" dirty="0"/>
          </a:p>
          <a:p>
            <a:pPr lvl="1"/>
            <a:endParaRPr lang="en-US" dirty="0"/>
          </a:p>
          <a:p>
            <a:endParaRPr lang="en-IN" sz="2000" dirty="0">
              <a:solidFill>
                <a:srgbClr val="18B2E8"/>
              </a:solidFill>
            </a:endParaRPr>
          </a:p>
        </p:txBody>
      </p:sp>
      <p:pic>
        <p:nvPicPr>
          <p:cNvPr id="4" name="Picture 3">
            <a:extLst>
              <a:ext uri="{FF2B5EF4-FFF2-40B4-BE49-F238E27FC236}">
                <a16:creationId xmlns:a16="http://schemas.microsoft.com/office/drawing/2014/main" id="{0DC2834E-0B75-4149-9F0C-0C5B6C0C87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1502" y="987015"/>
            <a:ext cx="6286942" cy="3501095"/>
          </a:xfrm>
          <a:prstGeom prst="rect">
            <a:avLst/>
          </a:prstGeom>
          <a:noFill/>
          <a:ln>
            <a:noFill/>
          </a:ln>
        </p:spPr>
      </p:pic>
    </p:spTree>
    <p:extLst>
      <p:ext uri="{BB962C8B-B14F-4D97-AF65-F5344CB8AC3E}">
        <p14:creationId xmlns:p14="http://schemas.microsoft.com/office/powerpoint/2010/main" val="1228861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36228"/>
            <a:ext cx="8596668" cy="6189677"/>
          </a:xfrm>
        </p:spPr>
        <p:txBody>
          <a:bodyPr>
            <a:normAutofit/>
          </a:bodyPr>
          <a:lstStyle/>
          <a:p>
            <a:r>
              <a:rPr lang="en-IN" sz="2000" dirty="0">
                <a:solidFill>
                  <a:srgbClr val="18B2E8"/>
                </a:solidFill>
              </a:rPr>
              <a:t>Password Generator</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0"/>
            <a:endParaRPr lang="en-US" dirty="0"/>
          </a:p>
          <a:p>
            <a:pPr lvl="1"/>
            <a:endParaRPr lang="en-US" dirty="0"/>
          </a:p>
          <a:p>
            <a:pPr lvl="1"/>
            <a:endParaRPr lang="en-US" dirty="0"/>
          </a:p>
          <a:p>
            <a:pPr lvl="1"/>
            <a:endParaRPr lang="en-US" dirty="0"/>
          </a:p>
          <a:p>
            <a:pPr lvl="1" algn="just"/>
            <a:r>
              <a:rPr lang="en-US" dirty="0"/>
              <a:t>User can generate passwords of certain length and containing certain character sets based on their requirements.</a:t>
            </a:r>
            <a:endParaRPr lang="en-IN" sz="1400" dirty="0"/>
          </a:p>
          <a:p>
            <a:pPr lvl="1" algn="just"/>
            <a:r>
              <a:rPr lang="en-US" dirty="0"/>
              <a:t>Password strength will be displayed below.</a:t>
            </a:r>
          </a:p>
          <a:p>
            <a:pPr lvl="1" algn="just"/>
            <a:r>
              <a:rPr lang="en-US" dirty="0"/>
              <a:t>Two buttons are available: one to copy generated password and one to generate a new password.</a:t>
            </a:r>
            <a:endParaRPr lang="en-IN" sz="1400" dirty="0"/>
          </a:p>
          <a:p>
            <a:pPr lvl="1"/>
            <a:endParaRPr lang="en-US" dirty="0"/>
          </a:p>
          <a:p>
            <a:pPr lvl="1"/>
            <a:endParaRPr lang="en-US" dirty="0"/>
          </a:p>
          <a:p>
            <a:pPr lvl="1"/>
            <a:endParaRPr lang="en-US" dirty="0"/>
          </a:p>
          <a:p>
            <a:pPr lvl="1"/>
            <a:endParaRPr lang="en-US" dirty="0"/>
          </a:p>
          <a:p>
            <a:endParaRPr lang="en-IN" sz="2000" dirty="0">
              <a:solidFill>
                <a:srgbClr val="18B2E8"/>
              </a:solidFill>
            </a:endParaRPr>
          </a:p>
        </p:txBody>
      </p:sp>
      <p:pic>
        <p:nvPicPr>
          <p:cNvPr id="5" name="Picture 4">
            <a:extLst>
              <a:ext uri="{FF2B5EF4-FFF2-40B4-BE49-F238E27FC236}">
                <a16:creationId xmlns:a16="http://schemas.microsoft.com/office/drawing/2014/main" id="{16331D89-438F-4288-B7A6-A6C06AA944A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1502" y="1003793"/>
            <a:ext cx="6358151" cy="3576596"/>
          </a:xfrm>
          <a:prstGeom prst="rect">
            <a:avLst/>
          </a:prstGeom>
          <a:noFill/>
          <a:ln>
            <a:noFill/>
          </a:ln>
        </p:spPr>
      </p:pic>
    </p:spTree>
    <p:extLst>
      <p:ext uri="{BB962C8B-B14F-4D97-AF65-F5344CB8AC3E}">
        <p14:creationId xmlns:p14="http://schemas.microsoft.com/office/powerpoint/2010/main" val="2387565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36228"/>
            <a:ext cx="8596668" cy="6189677"/>
          </a:xfrm>
        </p:spPr>
        <p:txBody>
          <a:bodyPr>
            <a:normAutofit/>
          </a:bodyPr>
          <a:lstStyle/>
          <a:p>
            <a:r>
              <a:rPr lang="en-IN" sz="2000" dirty="0">
                <a:solidFill>
                  <a:srgbClr val="18B2E8"/>
                </a:solidFill>
              </a:rPr>
              <a:t>Password Analysis</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0"/>
            <a:endParaRPr lang="en-US" dirty="0"/>
          </a:p>
          <a:p>
            <a:pPr lvl="1"/>
            <a:endParaRPr lang="en-US" dirty="0"/>
          </a:p>
          <a:p>
            <a:pPr lvl="1"/>
            <a:endParaRPr lang="en-US" dirty="0"/>
          </a:p>
          <a:p>
            <a:pPr lvl="1"/>
            <a:endParaRPr lang="en-US" dirty="0"/>
          </a:p>
          <a:p>
            <a:pPr lvl="1"/>
            <a:endParaRPr lang="en-US" dirty="0"/>
          </a:p>
          <a:p>
            <a:pPr lvl="1"/>
            <a:r>
              <a:rPr lang="en-US" dirty="0"/>
              <a:t>User can see strength of their stored passwords.</a:t>
            </a:r>
            <a:endParaRPr lang="en-IN" sz="1400" dirty="0"/>
          </a:p>
          <a:p>
            <a:pPr lvl="1"/>
            <a:r>
              <a:rPr lang="en-US" dirty="0"/>
              <a:t>Vault name and user name is displayed along with password strength indicator.</a:t>
            </a:r>
            <a:endParaRPr lang="en-IN" sz="1400" dirty="0"/>
          </a:p>
          <a:p>
            <a:pPr lvl="1"/>
            <a:endParaRPr lang="en-US" dirty="0"/>
          </a:p>
          <a:p>
            <a:pPr lvl="1"/>
            <a:endParaRPr lang="en-US" dirty="0"/>
          </a:p>
          <a:p>
            <a:pPr lvl="1"/>
            <a:endParaRPr lang="en-US" dirty="0"/>
          </a:p>
          <a:p>
            <a:pPr lvl="1"/>
            <a:endParaRPr lang="en-US" dirty="0"/>
          </a:p>
          <a:p>
            <a:endParaRPr lang="en-IN" sz="2000" dirty="0">
              <a:solidFill>
                <a:srgbClr val="18B2E8"/>
              </a:solidFill>
            </a:endParaRPr>
          </a:p>
        </p:txBody>
      </p:sp>
      <p:pic>
        <p:nvPicPr>
          <p:cNvPr id="4" name="Picture 3">
            <a:extLst>
              <a:ext uri="{FF2B5EF4-FFF2-40B4-BE49-F238E27FC236}">
                <a16:creationId xmlns:a16="http://schemas.microsoft.com/office/drawing/2014/main" id="{39AF3A2E-B40E-46BB-A780-0D38E49A7B2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1502" y="1121238"/>
            <a:ext cx="6404286" cy="3601764"/>
          </a:xfrm>
          <a:prstGeom prst="rect">
            <a:avLst/>
          </a:prstGeom>
          <a:noFill/>
          <a:ln>
            <a:noFill/>
          </a:ln>
        </p:spPr>
      </p:pic>
    </p:spTree>
    <p:extLst>
      <p:ext uri="{BB962C8B-B14F-4D97-AF65-F5344CB8AC3E}">
        <p14:creationId xmlns:p14="http://schemas.microsoft.com/office/powerpoint/2010/main" val="4006307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78172"/>
            <a:ext cx="8596668" cy="6147733"/>
          </a:xfrm>
        </p:spPr>
        <p:txBody>
          <a:bodyPr>
            <a:normAutofit lnSpcReduction="10000"/>
          </a:bodyPr>
          <a:lstStyle/>
          <a:p>
            <a:r>
              <a:rPr lang="en-IN" sz="2000" dirty="0">
                <a:solidFill>
                  <a:srgbClr val="18B2E8"/>
                </a:solidFill>
              </a:rPr>
              <a:t>Import/Export</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0"/>
            <a:endParaRPr lang="en-US" dirty="0"/>
          </a:p>
          <a:p>
            <a:pPr lvl="1"/>
            <a:endParaRPr lang="en-US" dirty="0"/>
          </a:p>
          <a:p>
            <a:pPr lvl="1"/>
            <a:endParaRPr lang="en-US" dirty="0"/>
          </a:p>
          <a:p>
            <a:pPr lvl="1"/>
            <a:endParaRPr lang="en-US" dirty="0"/>
          </a:p>
          <a:p>
            <a:pPr lvl="1"/>
            <a:r>
              <a:rPr lang="en-US" dirty="0"/>
              <a:t>User can import or export all of their passwords.</a:t>
            </a:r>
            <a:endParaRPr lang="en-IN" sz="1400" dirty="0"/>
          </a:p>
          <a:p>
            <a:pPr lvl="1"/>
            <a:r>
              <a:rPr lang="en-US" dirty="0"/>
              <a:t>Exporting will create a .JSON file containing all folder and vault information.</a:t>
            </a:r>
            <a:endParaRPr lang="en-IN" sz="1400" dirty="0"/>
          </a:p>
          <a:p>
            <a:pPr lvl="1"/>
            <a:r>
              <a:rPr lang="en-US" dirty="0"/>
              <a:t>This same .JSON file can be used to import passwords into same or new account.</a:t>
            </a:r>
            <a:endParaRPr lang="en-IN" sz="1400" dirty="0"/>
          </a:p>
          <a:p>
            <a:pPr lvl="1"/>
            <a:r>
              <a:rPr lang="en-US" dirty="0"/>
              <a:t>Folders and Vaults will be re-created as they </a:t>
            </a:r>
            <a:r>
              <a:rPr lang="en-IN" dirty="0"/>
              <a:t>are specified in the .JSON file.</a:t>
            </a:r>
            <a:endParaRPr lang="en-IN" sz="1400" dirty="0"/>
          </a:p>
          <a:p>
            <a:pPr lvl="1"/>
            <a:r>
              <a:rPr lang="en-US" dirty="0"/>
              <a:t>An error will be shown if file is incompatible or has been tampered with.</a:t>
            </a:r>
            <a:endParaRPr lang="en-IN" sz="1400" dirty="0"/>
          </a:p>
          <a:p>
            <a:pPr lvl="1"/>
            <a:endParaRPr lang="en-US" dirty="0"/>
          </a:p>
          <a:p>
            <a:pPr lvl="1"/>
            <a:endParaRPr lang="en-US" dirty="0"/>
          </a:p>
          <a:p>
            <a:pPr lvl="1"/>
            <a:endParaRPr lang="en-US" dirty="0"/>
          </a:p>
          <a:p>
            <a:pPr lvl="1"/>
            <a:endParaRPr lang="en-US" dirty="0"/>
          </a:p>
          <a:p>
            <a:endParaRPr lang="en-IN" sz="2000" dirty="0">
              <a:solidFill>
                <a:srgbClr val="18B2E8"/>
              </a:solidFill>
            </a:endParaRPr>
          </a:p>
        </p:txBody>
      </p:sp>
      <p:pic>
        <p:nvPicPr>
          <p:cNvPr id="5" name="Picture 4">
            <a:extLst>
              <a:ext uri="{FF2B5EF4-FFF2-40B4-BE49-F238E27FC236}">
                <a16:creationId xmlns:a16="http://schemas.microsoft.com/office/drawing/2014/main" id="{86851869-F80E-4E29-A658-580FE6F156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1503" y="1161086"/>
            <a:ext cx="5705034" cy="3209041"/>
          </a:xfrm>
          <a:prstGeom prst="rect">
            <a:avLst/>
          </a:prstGeom>
          <a:noFill/>
          <a:ln>
            <a:noFill/>
          </a:ln>
        </p:spPr>
      </p:pic>
    </p:spTree>
    <p:extLst>
      <p:ext uri="{BB962C8B-B14F-4D97-AF65-F5344CB8AC3E}">
        <p14:creationId xmlns:p14="http://schemas.microsoft.com/office/powerpoint/2010/main" val="234088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36228"/>
            <a:ext cx="8596668" cy="6189677"/>
          </a:xfrm>
        </p:spPr>
        <p:txBody>
          <a:bodyPr>
            <a:normAutofit/>
          </a:bodyPr>
          <a:lstStyle/>
          <a:p>
            <a:r>
              <a:rPr lang="en-IN" sz="2000" dirty="0">
                <a:solidFill>
                  <a:srgbClr val="18B2E8"/>
                </a:solidFill>
              </a:rPr>
              <a:t>User Settings</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0"/>
            <a:endParaRPr lang="en-US" dirty="0"/>
          </a:p>
          <a:p>
            <a:pPr lvl="1"/>
            <a:endParaRPr lang="en-US" dirty="0"/>
          </a:p>
          <a:p>
            <a:pPr lvl="1"/>
            <a:endParaRPr lang="en-US" dirty="0"/>
          </a:p>
          <a:p>
            <a:pPr lvl="1"/>
            <a:endParaRPr lang="en-US" dirty="0"/>
          </a:p>
          <a:p>
            <a:pPr lvl="1"/>
            <a:endParaRPr lang="en-US" dirty="0"/>
          </a:p>
          <a:p>
            <a:pPr lvl="1"/>
            <a:r>
              <a:rPr lang="en-US" dirty="0"/>
              <a:t>User can change their username, password, email address and their displayed name.</a:t>
            </a:r>
            <a:endParaRPr lang="en-IN" sz="1400" dirty="0"/>
          </a:p>
          <a:p>
            <a:pPr lvl="1"/>
            <a:r>
              <a:rPr lang="en-US" dirty="0"/>
              <a:t>User can also delete their account. User will have to enter their credentials to delete their account for security reasons.</a:t>
            </a:r>
            <a:endParaRPr lang="en-IN" sz="1400" dirty="0"/>
          </a:p>
          <a:p>
            <a:pPr lvl="1"/>
            <a:endParaRPr lang="en-US" dirty="0"/>
          </a:p>
          <a:p>
            <a:pPr lvl="1"/>
            <a:endParaRPr lang="en-US" dirty="0"/>
          </a:p>
          <a:p>
            <a:pPr lvl="1"/>
            <a:endParaRPr lang="en-US" dirty="0"/>
          </a:p>
          <a:p>
            <a:pPr lvl="1"/>
            <a:endParaRPr lang="en-US" dirty="0"/>
          </a:p>
          <a:p>
            <a:endParaRPr lang="en-IN" sz="2000" dirty="0">
              <a:solidFill>
                <a:srgbClr val="18B2E8"/>
              </a:solidFill>
            </a:endParaRPr>
          </a:p>
        </p:txBody>
      </p:sp>
      <p:pic>
        <p:nvPicPr>
          <p:cNvPr id="4" name="Picture 3">
            <a:extLst>
              <a:ext uri="{FF2B5EF4-FFF2-40B4-BE49-F238E27FC236}">
                <a16:creationId xmlns:a16="http://schemas.microsoft.com/office/drawing/2014/main" id="{FC6E5693-7CEF-45DD-95BE-68794A09F56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2445" y="1152696"/>
            <a:ext cx="6586172" cy="3704530"/>
          </a:xfrm>
          <a:prstGeom prst="rect">
            <a:avLst/>
          </a:prstGeom>
          <a:noFill/>
          <a:ln>
            <a:noFill/>
          </a:ln>
        </p:spPr>
      </p:pic>
    </p:spTree>
    <p:extLst>
      <p:ext uri="{BB962C8B-B14F-4D97-AF65-F5344CB8AC3E}">
        <p14:creationId xmlns:p14="http://schemas.microsoft.com/office/powerpoint/2010/main" val="263357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36228"/>
            <a:ext cx="8596668" cy="6189677"/>
          </a:xfrm>
        </p:spPr>
        <p:txBody>
          <a:bodyPr>
            <a:normAutofit/>
          </a:bodyPr>
          <a:lstStyle/>
          <a:p>
            <a:r>
              <a:rPr lang="en-IN" sz="2000" dirty="0">
                <a:solidFill>
                  <a:srgbClr val="18B2E8"/>
                </a:solidFill>
              </a:rPr>
              <a:t>Admin Login</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0"/>
            <a:endParaRPr lang="en-US" dirty="0"/>
          </a:p>
          <a:p>
            <a:pPr lvl="1"/>
            <a:endParaRPr lang="en-US" dirty="0"/>
          </a:p>
          <a:p>
            <a:pPr lvl="1"/>
            <a:endParaRPr lang="en-US" dirty="0"/>
          </a:p>
          <a:p>
            <a:pPr lvl="1"/>
            <a:endParaRPr lang="en-US" dirty="0"/>
          </a:p>
          <a:p>
            <a:pPr lvl="1"/>
            <a:endParaRPr lang="en-US" dirty="0"/>
          </a:p>
          <a:p>
            <a:pPr lvl="1"/>
            <a:r>
              <a:rPr lang="en-US" dirty="0"/>
              <a:t>Admin can login into the system from this page.</a:t>
            </a:r>
            <a:endParaRPr lang="en-IN" sz="1400" dirty="0"/>
          </a:p>
          <a:p>
            <a:pPr lvl="1"/>
            <a:r>
              <a:rPr lang="en-US" dirty="0"/>
              <a:t>This will allow the admin to access and manipulate different information.</a:t>
            </a:r>
            <a:endParaRPr lang="en-IN" sz="1400" dirty="0"/>
          </a:p>
          <a:p>
            <a:pPr lvl="1"/>
            <a:endParaRPr lang="en-US" dirty="0"/>
          </a:p>
          <a:p>
            <a:pPr lvl="1"/>
            <a:endParaRPr lang="en-US" dirty="0"/>
          </a:p>
          <a:p>
            <a:pPr lvl="1"/>
            <a:endParaRPr lang="en-US" dirty="0"/>
          </a:p>
          <a:p>
            <a:pPr lvl="1"/>
            <a:endParaRPr lang="en-US" dirty="0"/>
          </a:p>
          <a:p>
            <a:endParaRPr lang="en-IN" sz="2000" dirty="0">
              <a:solidFill>
                <a:srgbClr val="18B2E8"/>
              </a:solidFill>
            </a:endParaRPr>
          </a:p>
        </p:txBody>
      </p:sp>
      <p:pic>
        <p:nvPicPr>
          <p:cNvPr id="7" name="Picture 6">
            <a:extLst>
              <a:ext uri="{FF2B5EF4-FFF2-40B4-BE49-F238E27FC236}">
                <a16:creationId xmlns:a16="http://schemas.microsoft.com/office/drawing/2014/main" id="{D88B64A8-66AE-42DF-B86E-47FCF4D9363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247" y="1060417"/>
            <a:ext cx="6586841" cy="3704530"/>
          </a:xfrm>
          <a:prstGeom prst="rect">
            <a:avLst/>
          </a:prstGeom>
          <a:noFill/>
          <a:ln>
            <a:noFill/>
          </a:ln>
        </p:spPr>
      </p:pic>
    </p:spTree>
    <p:extLst>
      <p:ext uri="{BB962C8B-B14F-4D97-AF65-F5344CB8AC3E}">
        <p14:creationId xmlns:p14="http://schemas.microsoft.com/office/powerpoint/2010/main" val="244449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9C21-D521-4496-8EFF-D143509F26DB}"/>
              </a:ext>
            </a:extLst>
          </p:cNvPr>
          <p:cNvSpPr>
            <a:spLocks noGrp="1"/>
          </p:cNvSpPr>
          <p:nvPr>
            <p:ph type="title"/>
          </p:nvPr>
        </p:nvSpPr>
        <p:spPr>
          <a:xfrm>
            <a:off x="0" y="419450"/>
            <a:ext cx="9370503" cy="707472"/>
          </a:xfrm>
        </p:spPr>
        <p:txBody>
          <a:bodyPr>
            <a:normAutofit/>
          </a:bodyPr>
          <a:lstStyle/>
          <a:p>
            <a:pPr algn="ctr"/>
            <a:r>
              <a:rPr lang="en-IN" sz="4000" b="1" dirty="0">
                <a:solidFill>
                  <a:srgbClr val="18B2E8"/>
                </a:solidFill>
                <a:latin typeface="Calibri" panose="020F0502020204030204" pitchFamily="34" charset="0"/>
                <a:cs typeface="Calibri" panose="020F0502020204030204" pitchFamily="34" charset="0"/>
              </a:rPr>
              <a:t>2. Problem Summary</a:t>
            </a:r>
          </a:p>
        </p:txBody>
      </p:sp>
      <p:sp>
        <p:nvSpPr>
          <p:cNvPr id="4" name="Content Placeholder 3">
            <a:extLst>
              <a:ext uri="{FF2B5EF4-FFF2-40B4-BE49-F238E27FC236}">
                <a16:creationId xmlns:a16="http://schemas.microsoft.com/office/drawing/2014/main" id="{CD3789CB-2ACE-4FD7-8AB8-9859590AE6EA}"/>
              </a:ext>
            </a:extLst>
          </p:cNvPr>
          <p:cNvSpPr>
            <a:spLocks noGrp="1"/>
          </p:cNvSpPr>
          <p:nvPr>
            <p:ph idx="1"/>
          </p:nvPr>
        </p:nvSpPr>
        <p:spPr>
          <a:xfrm>
            <a:off x="302004" y="1937859"/>
            <a:ext cx="9211112" cy="5100506"/>
          </a:xfrm>
        </p:spPr>
        <p:txBody>
          <a:bodyPr>
            <a:normAutofit/>
          </a:bodyPr>
          <a:lstStyle/>
          <a:p>
            <a:pPr algn="just"/>
            <a:r>
              <a:rPr lang="en-IN" sz="2400" b="1" dirty="0">
                <a:solidFill>
                  <a:srgbClr val="18B2E8"/>
                </a:solidFill>
                <a:latin typeface="Calibri" panose="020F0502020204030204" pitchFamily="34" charset="0"/>
                <a:cs typeface="Calibri" panose="020F0502020204030204" pitchFamily="34" charset="0"/>
              </a:rPr>
              <a:t>Problem Identification</a:t>
            </a:r>
          </a:p>
          <a:p>
            <a:pPr lvl="1" algn="just"/>
            <a:r>
              <a:rPr lang="en-IN" sz="1800" dirty="0">
                <a:latin typeface="Calibri" panose="020F0502020204030204" pitchFamily="34" charset="0"/>
                <a:cs typeface="Calibri" panose="020F0502020204030204" pitchFamily="34" charset="0"/>
              </a:rPr>
              <a:t>Users find it very difficult to remember lots of long and complex passwords that they use for different websites. The problem with this, however, is that the user may have to reset the password each time they forget it, which is very inconvenient. The alternative to that, using one password for everything is rather risky.</a:t>
            </a:r>
          </a:p>
          <a:p>
            <a:pPr algn="just"/>
            <a:endParaRPr lang="en-IN" sz="2400" b="1" dirty="0">
              <a:solidFill>
                <a:srgbClr val="18B2E8"/>
              </a:solidFill>
              <a:latin typeface="Calibri" panose="020F0502020204030204" pitchFamily="34" charset="0"/>
              <a:cs typeface="Calibri" panose="020F0502020204030204" pitchFamily="34" charset="0"/>
            </a:endParaRPr>
          </a:p>
          <a:p>
            <a:pPr algn="just"/>
            <a:r>
              <a:rPr lang="en-IN" sz="2400" b="1" dirty="0">
                <a:solidFill>
                  <a:srgbClr val="18B2E8"/>
                </a:solidFill>
                <a:latin typeface="Calibri" panose="020F0502020204030204" pitchFamily="34" charset="0"/>
                <a:cs typeface="Calibri" panose="020F0502020204030204" pitchFamily="34" charset="0"/>
              </a:rPr>
              <a:t>Problem Solution</a:t>
            </a:r>
          </a:p>
          <a:p>
            <a:pPr lvl="1" algn="just"/>
            <a:r>
              <a:rPr lang="en-IN" sz="1800" dirty="0" err="1">
                <a:latin typeface="Calibri" panose="020F0502020204030204" pitchFamily="34" charset="0"/>
                <a:cs typeface="Calibri" panose="020F0502020204030204" pitchFamily="34" charset="0"/>
              </a:rPr>
              <a:t>SecureBits</a:t>
            </a:r>
            <a:r>
              <a:rPr lang="en-IN" sz="1800" dirty="0">
                <a:latin typeface="Calibri" panose="020F0502020204030204" pitchFamily="34" charset="0"/>
                <a:cs typeface="Calibri" panose="020F0502020204030204" pitchFamily="34" charset="0"/>
              </a:rPr>
              <a:t> is a security-first password manager. Users can store their login credentials of different websites with us.  Usernames and passwords are secured with strong encryption so that no one else may see them. Encryption is done on the user's device with maximum security leaving no risk of attack.</a:t>
            </a:r>
            <a:endParaRPr lang="en-IN" sz="1800" b="1" dirty="0">
              <a:solidFill>
                <a:srgbClr val="18B2E8"/>
              </a:solidFill>
              <a:latin typeface="Calibri" panose="020F0502020204030204" pitchFamily="34" charset="0"/>
              <a:cs typeface="Calibri" panose="020F0502020204030204" pitchFamily="34" charset="0"/>
            </a:endParaRPr>
          </a:p>
          <a:p>
            <a:pPr algn="just"/>
            <a:endParaRPr lang="en-IN" sz="2400" b="1" dirty="0">
              <a:solidFill>
                <a:srgbClr val="18B2E8"/>
              </a:solidFill>
              <a:latin typeface="Calibri" panose="020F0502020204030204" pitchFamily="34" charset="0"/>
              <a:cs typeface="Calibri" panose="020F0502020204030204" pitchFamily="34" charset="0"/>
            </a:endParaRPr>
          </a:p>
          <a:p>
            <a:pPr marL="0" indent="0" algn="just">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9687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8F88-9615-484F-B541-A51F334F72BB}"/>
              </a:ext>
            </a:extLst>
          </p:cNvPr>
          <p:cNvSpPr>
            <a:spLocks noGrp="1"/>
          </p:cNvSpPr>
          <p:nvPr>
            <p:ph idx="1"/>
          </p:nvPr>
        </p:nvSpPr>
        <p:spPr>
          <a:xfrm>
            <a:off x="677334" y="436228"/>
            <a:ext cx="8596668" cy="6189677"/>
          </a:xfrm>
        </p:spPr>
        <p:txBody>
          <a:bodyPr>
            <a:normAutofit/>
          </a:bodyPr>
          <a:lstStyle/>
          <a:p>
            <a:r>
              <a:rPr lang="en-IN" sz="2000" dirty="0">
                <a:solidFill>
                  <a:srgbClr val="18B2E8"/>
                </a:solidFill>
              </a:rPr>
              <a:t>Admin Site</a:t>
            </a: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endParaRPr lang="en-IN" sz="2000" dirty="0">
              <a:solidFill>
                <a:srgbClr val="18B2E8"/>
              </a:solidFill>
            </a:endParaRPr>
          </a:p>
          <a:p>
            <a:pPr lvl="1"/>
            <a:endParaRPr lang="en-US" dirty="0"/>
          </a:p>
          <a:p>
            <a:pPr lvl="0"/>
            <a:endParaRPr lang="en-US" dirty="0"/>
          </a:p>
          <a:p>
            <a:pPr lvl="1"/>
            <a:endParaRPr lang="en-US" dirty="0"/>
          </a:p>
          <a:p>
            <a:pPr lvl="1"/>
            <a:endParaRPr lang="en-US" dirty="0"/>
          </a:p>
          <a:p>
            <a:pPr lvl="1"/>
            <a:endParaRPr lang="en-US" dirty="0"/>
          </a:p>
          <a:p>
            <a:pPr lvl="1"/>
            <a:endParaRPr lang="en-US" dirty="0"/>
          </a:p>
          <a:p>
            <a:pPr lvl="1"/>
            <a:r>
              <a:rPr lang="en-US" dirty="0"/>
              <a:t>Admin will be shown different database objects grouped by relations.</a:t>
            </a:r>
            <a:endParaRPr lang="en-IN" sz="1400" dirty="0"/>
          </a:p>
          <a:p>
            <a:pPr lvl="1"/>
            <a:r>
              <a:rPr lang="en-US" dirty="0"/>
              <a:t>Admin can view, create, edit and delete these objects.</a:t>
            </a:r>
            <a:endParaRPr lang="en-IN" sz="1400" dirty="0"/>
          </a:p>
          <a:p>
            <a:pPr lvl="1"/>
            <a:r>
              <a:rPr lang="en-US" dirty="0"/>
              <a:t>Admin action logs are also shown on the right side.</a:t>
            </a:r>
            <a:endParaRPr lang="en-IN" sz="1400" dirty="0"/>
          </a:p>
          <a:p>
            <a:pPr lvl="1"/>
            <a:endParaRPr lang="en-US" dirty="0"/>
          </a:p>
          <a:p>
            <a:pPr lvl="1"/>
            <a:endParaRPr lang="en-US" dirty="0"/>
          </a:p>
          <a:p>
            <a:pPr lvl="1"/>
            <a:endParaRPr lang="en-US" dirty="0"/>
          </a:p>
          <a:p>
            <a:pPr lvl="1"/>
            <a:endParaRPr lang="en-US" dirty="0"/>
          </a:p>
          <a:p>
            <a:endParaRPr lang="en-IN" sz="2000" dirty="0">
              <a:solidFill>
                <a:srgbClr val="18B2E8"/>
              </a:solidFill>
            </a:endParaRPr>
          </a:p>
        </p:txBody>
      </p:sp>
      <p:pic>
        <p:nvPicPr>
          <p:cNvPr id="5" name="Picture 4">
            <a:extLst>
              <a:ext uri="{FF2B5EF4-FFF2-40B4-BE49-F238E27FC236}">
                <a16:creationId xmlns:a16="http://schemas.microsoft.com/office/drawing/2014/main" id="{F766D3C1-A842-4830-BD46-D2F1B388F48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246" y="1119140"/>
            <a:ext cx="6586841" cy="3704530"/>
          </a:xfrm>
          <a:prstGeom prst="rect">
            <a:avLst/>
          </a:prstGeom>
          <a:noFill/>
          <a:ln>
            <a:noFill/>
          </a:ln>
        </p:spPr>
      </p:pic>
    </p:spTree>
    <p:extLst>
      <p:ext uri="{BB962C8B-B14F-4D97-AF65-F5344CB8AC3E}">
        <p14:creationId xmlns:p14="http://schemas.microsoft.com/office/powerpoint/2010/main" val="2821942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9C21-D521-4496-8EFF-D143509F26DB}"/>
              </a:ext>
            </a:extLst>
          </p:cNvPr>
          <p:cNvSpPr>
            <a:spLocks noGrp="1"/>
          </p:cNvSpPr>
          <p:nvPr>
            <p:ph type="title"/>
          </p:nvPr>
        </p:nvSpPr>
        <p:spPr>
          <a:xfrm>
            <a:off x="50334" y="578841"/>
            <a:ext cx="9370503" cy="707472"/>
          </a:xfrm>
        </p:spPr>
        <p:txBody>
          <a:bodyPr>
            <a:normAutofit/>
          </a:bodyPr>
          <a:lstStyle/>
          <a:p>
            <a:pPr algn="ctr"/>
            <a:r>
              <a:rPr lang="en-IN" sz="4000" b="1" dirty="0">
                <a:solidFill>
                  <a:srgbClr val="18B2E8"/>
                </a:solidFill>
                <a:latin typeface="Calibri" panose="020F0502020204030204" pitchFamily="34" charset="0"/>
                <a:cs typeface="Calibri" panose="020F0502020204030204" pitchFamily="34" charset="0"/>
              </a:rPr>
              <a:t>7. Conclusion</a:t>
            </a:r>
          </a:p>
        </p:txBody>
      </p:sp>
      <p:sp>
        <p:nvSpPr>
          <p:cNvPr id="4" name="Content Placeholder 3">
            <a:extLst>
              <a:ext uri="{FF2B5EF4-FFF2-40B4-BE49-F238E27FC236}">
                <a16:creationId xmlns:a16="http://schemas.microsoft.com/office/drawing/2014/main" id="{CD3789CB-2ACE-4FD7-8AB8-9859590AE6EA}"/>
              </a:ext>
            </a:extLst>
          </p:cNvPr>
          <p:cNvSpPr>
            <a:spLocks noGrp="1"/>
          </p:cNvSpPr>
          <p:nvPr>
            <p:ph idx="1"/>
          </p:nvPr>
        </p:nvSpPr>
        <p:spPr>
          <a:xfrm>
            <a:off x="677333" y="2210923"/>
            <a:ext cx="8894505" cy="3880773"/>
          </a:xfrm>
        </p:spPr>
        <p:txBody>
          <a:bodyPr>
            <a:normAutofit/>
          </a:bodyPr>
          <a:lstStyle/>
          <a:p>
            <a:pPr marL="0" indent="0" algn="just">
              <a:buNone/>
            </a:pPr>
            <a:r>
              <a:rPr lang="en-IN" dirty="0"/>
              <a:t>With the completion of this project, Users will be provided with an option to store their usernames and passwords securely and conveniently. This is a Single Page Application which uses AJAX and consumes an API for better responsiveness and User Experience. Security is the highest priority and provided through a range of encryption and hashing algorithms.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4355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64D73-D4F2-4F3B-8CDD-8C215420393A}"/>
              </a:ext>
            </a:extLst>
          </p:cNvPr>
          <p:cNvSpPr>
            <a:spLocks noGrp="1"/>
          </p:cNvSpPr>
          <p:nvPr>
            <p:ph idx="1"/>
          </p:nvPr>
        </p:nvSpPr>
        <p:spPr>
          <a:xfrm>
            <a:off x="903837" y="578840"/>
            <a:ext cx="8596668" cy="5462523"/>
          </a:xfrm>
        </p:spPr>
        <p:txBody>
          <a:bodyPr anchor="ctr"/>
          <a:lstStyle/>
          <a:p>
            <a:pPr marL="0" indent="0" algn="ctr">
              <a:buNone/>
            </a:pPr>
            <a:r>
              <a:rPr lang="en-IN" sz="7000" dirty="0">
                <a:solidFill>
                  <a:srgbClr val="0E6E90"/>
                </a:solidFill>
                <a:latin typeface="Agency FB" panose="020B0503020202020204" pitchFamily="34" charset="0"/>
                <a:cs typeface="Calibri" panose="020F0502020204030204" pitchFamily="34" charset="0"/>
              </a:rPr>
              <a:t>Thank You!</a:t>
            </a:r>
          </a:p>
          <a:p>
            <a:pPr marL="0" indent="0" algn="ctr">
              <a:buNone/>
            </a:pPr>
            <a:r>
              <a:rPr lang="en-IN" sz="3000" dirty="0">
                <a:solidFill>
                  <a:srgbClr val="5FCBEF"/>
                </a:solidFill>
                <a:latin typeface="Bahnschrift Condensed" panose="020B0502040204020203" pitchFamily="34" charset="0"/>
                <a:cs typeface="Calibri" panose="020F0502020204030204" pitchFamily="34" charset="0"/>
              </a:rPr>
              <a:t>Any Questions?</a:t>
            </a:r>
          </a:p>
          <a:p>
            <a:pPr algn="ctr"/>
            <a:endParaRPr lang="en-IN" dirty="0"/>
          </a:p>
        </p:txBody>
      </p:sp>
    </p:spTree>
    <p:extLst>
      <p:ext uri="{BB962C8B-B14F-4D97-AF65-F5344CB8AC3E}">
        <p14:creationId xmlns:p14="http://schemas.microsoft.com/office/powerpoint/2010/main" val="132380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9C21-D521-4496-8EFF-D143509F26DB}"/>
              </a:ext>
            </a:extLst>
          </p:cNvPr>
          <p:cNvSpPr>
            <a:spLocks noGrp="1"/>
          </p:cNvSpPr>
          <p:nvPr>
            <p:ph type="title"/>
          </p:nvPr>
        </p:nvSpPr>
        <p:spPr>
          <a:xfrm>
            <a:off x="0" y="419450"/>
            <a:ext cx="9370503" cy="707472"/>
          </a:xfrm>
        </p:spPr>
        <p:txBody>
          <a:bodyPr>
            <a:normAutofit/>
          </a:bodyPr>
          <a:lstStyle/>
          <a:p>
            <a:pPr algn="ctr"/>
            <a:r>
              <a:rPr lang="en-IN" sz="4000" b="1" dirty="0">
                <a:solidFill>
                  <a:srgbClr val="18B2E8"/>
                </a:solidFill>
                <a:latin typeface="Calibri" panose="020F0502020204030204" pitchFamily="34" charset="0"/>
                <a:cs typeface="Calibri" panose="020F0502020204030204" pitchFamily="34" charset="0"/>
              </a:rPr>
              <a:t>3. Detail Description</a:t>
            </a:r>
          </a:p>
        </p:txBody>
      </p:sp>
      <p:sp>
        <p:nvSpPr>
          <p:cNvPr id="4" name="Content Placeholder 3">
            <a:extLst>
              <a:ext uri="{FF2B5EF4-FFF2-40B4-BE49-F238E27FC236}">
                <a16:creationId xmlns:a16="http://schemas.microsoft.com/office/drawing/2014/main" id="{CD3789CB-2ACE-4FD7-8AB8-9859590AE6EA}"/>
              </a:ext>
            </a:extLst>
          </p:cNvPr>
          <p:cNvSpPr>
            <a:spLocks noGrp="1"/>
          </p:cNvSpPr>
          <p:nvPr>
            <p:ph idx="1"/>
          </p:nvPr>
        </p:nvSpPr>
        <p:spPr>
          <a:xfrm>
            <a:off x="302004" y="1258349"/>
            <a:ext cx="9211112" cy="5436065"/>
          </a:xfrm>
        </p:spPr>
        <p:txBody>
          <a:bodyPr>
            <a:normAutofit lnSpcReduction="10000"/>
          </a:bodyPr>
          <a:lstStyle/>
          <a:p>
            <a:pPr algn="just"/>
            <a:r>
              <a:rPr lang="en-IN" sz="2000" b="1" dirty="0">
                <a:solidFill>
                  <a:srgbClr val="18B2E8"/>
                </a:solidFill>
                <a:latin typeface="Calibri" panose="020F0502020204030204" pitchFamily="34" charset="0"/>
                <a:cs typeface="Calibri" panose="020F0502020204030204" pitchFamily="34" charset="0"/>
              </a:rPr>
              <a:t>Vault :</a:t>
            </a:r>
          </a:p>
          <a:p>
            <a:pPr marL="457200" lvl="1" indent="0" algn="just">
              <a:buNone/>
            </a:pPr>
            <a:r>
              <a:rPr lang="en-IN" dirty="0"/>
              <a:t>Vault stores the encrypted login credentials of the user. User can add, update, delete and view their own vaults while the admin can view, add, update and delete everyone’s vaults. Admin can only see these vaults in encrypted form.</a:t>
            </a:r>
          </a:p>
          <a:p>
            <a:pPr lvl="2"/>
            <a:r>
              <a:rPr lang="en-IN" b="1" dirty="0"/>
              <a:t>id : </a:t>
            </a:r>
            <a:r>
              <a:rPr lang="en-IN" dirty="0"/>
              <a:t>ID of Vault</a:t>
            </a:r>
          </a:p>
          <a:p>
            <a:pPr lvl="2"/>
            <a:r>
              <a:rPr lang="en-IN" b="1" dirty="0"/>
              <a:t>name: </a:t>
            </a:r>
            <a:r>
              <a:rPr lang="en-IN" dirty="0"/>
              <a:t>Name of Vault</a:t>
            </a:r>
          </a:p>
          <a:p>
            <a:pPr lvl="2"/>
            <a:r>
              <a:rPr lang="en-IN" b="1" dirty="0"/>
              <a:t>username: </a:t>
            </a:r>
            <a:r>
              <a:rPr lang="en-IN" dirty="0"/>
              <a:t>Encrypted username</a:t>
            </a:r>
          </a:p>
          <a:p>
            <a:pPr lvl="2"/>
            <a:r>
              <a:rPr lang="en-IN" b="1" dirty="0"/>
              <a:t>password: </a:t>
            </a:r>
            <a:r>
              <a:rPr lang="en-IN" dirty="0"/>
              <a:t>Encrypted password</a:t>
            </a:r>
          </a:p>
          <a:p>
            <a:pPr lvl="2"/>
            <a:r>
              <a:rPr lang="en-IN" b="1" dirty="0" err="1"/>
              <a:t>folder_id</a:t>
            </a:r>
            <a:r>
              <a:rPr lang="en-IN" b="1" dirty="0"/>
              <a:t>: </a:t>
            </a:r>
            <a:r>
              <a:rPr lang="en-IN" dirty="0"/>
              <a:t>ID of containing folder</a:t>
            </a:r>
          </a:p>
          <a:p>
            <a:pPr lvl="2"/>
            <a:r>
              <a:rPr lang="en-IN" b="1" dirty="0" err="1"/>
              <a:t>user_id</a:t>
            </a:r>
            <a:r>
              <a:rPr lang="en-IN" b="1" dirty="0"/>
              <a:t> : </a:t>
            </a:r>
            <a:r>
              <a:rPr lang="en-IN" dirty="0"/>
              <a:t>ID of owner user</a:t>
            </a:r>
          </a:p>
          <a:p>
            <a:pPr lvl="2"/>
            <a:endParaRPr lang="en-IN" dirty="0"/>
          </a:p>
          <a:p>
            <a:r>
              <a:rPr lang="en-IN" b="1" dirty="0">
                <a:solidFill>
                  <a:srgbClr val="18B2E8"/>
                </a:solidFill>
              </a:rPr>
              <a:t>Folder :</a:t>
            </a:r>
            <a:endParaRPr lang="en-IN" dirty="0">
              <a:solidFill>
                <a:srgbClr val="18B2E8"/>
              </a:solidFill>
            </a:endParaRPr>
          </a:p>
          <a:p>
            <a:pPr marL="457200" lvl="1" indent="0" algn="just">
              <a:buNone/>
            </a:pPr>
            <a:r>
              <a:rPr lang="en-IN" dirty="0"/>
              <a:t>Folders are for organization and grouping of vaults. User can add, update, delete and view only their own vaults while the admin can perform all actions for all the vaults.</a:t>
            </a:r>
          </a:p>
          <a:p>
            <a:pPr lvl="2"/>
            <a:r>
              <a:rPr lang="en-IN" b="1" dirty="0"/>
              <a:t>id : </a:t>
            </a:r>
            <a:r>
              <a:rPr lang="en-IN" dirty="0"/>
              <a:t>ID of Folder</a:t>
            </a:r>
          </a:p>
          <a:p>
            <a:pPr lvl="2"/>
            <a:r>
              <a:rPr lang="en-IN" b="1" dirty="0"/>
              <a:t>name : </a:t>
            </a:r>
            <a:r>
              <a:rPr lang="en-IN" dirty="0"/>
              <a:t>Name of Folder</a:t>
            </a:r>
          </a:p>
          <a:p>
            <a:pPr lvl="2"/>
            <a:r>
              <a:rPr lang="en-IN" b="1" dirty="0" err="1"/>
              <a:t>user_id</a:t>
            </a:r>
            <a:r>
              <a:rPr lang="en-IN" b="1" dirty="0"/>
              <a:t>:</a:t>
            </a:r>
            <a:r>
              <a:rPr lang="en-IN" dirty="0"/>
              <a:t> ID of owner user</a:t>
            </a:r>
          </a:p>
          <a:p>
            <a:endParaRPr lang="en-IN" dirty="0"/>
          </a:p>
          <a:p>
            <a:pPr algn="just"/>
            <a:endParaRPr lang="en-IN" sz="2400" b="1" dirty="0">
              <a:solidFill>
                <a:srgbClr val="18B2E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203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3789CB-2ACE-4FD7-8AB8-9859590AE6EA}"/>
              </a:ext>
            </a:extLst>
          </p:cNvPr>
          <p:cNvSpPr>
            <a:spLocks noGrp="1"/>
          </p:cNvSpPr>
          <p:nvPr>
            <p:ph idx="1"/>
          </p:nvPr>
        </p:nvSpPr>
        <p:spPr>
          <a:xfrm>
            <a:off x="302004" y="218115"/>
            <a:ext cx="9211112" cy="6476300"/>
          </a:xfrm>
        </p:spPr>
        <p:txBody>
          <a:bodyPr>
            <a:normAutofit/>
          </a:bodyPr>
          <a:lstStyle/>
          <a:p>
            <a:r>
              <a:rPr lang="en-IN" b="1" dirty="0">
                <a:solidFill>
                  <a:srgbClr val="18B2E8"/>
                </a:solidFill>
              </a:rPr>
              <a:t>Admin :</a:t>
            </a:r>
            <a:endParaRPr lang="en-IN" dirty="0">
              <a:solidFill>
                <a:srgbClr val="18B2E8"/>
              </a:solidFill>
            </a:endParaRPr>
          </a:p>
          <a:p>
            <a:pPr marL="457200" lvl="1" indent="0" algn="just">
              <a:buNone/>
            </a:pPr>
            <a:r>
              <a:rPr lang="en-IN" dirty="0"/>
              <a:t>Admin can login to the system and manage vaults, folders, users and authentication tokens provided to the user.</a:t>
            </a:r>
          </a:p>
          <a:p>
            <a:pPr lvl="2"/>
            <a:r>
              <a:rPr lang="en-IN" b="1" dirty="0"/>
              <a:t>username : </a:t>
            </a:r>
            <a:r>
              <a:rPr lang="en-IN" dirty="0"/>
              <a:t>Username of admin</a:t>
            </a:r>
          </a:p>
          <a:p>
            <a:pPr lvl="2"/>
            <a:r>
              <a:rPr lang="en-IN" b="1" dirty="0"/>
              <a:t>password: </a:t>
            </a:r>
            <a:r>
              <a:rPr lang="en-IN" dirty="0"/>
              <a:t>Password of admin</a:t>
            </a:r>
          </a:p>
          <a:p>
            <a:pPr lvl="2"/>
            <a:r>
              <a:rPr lang="en-IN" b="1" dirty="0"/>
              <a:t>email : </a:t>
            </a:r>
            <a:r>
              <a:rPr lang="en-IN" dirty="0"/>
              <a:t>Email address of admin</a:t>
            </a:r>
          </a:p>
          <a:p>
            <a:pPr lvl="2"/>
            <a:r>
              <a:rPr lang="en-IN" b="1" dirty="0" err="1"/>
              <a:t>first_name</a:t>
            </a:r>
            <a:r>
              <a:rPr lang="en-IN" b="1" dirty="0"/>
              <a:t> : </a:t>
            </a:r>
            <a:r>
              <a:rPr lang="en-IN" dirty="0"/>
              <a:t>First name of admin</a:t>
            </a:r>
          </a:p>
          <a:p>
            <a:pPr lvl="2"/>
            <a:r>
              <a:rPr lang="en-IN" b="1" dirty="0" err="1"/>
              <a:t>last_name</a:t>
            </a:r>
            <a:r>
              <a:rPr lang="en-IN" b="1" dirty="0"/>
              <a:t> : </a:t>
            </a:r>
            <a:r>
              <a:rPr lang="en-IN" dirty="0"/>
              <a:t>Last name of admin</a:t>
            </a:r>
          </a:p>
          <a:p>
            <a:pPr lvl="2"/>
            <a:r>
              <a:rPr lang="en-IN" b="1" dirty="0" err="1"/>
              <a:t>date_joined</a:t>
            </a:r>
            <a:r>
              <a:rPr lang="en-IN" b="1" dirty="0"/>
              <a:t> : </a:t>
            </a:r>
            <a:r>
              <a:rPr lang="en-IN" dirty="0"/>
              <a:t>Date of registration</a:t>
            </a:r>
          </a:p>
          <a:p>
            <a:pPr lvl="2"/>
            <a:r>
              <a:rPr lang="en-IN" b="1" dirty="0" err="1"/>
              <a:t>last_login</a:t>
            </a:r>
            <a:r>
              <a:rPr lang="en-IN" b="1" dirty="0"/>
              <a:t> : </a:t>
            </a:r>
            <a:r>
              <a:rPr lang="en-IN" dirty="0"/>
              <a:t>Date &amp; Time of last login by admin</a:t>
            </a:r>
          </a:p>
          <a:p>
            <a:pPr lvl="2"/>
            <a:endParaRPr lang="en-IN" dirty="0"/>
          </a:p>
          <a:p>
            <a:r>
              <a:rPr lang="en-IN" b="1" dirty="0" err="1">
                <a:solidFill>
                  <a:srgbClr val="18B2E8"/>
                </a:solidFill>
              </a:rPr>
              <a:t>Auth</a:t>
            </a:r>
            <a:r>
              <a:rPr lang="en-IN" b="1" dirty="0">
                <a:solidFill>
                  <a:srgbClr val="18B2E8"/>
                </a:solidFill>
              </a:rPr>
              <a:t> Token :</a:t>
            </a:r>
            <a:endParaRPr lang="en-IN" dirty="0">
              <a:solidFill>
                <a:srgbClr val="18B2E8"/>
              </a:solidFill>
            </a:endParaRPr>
          </a:p>
          <a:p>
            <a:pPr marL="457200" lvl="1" indent="0" algn="just">
              <a:buNone/>
            </a:pPr>
            <a:r>
              <a:rPr lang="en-IN" dirty="0"/>
              <a:t>Authentication token is used to verify the identity of the user and authorize them to perform actions which they have permissions for.</a:t>
            </a:r>
          </a:p>
          <a:p>
            <a:pPr lvl="2"/>
            <a:r>
              <a:rPr lang="en-IN" b="1" dirty="0"/>
              <a:t>id  :</a:t>
            </a:r>
            <a:r>
              <a:rPr lang="en-US" dirty="0"/>
              <a:t> ID of token</a:t>
            </a:r>
            <a:endParaRPr lang="en-IN" dirty="0"/>
          </a:p>
          <a:p>
            <a:pPr lvl="2"/>
            <a:r>
              <a:rPr lang="en-IN" b="1" dirty="0"/>
              <a:t>created: </a:t>
            </a:r>
            <a:r>
              <a:rPr lang="en-IN" dirty="0"/>
              <a:t>Time of token creation</a:t>
            </a:r>
          </a:p>
          <a:p>
            <a:pPr lvl="2"/>
            <a:r>
              <a:rPr lang="en-IN" b="1" dirty="0" err="1"/>
              <a:t>user_id</a:t>
            </a:r>
            <a:r>
              <a:rPr lang="en-IN" b="1" dirty="0"/>
              <a:t> : </a:t>
            </a:r>
            <a:r>
              <a:rPr lang="en-IN" dirty="0"/>
              <a:t>ID of user the token is assigned to</a:t>
            </a:r>
          </a:p>
          <a:p>
            <a:endParaRPr lang="en-IN" dirty="0"/>
          </a:p>
          <a:p>
            <a:pPr algn="just"/>
            <a:endParaRPr lang="en-IN" sz="2400" b="1" dirty="0">
              <a:solidFill>
                <a:srgbClr val="18B2E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28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3789CB-2ACE-4FD7-8AB8-9859590AE6EA}"/>
              </a:ext>
            </a:extLst>
          </p:cNvPr>
          <p:cNvSpPr>
            <a:spLocks noGrp="1"/>
          </p:cNvSpPr>
          <p:nvPr>
            <p:ph idx="1"/>
          </p:nvPr>
        </p:nvSpPr>
        <p:spPr>
          <a:xfrm>
            <a:off x="302004" y="218115"/>
            <a:ext cx="9211112" cy="6476300"/>
          </a:xfrm>
        </p:spPr>
        <p:txBody>
          <a:bodyPr>
            <a:normAutofit/>
          </a:bodyPr>
          <a:lstStyle/>
          <a:p>
            <a:r>
              <a:rPr lang="en-IN" b="1" dirty="0">
                <a:solidFill>
                  <a:srgbClr val="18B2E8"/>
                </a:solidFill>
              </a:rPr>
              <a:t>Permission :</a:t>
            </a:r>
            <a:endParaRPr lang="en-IN" dirty="0">
              <a:solidFill>
                <a:srgbClr val="18B2E8"/>
              </a:solidFill>
            </a:endParaRPr>
          </a:p>
          <a:p>
            <a:pPr marL="457200" lvl="1" indent="0" algn="just">
              <a:buNone/>
            </a:pPr>
            <a:r>
              <a:rPr lang="en-IN" dirty="0"/>
              <a:t>Permission stores and manages the permissions given to users on their vaults and folders.</a:t>
            </a:r>
          </a:p>
          <a:p>
            <a:pPr lvl="2"/>
            <a:r>
              <a:rPr lang="en-IN" b="1" dirty="0"/>
              <a:t>id : </a:t>
            </a:r>
            <a:r>
              <a:rPr lang="en-IN" dirty="0"/>
              <a:t>ID of permission</a:t>
            </a:r>
          </a:p>
          <a:p>
            <a:pPr lvl="2"/>
            <a:r>
              <a:rPr lang="en-IN" b="1" dirty="0"/>
              <a:t>name : </a:t>
            </a:r>
            <a:r>
              <a:rPr lang="en-IN" dirty="0"/>
              <a:t>Name of permission</a:t>
            </a:r>
          </a:p>
          <a:p>
            <a:pPr lvl="2"/>
            <a:r>
              <a:rPr lang="en-IN" b="1" dirty="0" err="1"/>
              <a:t>content_type_id</a:t>
            </a:r>
            <a:r>
              <a:rPr lang="en-IN" b="1" dirty="0"/>
              <a:t>: </a:t>
            </a:r>
            <a:r>
              <a:rPr lang="en-IN" dirty="0"/>
              <a:t>ID of content type for permission</a:t>
            </a:r>
          </a:p>
          <a:p>
            <a:pPr lvl="2"/>
            <a:r>
              <a:rPr lang="en-IN" b="1" dirty="0"/>
              <a:t>codename: </a:t>
            </a:r>
            <a:r>
              <a:rPr lang="en-IN" dirty="0"/>
              <a:t>codename for permission</a:t>
            </a:r>
          </a:p>
          <a:p>
            <a:endParaRPr lang="en-IN" dirty="0"/>
          </a:p>
          <a:p>
            <a:pPr algn="just"/>
            <a:endParaRPr lang="en-IN" sz="2400" b="1" dirty="0">
              <a:solidFill>
                <a:srgbClr val="18B2E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332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9C21-D521-4496-8EFF-D143509F26DB}"/>
              </a:ext>
            </a:extLst>
          </p:cNvPr>
          <p:cNvSpPr>
            <a:spLocks noGrp="1"/>
          </p:cNvSpPr>
          <p:nvPr>
            <p:ph type="title"/>
          </p:nvPr>
        </p:nvSpPr>
        <p:spPr>
          <a:xfrm>
            <a:off x="293615" y="419450"/>
            <a:ext cx="9370503" cy="707472"/>
          </a:xfrm>
        </p:spPr>
        <p:txBody>
          <a:bodyPr>
            <a:normAutofit/>
          </a:bodyPr>
          <a:lstStyle/>
          <a:p>
            <a:pPr algn="ctr"/>
            <a:r>
              <a:rPr lang="en-IN" sz="4000" b="1" dirty="0">
                <a:solidFill>
                  <a:srgbClr val="18B2E8"/>
                </a:solidFill>
                <a:latin typeface="Calibri" panose="020F0502020204030204" pitchFamily="34" charset="0"/>
                <a:cs typeface="Calibri" panose="020F0502020204030204" pitchFamily="34" charset="0"/>
              </a:rPr>
              <a:t>4. Data Dictionary</a:t>
            </a:r>
          </a:p>
        </p:txBody>
      </p:sp>
      <p:graphicFrame>
        <p:nvGraphicFramePr>
          <p:cNvPr id="3" name="Content Placeholder 2">
            <a:extLst>
              <a:ext uri="{FF2B5EF4-FFF2-40B4-BE49-F238E27FC236}">
                <a16:creationId xmlns:a16="http://schemas.microsoft.com/office/drawing/2014/main" id="{28E6ADE0-F756-4750-8AB5-E8A0C2005E16}"/>
              </a:ext>
            </a:extLst>
          </p:cNvPr>
          <p:cNvGraphicFramePr>
            <a:graphicFrameLocks noGrp="1"/>
          </p:cNvGraphicFramePr>
          <p:nvPr>
            <p:ph idx="1"/>
            <p:extLst>
              <p:ext uri="{D42A27DB-BD31-4B8C-83A1-F6EECF244321}">
                <p14:modId xmlns:p14="http://schemas.microsoft.com/office/powerpoint/2010/main" val="816027462"/>
              </p:ext>
            </p:extLst>
          </p:nvPr>
        </p:nvGraphicFramePr>
        <p:xfrm>
          <a:off x="1845579" y="1753299"/>
          <a:ext cx="6224630" cy="1187565"/>
        </p:xfrm>
        <a:graphic>
          <a:graphicData uri="http://schemas.openxmlformats.org/drawingml/2006/table">
            <a:tbl>
              <a:tblPr firstRow="1" firstCol="1" bandRow="1">
                <a:tableStyleId>{21E4AEA4-8DFA-4A89-87EB-49C32662AFE0}</a:tableStyleId>
              </a:tblPr>
              <a:tblGrid>
                <a:gridCol w="975532">
                  <a:extLst>
                    <a:ext uri="{9D8B030D-6E8A-4147-A177-3AD203B41FA5}">
                      <a16:colId xmlns:a16="http://schemas.microsoft.com/office/drawing/2014/main" val="3690653419"/>
                    </a:ext>
                  </a:extLst>
                </a:gridCol>
                <a:gridCol w="1076331">
                  <a:extLst>
                    <a:ext uri="{9D8B030D-6E8A-4147-A177-3AD203B41FA5}">
                      <a16:colId xmlns:a16="http://schemas.microsoft.com/office/drawing/2014/main" val="2857162129"/>
                    </a:ext>
                  </a:extLst>
                </a:gridCol>
                <a:gridCol w="587529">
                  <a:extLst>
                    <a:ext uri="{9D8B030D-6E8A-4147-A177-3AD203B41FA5}">
                      <a16:colId xmlns:a16="http://schemas.microsoft.com/office/drawing/2014/main" val="4151154260"/>
                    </a:ext>
                  </a:extLst>
                </a:gridCol>
                <a:gridCol w="1076331">
                  <a:extLst>
                    <a:ext uri="{9D8B030D-6E8A-4147-A177-3AD203B41FA5}">
                      <a16:colId xmlns:a16="http://schemas.microsoft.com/office/drawing/2014/main" val="1165563048"/>
                    </a:ext>
                  </a:extLst>
                </a:gridCol>
                <a:gridCol w="1076331">
                  <a:extLst>
                    <a:ext uri="{9D8B030D-6E8A-4147-A177-3AD203B41FA5}">
                      <a16:colId xmlns:a16="http://schemas.microsoft.com/office/drawing/2014/main" val="3694056884"/>
                    </a:ext>
                  </a:extLst>
                </a:gridCol>
                <a:gridCol w="1432576">
                  <a:extLst>
                    <a:ext uri="{9D8B030D-6E8A-4147-A177-3AD203B41FA5}">
                      <a16:colId xmlns:a16="http://schemas.microsoft.com/office/drawing/2014/main" val="1977045276"/>
                    </a:ext>
                  </a:extLst>
                </a:gridCol>
              </a:tblGrid>
              <a:tr h="237513">
                <a:tc gridSpan="6">
                  <a:txBody>
                    <a:bodyPr/>
                    <a:lstStyle/>
                    <a:p>
                      <a:pPr algn="ctr">
                        <a:spcAft>
                          <a:spcPts val="0"/>
                        </a:spcAft>
                      </a:pPr>
                      <a:r>
                        <a:rPr lang="en-US" sz="1200" dirty="0" err="1">
                          <a:effectLst/>
                        </a:rPr>
                        <a:t>api_folder</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62564977"/>
                  </a:ext>
                </a:extLst>
              </a:tr>
              <a:tr h="237513">
                <a:tc>
                  <a:txBody>
                    <a:bodyPr/>
                    <a:lstStyle/>
                    <a:p>
                      <a:pPr>
                        <a:spcAft>
                          <a:spcPts val="0"/>
                        </a:spcAft>
                      </a:pPr>
                      <a:r>
                        <a:rPr lang="en-US" sz="1200">
                          <a:effectLst/>
                        </a:rPr>
                        <a:t>Field 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Data 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Size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Constraint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Reference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Description</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951237797"/>
                  </a:ext>
                </a:extLst>
              </a:tr>
              <a:tr h="237513">
                <a:tc>
                  <a:txBody>
                    <a:bodyPr/>
                    <a:lstStyle/>
                    <a:p>
                      <a:pPr>
                        <a:spcAft>
                          <a:spcPts val="0"/>
                        </a:spcAft>
                      </a:pPr>
                      <a:r>
                        <a:rPr lang="en-US" sz="1200">
                          <a:effectLst/>
                        </a:rPr>
                        <a:t>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integer</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Primary Key</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folder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668727258"/>
                  </a:ext>
                </a:extLst>
              </a:tr>
              <a:tr h="237513">
                <a:tc>
                  <a:txBody>
                    <a:bodyPr/>
                    <a:lstStyle/>
                    <a:p>
                      <a:pPr>
                        <a:spcAft>
                          <a:spcPts val="0"/>
                        </a:spcAft>
                      </a:pPr>
                      <a:r>
                        <a:rPr lang="en-US" sz="1200">
                          <a:effectLst/>
                        </a:rPr>
                        <a:t>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128</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Name of folder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623986031"/>
                  </a:ext>
                </a:extLst>
              </a:tr>
              <a:tr h="237513">
                <a:tc>
                  <a:txBody>
                    <a:bodyPr/>
                    <a:lstStyle/>
                    <a:p>
                      <a:pPr>
                        <a:spcAft>
                          <a:spcPts val="0"/>
                        </a:spcAft>
                      </a:pPr>
                      <a:r>
                        <a:rPr lang="en-US" sz="1200">
                          <a:effectLst/>
                        </a:rPr>
                        <a:t>user_id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Foreign Key</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api_vaultuser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ID of owner</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404184311"/>
                  </a:ext>
                </a:extLst>
              </a:tr>
            </a:tbl>
          </a:graphicData>
        </a:graphic>
      </p:graphicFrame>
      <p:graphicFrame>
        <p:nvGraphicFramePr>
          <p:cNvPr id="5" name="Table 4">
            <a:extLst>
              <a:ext uri="{FF2B5EF4-FFF2-40B4-BE49-F238E27FC236}">
                <a16:creationId xmlns:a16="http://schemas.microsoft.com/office/drawing/2014/main" id="{9E9F864F-80E2-4208-9163-2F8A31B84B77}"/>
              </a:ext>
            </a:extLst>
          </p:cNvPr>
          <p:cNvGraphicFramePr>
            <a:graphicFrameLocks noGrp="1"/>
          </p:cNvGraphicFramePr>
          <p:nvPr>
            <p:extLst>
              <p:ext uri="{D42A27DB-BD31-4B8C-83A1-F6EECF244321}">
                <p14:modId xmlns:p14="http://schemas.microsoft.com/office/powerpoint/2010/main" val="3170192890"/>
              </p:ext>
            </p:extLst>
          </p:nvPr>
        </p:nvGraphicFramePr>
        <p:xfrm>
          <a:off x="1845579" y="3917137"/>
          <a:ext cx="6224630" cy="1963476"/>
        </p:xfrm>
        <a:graphic>
          <a:graphicData uri="http://schemas.openxmlformats.org/drawingml/2006/table">
            <a:tbl>
              <a:tblPr firstRow="1" firstCol="1" bandRow="1">
                <a:tableStyleId>{21E4AEA4-8DFA-4A89-87EB-49C32662AFE0}</a:tableStyleId>
              </a:tblPr>
              <a:tblGrid>
                <a:gridCol w="1036979">
                  <a:extLst>
                    <a:ext uri="{9D8B030D-6E8A-4147-A177-3AD203B41FA5}">
                      <a16:colId xmlns:a16="http://schemas.microsoft.com/office/drawing/2014/main" val="2765411320"/>
                    </a:ext>
                  </a:extLst>
                </a:gridCol>
                <a:gridCol w="1035597">
                  <a:extLst>
                    <a:ext uri="{9D8B030D-6E8A-4147-A177-3AD203B41FA5}">
                      <a16:colId xmlns:a16="http://schemas.microsoft.com/office/drawing/2014/main" val="2869928963"/>
                    </a:ext>
                  </a:extLst>
                </a:gridCol>
                <a:gridCol w="566818">
                  <a:extLst>
                    <a:ext uri="{9D8B030D-6E8A-4147-A177-3AD203B41FA5}">
                      <a16:colId xmlns:a16="http://schemas.microsoft.com/office/drawing/2014/main" val="3721523269"/>
                    </a:ext>
                  </a:extLst>
                </a:gridCol>
                <a:gridCol w="1076330">
                  <a:extLst>
                    <a:ext uri="{9D8B030D-6E8A-4147-A177-3AD203B41FA5}">
                      <a16:colId xmlns:a16="http://schemas.microsoft.com/office/drawing/2014/main" val="3850238902"/>
                    </a:ext>
                  </a:extLst>
                </a:gridCol>
                <a:gridCol w="1076330">
                  <a:extLst>
                    <a:ext uri="{9D8B030D-6E8A-4147-A177-3AD203B41FA5}">
                      <a16:colId xmlns:a16="http://schemas.microsoft.com/office/drawing/2014/main" val="4136493258"/>
                    </a:ext>
                  </a:extLst>
                </a:gridCol>
                <a:gridCol w="1432576">
                  <a:extLst>
                    <a:ext uri="{9D8B030D-6E8A-4147-A177-3AD203B41FA5}">
                      <a16:colId xmlns:a16="http://schemas.microsoft.com/office/drawing/2014/main" val="2839450896"/>
                    </a:ext>
                  </a:extLst>
                </a:gridCol>
              </a:tblGrid>
              <a:tr h="218164">
                <a:tc gridSpan="6">
                  <a:txBody>
                    <a:bodyPr/>
                    <a:lstStyle/>
                    <a:p>
                      <a:pPr algn="ctr">
                        <a:spcAft>
                          <a:spcPts val="0"/>
                        </a:spcAft>
                      </a:pPr>
                      <a:r>
                        <a:rPr lang="en-US" sz="1200" dirty="0" err="1">
                          <a:effectLst/>
                        </a:rPr>
                        <a:t>api_vault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41843852"/>
                  </a:ext>
                </a:extLst>
              </a:tr>
              <a:tr h="218164">
                <a:tc>
                  <a:txBody>
                    <a:bodyPr/>
                    <a:lstStyle/>
                    <a:p>
                      <a:pPr>
                        <a:spcAft>
                          <a:spcPts val="0"/>
                        </a:spcAft>
                      </a:pPr>
                      <a:r>
                        <a:rPr lang="en-US" sz="1200">
                          <a:effectLst/>
                        </a:rPr>
                        <a:t>Field 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Data 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Size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Constraint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Reference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Description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926944150"/>
                  </a:ext>
                </a:extLst>
              </a:tr>
              <a:tr h="218164">
                <a:tc>
                  <a:txBody>
                    <a:bodyPr/>
                    <a:lstStyle/>
                    <a:p>
                      <a:pPr>
                        <a:spcAft>
                          <a:spcPts val="0"/>
                        </a:spcAft>
                      </a:pPr>
                      <a:r>
                        <a:rPr lang="en-US" sz="1200">
                          <a:effectLst/>
                        </a:rPr>
                        <a:t>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Primary Key</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vault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79641913"/>
                  </a:ext>
                </a:extLst>
              </a:tr>
              <a:tr h="218164">
                <a:tc>
                  <a:txBody>
                    <a:bodyPr/>
                    <a:lstStyle/>
                    <a:p>
                      <a:pPr>
                        <a:spcAft>
                          <a:spcPts val="0"/>
                        </a:spcAft>
                      </a:pPr>
                      <a:r>
                        <a:rPr lang="en-US" sz="1200">
                          <a:effectLst/>
                        </a:rPr>
                        <a:t>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128</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 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Name of vault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470625789"/>
                  </a:ext>
                </a:extLst>
              </a:tr>
              <a:tr h="218164">
                <a:tc>
                  <a:txBody>
                    <a:bodyPr/>
                    <a:lstStyle/>
                    <a:p>
                      <a:pPr>
                        <a:spcAft>
                          <a:spcPts val="0"/>
                        </a:spcAft>
                      </a:pPr>
                      <a:r>
                        <a:rPr lang="en-US" sz="1200">
                          <a:effectLst/>
                        </a:rPr>
                        <a:t>username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128</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spcAft>
                          <a:spcPts val="0"/>
                        </a:spcAft>
                      </a:pPr>
                      <a:r>
                        <a:rPr lang="en-US" sz="1200">
                          <a:effectLst/>
                        </a:rPr>
                        <a:t> 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Username to store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153805153"/>
                  </a:ext>
                </a:extLst>
              </a:tr>
              <a:tr h="218164">
                <a:tc>
                  <a:txBody>
                    <a:bodyPr/>
                    <a:lstStyle/>
                    <a:p>
                      <a:pPr>
                        <a:spcAft>
                          <a:spcPts val="0"/>
                        </a:spcAft>
                      </a:pPr>
                      <a:r>
                        <a:rPr lang="en-US" sz="1200">
                          <a:effectLst/>
                        </a:rPr>
                        <a:t>password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128</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Password to store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212867369"/>
                  </a:ext>
                </a:extLst>
              </a:tr>
              <a:tr h="436328">
                <a:tc>
                  <a:txBody>
                    <a:bodyPr/>
                    <a:lstStyle/>
                    <a:p>
                      <a:pPr>
                        <a:spcAft>
                          <a:spcPts val="0"/>
                        </a:spcAft>
                      </a:pPr>
                      <a:r>
                        <a:rPr lang="en-US" sz="1200">
                          <a:effectLst/>
                        </a:rPr>
                        <a:t>folder_id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Foreign Key</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api_folder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containing folder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552254628"/>
                  </a:ext>
                </a:extLst>
              </a:tr>
              <a:tr h="218164">
                <a:tc>
                  <a:txBody>
                    <a:bodyPr/>
                    <a:lstStyle/>
                    <a:p>
                      <a:pPr>
                        <a:spcAft>
                          <a:spcPts val="0"/>
                        </a:spcAft>
                      </a:pPr>
                      <a:r>
                        <a:rPr lang="en-US" sz="1200">
                          <a:effectLst/>
                        </a:rPr>
                        <a:t>user_id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Foreign Key</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api_vaultuser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ID of owner</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490106183"/>
                  </a:ext>
                </a:extLst>
              </a:tr>
            </a:tbl>
          </a:graphicData>
        </a:graphic>
      </p:graphicFrame>
    </p:spTree>
    <p:extLst>
      <p:ext uri="{BB962C8B-B14F-4D97-AF65-F5344CB8AC3E}">
        <p14:creationId xmlns:p14="http://schemas.microsoft.com/office/powerpoint/2010/main" val="233593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5FF3156-A355-41CC-9693-909384E0BA2C}"/>
              </a:ext>
            </a:extLst>
          </p:cNvPr>
          <p:cNvGraphicFramePr>
            <a:graphicFrameLocks noGrp="1"/>
          </p:cNvGraphicFramePr>
          <p:nvPr>
            <p:ph idx="1"/>
            <p:extLst>
              <p:ext uri="{D42A27DB-BD31-4B8C-83A1-F6EECF244321}">
                <p14:modId xmlns:p14="http://schemas.microsoft.com/office/powerpoint/2010/main" val="4031843795"/>
              </p:ext>
            </p:extLst>
          </p:nvPr>
        </p:nvGraphicFramePr>
        <p:xfrm>
          <a:off x="1593909" y="457200"/>
          <a:ext cx="6778303" cy="2615262"/>
        </p:xfrm>
        <a:graphic>
          <a:graphicData uri="http://schemas.openxmlformats.org/drawingml/2006/table">
            <a:tbl>
              <a:tblPr firstRow="1" firstCol="1" bandRow="1">
                <a:tableStyleId>{21E4AEA4-8DFA-4A89-87EB-49C32662AFE0}</a:tableStyleId>
              </a:tblPr>
              <a:tblGrid>
                <a:gridCol w="1129216">
                  <a:extLst>
                    <a:ext uri="{9D8B030D-6E8A-4147-A177-3AD203B41FA5}">
                      <a16:colId xmlns:a16="http://schemas.microsoft.com/office/drawing/2014/main" val="1049910129"/>
                    </a:ext>
                  </a:extLst>
                </a:gridCol>
                <a:gridCol w="1129216">
                  <a:extLst>
                    <a:ext uri="{9D8B030D-6E8A-4147-A177-3AD203B41FA5}">
                      <a16:colId xmlns:a16="http://schemas.microsoft.com/office/drawing/2014/main" val="3749608993"/>
                    </a:ext>
                  </a:extLst>
                </a:gridCol>
                <a:gridCol w="615731">
                  <a:extLst>
                    <a:ext uri="{9D8B030D-6E8A-4147-A177-3AD203B41FA5}">
                      <a16:colId xmlns:a16="http://schemas.microsoft.com/office/drawing/2014/main" val="1499177209"/>
                    </a:ext>
                  </a:extLst>
                </a:gridCol>
                <a:gridCol w="1172069">
                  <a:extLst>
                    <a:ext uri="{9D8B030D-6E8A-4147-A177-3AD203B41FA5}">
                      <a16:colId xmlns:a16="http://schemas.microsoft.com/office/drawing/2014/main" val="570218320"/>
                    </a:ext>
                  </a:extLst>
                </a:gridCol>
                <a:gridCol w="1172069">
                  <a:extLst>
                    <a:ext uri="{9D8B030D-6E8A-4147-A177-3AD203B41FA5}">
                      <a16:colId xmlns:a16="http://schemas.microsoft.com/office/drawing/2014/main" val="1321047821"/>
                    </a:ext>
                  </a:extLst>
                </a:gridCol>
                <a:gridCol w="1560002">
                  <a:extLst>
                    <a:ext uri="{9D8B030D-6E8A-4147-A177-3AD203B41FA5}">
                      <a16:colId xmlns:a16="http://schemas.microsoft.com/office/drawing/2014/main" val="3995599308"/>
                    </a:ext>
                  </a:extLst>
                </a:gridCol>
              </a:tblGrid>
              <a:tr h="201174">
                <a:tc gridSpan="6">
                  <a:txBody>
                    <a:bodyPr/>
                    <a:lstStyle/>
                    <a:p>
                      <a:pPr algn="ctr">
                        <a:spcAft>
                          <a:spcPts val="0"/>
                        </a:spcAft>
                      </a:pPr>
                      <a:r>
                        <a:rPr lang="en-US" sz="1200">
                          <a:effectLst/>
                        </a:rPr>
                        <a:t>api_vaultuser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93606818"/>
                  </a:ext>
                </a:extLst>
              </a:tr>
              <a:tr h="201174">
                <a:tc>
                  <a:txBody>
                    <a:bodyPr/>
                    <a:lstStyle/>
                    <a:p>
                      <a:pPr>
                        <a:spcAft>
                          <a:spcPts val="0"/>
                        </a:spcAft>
                      </a:pPr>
                      <a:r>
                        <a:rPr lang="en-US" sz="1200">
                          <a:effectLst/>
                        </a:rPr>
                        <a:t>Field 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Data 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Size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Constraint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Reference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Description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909972882"/>
                  </a:ext>
                </a:extLst>
              </a:tr>
              <a:tr h="201174">
                <a:tc>
                  <a:txBody>
                    <a:bodyPr/>
                    <a:lstStyle/>
                    <a:p>
                      <a:pPr>
                        <a:spcAft>
                          <a:spcPts val="0"/>
                        </a:spcAft>
                      </a:pPr>
                      <a:r>
                        <a:rPr lang="en-US" sz="1200">
                          <a:effectLst/>
                        </a:rPr>
                        <a:t>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Primary Key</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447986441"/>
                  </a:ext>
                </a:extLst>
              </a:tr>
              <a:tr h="201174">
                <a:tc>
                  <a:txBody>
                    <a:bodyPr/>
                    <a:lstStyle/>
                    <a:p>
                      <a:pPr>
                        <a:spcAft>
                          <a:spcPts val="0"/>
                        </a:spcAft>
                      </a:pPr>
                      <a:r>
                        <a:rPr lang="en-US" sz="1200">
                          <a:effectLst/>
                        </a:rPr>
                        <a:t>password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128</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password of 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4080387254"/>
                  </a:ext>
                </a:extLst>
              </a:tr>
              <a:tr h="201174">
                <a:tc>
                  <a:txBody>
                    <a:bodyPr/>
                    <a:lstStyle/>
                    <a:p>
                      <a:pPr>
                        <a:spcAft>
                          <a:spcPts val="0"/>
                        </a:spcAft>
                      </a:pPr>
                      <a:r>
                        <a:rPr lang="en-US" sz="1200">
                          <a:effectLst/>
                        </a:rPr>
                        <a:t>last_login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datetime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last login time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361524631"/>
                  </a:ext>
                </a:extLst>
              </a:tr>
              <a:tr h="201174">
                <a:tc>
                  <a:txBody>
                    <a:bodyPr/>
                    <a:lstStyle/>
                    <a:p>
                      <a:pPr>
                        <a:spcAft>
                          <a:spcPts val="0"/>
                        </a:spcAft>
                      </a:pPr>
                      <a:r>
                        <a:rPr lang="en-US" sz="1200">
                          <a:effectLst/>
                        </a:rPr>
                        <a:t>is_superuser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boolean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NOT NULL</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is admin or not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554823277"/>
                  </a:ext>
                </a:extLst>
              </a:tr>
              <a:tr h="201174">
                <a:tc>
                  <a:txBody>
                    <a:bodyPr/>
                    <a:lstStyle/>
                    <a:p>
                      <a:pPr>
                        <a:spcAft>
                          <a:spcPts val="0"/>
                        </a:spcAft>
                      </a:pPr>
                      <a:r>
                        <a:rPr lang="en-US" sz="1200">
                          <a:effectLst/>
                        </a:rPr>
                        <a:t>username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varchar</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128</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NOT NULL</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username of 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306105084"/>
                  </a:ext>
                </a:extLst>
              </a:tr>
              <a:tr h="201174">
                <a:tc>
                  <a:txBody>
                    <a:bodyPr/>
                    <a:lstStyle/>
                    <a:p>
                      <a:pPr>
                        <a:spcAft>
                          <a:spcPts val="0"/>
                        </a:spcAft>
                      </a:pPr>
                      <a:r>
                        <a:rPr lang="en-US" sz="1200">
                          <a:effectLst/>
                        </a:rPr>
                        <a:t>first_name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128</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first name of user</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871114096"/>
                  </a:ext>
                </a:extLst>
              </a:tr>
              <a:tr h="201174">
                <a:tc>
                  <a:txBody>
                    <a:bodyPr/>
                    <a:lstStyle/>
                    <a:p>
                      <a:pPr>
                        <a:spcAft>
                          <a:spcPts val="0"/>
                        </a:spcAft>
                      </a:pPr>
                      <a:r>
                        <a:rPr lang="en-US" sz="1200">
                          <a:effectLst/>
                        </a:rPr>
                        <a:t>last_name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128</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last name of 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482381710"/>
                  </a:ext>
                </a:extLst>
              </a:tr>
              <a:tr h="201174">
                <a:tc>
                  <a:txBody>
                    <a:bodyPr/>
                    <a:lstStyle/>
                    <a:p>
                      <a:pPr>
                        <a:spcAft>
                          <a:spcPts val="0"/>
                        </a:spcAft>
                      </a:pPr>
                      <a:r>
                        <a:rPr lang="en-US" sz="1200">
                          <a:effectLst/>
                        </a:rPr>
                        <a:t>is_staff</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boolean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is staff or not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887109674"/>
                  </a:ext>
                </a:extLst>
              </a:tr>
              <a:tr h="201174">
                <a:tc>
                  <a:txBody>
                    <a:bodyPr/>
                    <a:lstStyle/>
                    <a:p>
                      <a:pPr>
                        <a:spcAft>
                          <a:spcPts val="0"/>
                        </a:spcAft>
                      </a:pPr>
                      <a:r>
                        <a:rPr lang="en-US" sz="1200">
                          <a:effectLst/>
                        </a:rPr>
                        <a:t>is_active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boolean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is active or not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128880645"/>
                  </a:ext>
                </a:extLst>
              </a:tr>
              <a:tr h="201174">
                <a:tc>
                  <a:txBody>
                    <a:bodyPr/>
                    <a:lstStyle/>
                    <a:p>
                      <a:pPr>
                        <a:spcAft>
                          <a:spcPts val="0"/>
                        </a:spcAft>
                      </a:pPr>
                      <a:r>
                        <a:rPr lang="en-US" sz="1200">
                          <a:effectLst/>
                        </a:rPr>
                        <a:t>date_joined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datetime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date of registration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978124050"/>
                  </a:ext>
                </a:extLst>
              </a:tr>
              <a:tr h="201174">
                <a:tc>
                  <a:txBody>
                    <a:bodyPr/>
                    <a:lstStyle/>
                    <a:p>
                      <a:pPr>
                        <a:spcAft>
                          <a:spcPts val="0"/>
                        </a:spcAft>
                      </a:pPr>
                      <a:r>
                        <a:rPr lang="en-US" sz="1200">
                          <a:effectLst/>
                        </a:rPr>
                        <a:t>email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256</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email of user</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737493858"/>
                  </a:ext>
                </a:extLst>
              </a:tr>
            </a:tbl>
          </a:graphicData>
        </a:graphic>
      </p:graphicFrame>
      <p:sp>
        <p:nvSpPr>
          <p:cNvPr id="6" name="Rectangle 1">
            <a:extLst>
              <a:ext uri="{FF2B5EF4-FFF2-40B4-BE49-F238E27FC236}">
                <a16:creationId xmlns:a16="http://schemas.microsoft.com/office/drawing/2014/main" id="{3721416C-5431-4F59-961D-727A6E8369C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Table 6">
            <a:extLst>
              <a:ext uri="{FF2B5EF4-FFF2-40B4-BE49-F238E27FC236}">
                <a16:creationId xmlns:a16="http://schemas.microsoft.com/office/drawing/2014/main" id="{BA077F4E-2AA5-494F-A1FF-176F9B8AEA9D}"/>
              </a:ext>
            </a:extLst>
          </p:cNvPr>
          <p:cNvGraphicFramePr>
            <a:graphicFrameLocks noGrp="1"/>
          </p:cNvGraphicFramePr>
          <p:nvPr>
            <p:extLst>
              <p:ext uri="{D42A27DB-BD31-4B8C-83A1-F6EECF244321}">
                <p14:modId xmlns:p14="http://schemas.microsoft.com/office/powerpoint/2010/main" val="976978627"/>
              </p:ext>
            </p:extLst>
          </p:nvPr>
        </p:nvGraphicFramePr>
        <p:xfrm>
          <a:off x="1593909" y="3689059"/>
          <a:ext cx="6778303" cy="2552352"/>
        </p:xfrm>
        <a:graphic>
          <a:graphicData uri="http://schemas.openxmlformats.org/drawingml/2006/table">
            <a:tbl>
              <a:tblPr firstRow="1" firstCol="1" bandRow="1">
                <a:tableStyleId>{21E4AEA4-8DFA-4A89-87EB-49C32662AFE0}</a:tableStyleId>
              </a:tblPr>
              <a:tblGrid>
                <a:gridCol w="1375057">
                  <a:extLst>
                    <a:ext uri="{9D8B030D-6E8A-4147-A177-3AD203B41FA5}">
                      <a16:colId xmlns:a16="http://schemas.microsoft.com/office/drawing/2014/main" val="3802113523"/>
                    </a:ext>
                  </a:extLst>
                </a:gridCol>
                <a:gridCol w="1036743">
                  <a:extLst>
                    <a:ext uri="{9D8B030D-6E8A-4147-A177-3AD203B41FA5}">
                      <a16:colId xmlns:a16="http://schemas.microsoft.com/office/drawing/2014/main" val="868269564"/>
                    </a:ext>
                  </a:extLst>
                </a:gridCol>
                <a:gridCol w="473639">
                  <a:extLst>
                    <a:ext uri="{9D8B030D-6E8A-4147-A177-3AD203B41FA5}">
                      <a16:colId xmlns:a16="http://schemas.microsoft.com/office/drawing/2014/main" val="2387056931"/>
                    </a:ext>
                  </a:extLst>
                </a:gridCol>
                <a:gridCol w="1160792">
                  <a:extLst>
                    <a:ext uri="{9D8B030D-6E8A-4147-A177-3AD203B41FA5}">
                      <a16:colId xmlns:a16="http://schemas.microsoft.com/office/drawing/2014/main" val="273306217"/>
                    </a:ext>
                  </a:extLst>
                </a:gridCol>
                <a:gridCol w="1172070">
                  <a:extLst>
                    <a:ext uri="{9D8B030D-6E8A-4147-A177-3AD203B41FA5}">
                      <a16:colId xmlns:a16="http://schemas.microsoft.com/office/drawing/2014/main" val="4105846679"/>
                    </a:ext>
                  </a:extLst>
                </a:gridCol>
                <a:gridCol w="1560002">
                  <a:extLst>
                    <a:ext uri="{9D8B030D-6E8A-4147-A177-3AD203B41FA5}">
                      <a16:colId xmlns:a16="http://schemas.microsoft.com/office/drawing/2014/main" val="2666890005"/>
                    </a:ext>
                  </a:extLst>
                </a:gridCol>
              </a:tblGrid>
              <a:tr h="212696">
                <a:tc gridSpan="6">
                  <a:txBody>
                    <a:bodyPr/>
                    <a:lstStyle/>
                    <a:p>
                      <a:pPr algn="ctr">
                        <a:spcAft>
                          <a:spcPts val="0"/>
                        </a:spcAft>
                      </a:pPr>
                      <a:r>
                        <a:rPr lang="en-US" sz="1200">
                          <a:effectLst/>
                        </a:rPr>
                        <a:t>admin_log</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70311214"/>
                  </a:ext>
                </a:extLst>
              </a:tr>
              <a:tr h="212696">
                <a:tc>
                  <a:txBody>
                    <a:bodyPr/>
                    <a:lstStyle/>
                    <a:p>
                      <a:pPr>
                        <a:spcAft>
                          <a:spcPts val="0"/>
                        </a:spcAft>
                      </a:pPr>
                      <a:r>
                        <a:rPr lang="en-US" sz="1200">
                          <a:effectLst/>
                        </a:rPr>
                        <a:t>Field 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Data 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Size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Constraint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Reference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Description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025721759"/>
                  </a:ext>
                </a:extLst>
              </a:tr>
              <a:tr h="212696">
                <a:tc>
                  <a:txBody>
                    <a:bodyPr/>
                    <a:lstStyle/>
                    <a:p>
                      <a:pPr>
                        <a:spcAft>
                          <a:spcPts val="0"/>
                        </a:spcAft>
                      </a:pPr>
                      <a:r>
                        <a:rPr lang="en-US" sz="1200">
                          <a:effectLst/>
                        </a:rPr>
                        <a:t>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Primary Key</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action log</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100536029"/>
                  </a:ext>
                </a:extLst>
              </a:tr>
              <a:tr h="212696">
                <a:tc>
                  <a:txBody>
                    <a:bodyPr/>
                    <a:lstStyle/>
                    <a:p>
                      <a:pPr>
                        <a:spcAft>
                          <a:spcPts val="0"/>
                        </a:spcAft>
                      </a:pPr>
                      <a:r>
                        <a:rPr lang="en-US" sz="1200">
                          <a:effectLst/>
                        </a:rPr>
                        <a:t>action_time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datetime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time of action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423660670"/>
                  </a:ext>
                </a:extLst>
              </a:tr>
              <a:tr h="425392">
                <a:tc>
                  <a:txBody>
                    <a:bodyPr/>
                    <a:lstStyle/>
                    <a:p>
                      <a:pPr>
                        <a:spcAft>
                          <a:spcPts val="0"/>
                        </a:spcAft>
                      </a:pPr>
                      <a:r>
                        <a:rPr lang="en-US" sz="1200">
                          <a:effectLst/>
                        </a:rPr>
                        <a:t>object_id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actioned object </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61768670"/>
                  </a:ext>
                </a:extLst>
              </a:tr>
              <a:tr h="425392">
                <a:tc>
                  <a:txBody>
                    <a:bodyPr/>
                    <a:lstStyle/>
                    <a:p>
                      <a:pPr>
                        <a:spcAft>
                          <a:spcPts val="0"/>
                        </a:spcAft>
                      </a:pPr>
                      <a:r>
                        <a:rPr lang="en-US" sz="1200">
                          <a:effectLst/>
                        </a:rPr>
                        <a:t>object_repr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200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NOT NULL</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representation of actioned object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68056643"/>
                  </a:ext>
                </a:extLst>
              </a:tr>
              <a:tr h="212696">
                <a:tc>
                  <a:txBody>
                    <a:bodyPr/>
                    <a:lstStyle/>
                    <a:p>
                      <a:pPr>
                        <a:spcAft>
                          <a:spcPts val="0"/>
                        </a:spcAft>
                      </a:pPr>
                      <a:r>
                        <a:rPr lang="en-US" sz="1200">
                          <a:effectLst/>
                        </a:rPr>
                        <a:t>action_flag</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smallint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flag of action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466390258"/>
                  </a:ext>
                </a:extLst>
              </a:tr>
              <a:tr h="212696">
                <a:tc>
                  <a:txBody>
                    <a:bodyPr/>
                    <a:lstStyle/>
                    <a:p>
                      <a:pPr>
                        <a:spcAft>
                          <a:spcPts val="0"/>
                        </a:spcAft>
                      </a:pPr>
                      <a:r>
                        <a:rPr lang="en-US" sz="1200">
                          <a:effectLst/>
                        </a:rPr>
                        <a:t>change_message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200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message of change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341515970"/>
                  </a:ext>
                </a:extLst>
              </a:tr>
              <a:tr h="212696">
                <a:tc>
                  <a:txBody>
                    <a:bodyPr/>
                    <a:lstStyle/>
                    <a:p>
                      <a:pPr>
                        <a:spcAft>
                          <a:spcPts val="0"/>
                        </a:spcAft>
                      </a:pPr>
                      <a:r>
                        <a:rPr lang="en-US" sz="1200">
                          <a:effectLst/>
                        </a:rPr>
                        <a:t>content_type_id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Foreign Key</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content_type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content 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50366641"/>
                  </a:ext>
                </a:extLst>
              </a:tr>
              <a:tr h="212696">
                <a:tc>
                  <a:txBody>
                    <a:bodyPr/>
                    <a:lstStyle/>
                    <a:p>
                      <a:pPr>
                        <a:spcAft>
                          <a:spcPts val="0"/>
                        </a:spcAft>
                      </a:pPr>
                      <a:r>
                        <a:rPr lang="en-US" sz="1200">
                          <a:effectLst/>
                        </a:rPr>
                        <a:t>user_id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Foreign Key</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api_vaultuser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User ID of admin</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237361134"/>
                  </a:ext>
                </a:extLst>
              </a:tr>
            </a:tbl>
          </a:graphicData>
        </a:graphic>
      </p:graphicFrame>
    </p:spTree>
    <p:extLst>
      <p:ext uri="{BB962C8B-B14F-4D97-AF65-F5344CB8AC3E}">
        <p14:creationId xmlns:p14="http://schemas.microsoft.com/office/powerpoint/2010/main" val="18160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3721416C-5431-4F59-961D-727A6E8369C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Content Placeholder 6">
            <a:extLst>
              <a:ext uri="{FF2B5EF4-FFF2-40B4-BE49-F238E27FC236}">
                <a16:creationId xmlns:a16="http://schemas.microsoft.com/office/drawing/2014/main" id="{7D63EB2B-B333-4CA7-AE14-D2EE0E08B6E6}"/>
              </a:ext>
            </a:extLst>
          </p:cNvPr>
          <p:cNvGraphicFramePr>
            <a:graphicFrameLocks noGrp="1"/>
          </p:cNvGraphicFramePr>
          <p:nvPr>
            <p:ph idx="1"/>
            <p:extLst>
              <p:ext uri="{D42A27DB-BD31-4B8C-83A1-F6EECF244321}">
                <p14:modId xmlns:p14="http://schemas.microsoft.com/office/powerpoint/2010/main" val="375457454"/>
              </p:ext>
            </p:extLst>
          </p:nvPr>
        </p:nvGraphicFramePr>
        <p:xfrm>
          <a:off x="1875991" y="2603886"/>
          <a:ext cx="6806615" cy="1191135"/>
        </p:xfrm>
        <a:graphic>
          <a:graphicData uri="http://schemas.openxmlformats.org/drawingml/2006/table">
            <a:tbl>
              <a:tblPr firstRow="1" firstCol="1" bandRow="1">
                <a:tableStyleId>{21E4AEA4-8DFA-4A89-87EB-49C32662AFE0}</a:tableStyleId>
              </a:tblPr>
              <a:tblGrid>
                <a:gridCol w="1133932">
                  <a:extLst>
                    <a:ext uri="{9D8B030D-6E8A-4147-A177-3AD203B41FA5}">
                      <a16:colId xmlns:a16="http://schemas.microsoft.com/office/drawing/2014/main" val="2935899462"/>
                    </a:ext>
                  </a:extLst>
                </a:gridCol>
                <a:gridCol w="1133932">
                  <a:extLst>
                    <a:ext uri="{9D8B030D-6E8A-4147-A177-3AD203B41FA5}">
                      <a16:colId xmlns:a16="http://schemas.microsoft.com/office/drawing/2014/main" val="918061036"/>
                    </a:ext>
                  </a:extLst>
                </a:gridCol>
                <a:gridCol w="618303">
                  <a:extLst>
                    <a:ext uri="{9D8B030D-6E8A-4147-A177-3AD203B41FA5}">
                      <a16:colId xmlns:a16="http://schemas.microsoft.com/office/drawing/2014/main" val="2026454305"/>
                    </a:ext>
                  </a:extLst>
                </a:gridCol>
                <a:gridCol w="1176965">
                  <a:extLst>
                    <a:ext uri="{9D8B030D-6E8A-4147-A177-3AD203B41FA5}">
                      <a16:colId xmlns:a16="http://schemas.microsoft.com/office/drawing/2014/main" val="4019849874"/>
                    </a:ext>
                  </a:extLst>
                </a:gridCol>
                <a:gridCol w="1069762">
                  <a:extLst>
                    <a:ext uri="{9D8B030D-6E8A-4147-A177-3AD203B41FA5}">
                      <a16:colId xmlns:a16="http://schemas.microsoft.com/office/drawing/2014/main" val="355492052"/>
                    </a:ext>
                  </a:extLst>
                </a:gridCol>
                <a:gridCol w="1673721">
                  <a:extLst>
                    <a:ext uri="{9D8B030D-6E8A-4147-A177-3AD203B41FA5}">
                      <a16:colId xmlns:a16="http://schemas.microsoft.com/office/drawing/2014/main" val="1608505532"/>
                    </a:ext>
                  </a:extLst>
                </a:gridCol>
              </a:tblGrid>
              <a:tr h="238227">
                <a:tc gridSpan="6">
                  <a:txBody>
                    <a:bodyPr/>
                    <a:lstStyle/>
                    <a:p>
                      <a:pPr algn="ctr">
                        <a:spcAft>
                          <a:spcPts val="0"/>
                        </a:spcAft>
                      </a:pPr>
                      <a:r>
                        <a:rPr lang="en-US" sz="1200">
                          <a:effectLst/>
                        </a:rPr>
                        <a:t>content_type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47333012"/>
                  </a:ext>
                </a:extLst>
              </a:tr>
              <a:tr h="238227">
                <a:tc>
                  <a:txBody>
                    <a:bodyPr/>
                    <a:lstStyle/>
                    <a:p>
                      <a:pPr>
                        <a:spcAft>
                          <a:spcPts val="0"/>
                        </a:spcAft>
                      </a:pPr>
                      <a:r>
                        <a:rPr lang="en-US" sz="1200">
                          <a:effectLst/>
                        </a:rPr>
                        <a:t>Field 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Data 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Size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Constraint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Reference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Description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4000932814"/>
                  </a:ext>
                </a:extLst>
              </a:tr>
              <a:tr h="238227">
                <a:tc>
                  <a:txBody>
                    <a:bodyPr/>
                    <a:lstStyle/>
                    <a:p>
                      <a:pPr>
                        <a:spcAft>
                          <a:spcPts val="0"/>
                        </a:spcAft>
                      </a:pPr>
                      <a:r>
                        <a:rPr lang="en-US" sz="1200">
                          <a:effectLst/>
                        </a:rPr>
                        <a:t>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integer</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Primary Key</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ID of content type</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315768266"/>
                  </a:ext>
                </a:extLst>
              </a:tr>
              <a:tr h="238227">
                <a:tc>
                  <a:txBody>
                    <a:bodyPr/>
                    <a:lstStyle/>
                    <a:p>
                      <a:pPr>
                        <a:spcAft>
                          <a:spcPts val="0"/>
                        </a:spcAft>
                      </a:pPr>
                      <a:r>
                        <a:rPr lang="en-US" sz="1200">
                          <a:effectLst/>
                        </a:rPr>
                        <a:t>app_label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NOT NULL</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app label of model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902062533"/>
                  </a:ext>
                </a:extLst>
              </a:tr>
              <a:tr h="238227">
                <a:tc>
                  <a:txBody>
                    <a:bodyPr/>
                    <a:lstStyle/>
                    <a:p>
                      <a:pPr>
                        <a:spcAft>
                          <a:spcPts val="0"/>
                        </a:spcAft>
                      </a:pPr>
                      <a:r>
                        <a:rPr lang="en-US" sz="1200">
                          <a:effectLst/>
                        </a:rPr>
                        <a:t>model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name of model class</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898307877"/>
                  </a:ext>
                </a:extLst>
              </a:tr>
            </a:tbl>
          </a:graphicData>
        </a:graphic>
      </p:graphicFrame>
      <p:graphicFrame>
        <p:nvGraphicFramePr>
          <p:cNvPr id="9" name="Table 8">
            <a:extLst>
              <a:ext uri="{FF2B5EF4-FFF2-40B4-BE49-F238E27FC236}">
                <a16:creationId xmlns:a16="http://schemas.microsoft.com/office/drawing/2014/main" id="{C42B537C-2FB6-4717-A56E-690B79D291F0}"/>
              </a:ext>
            </a:extLst>
          </p:cNvPr>
          <p:cNvGraphicFramePr>
            <a:graphicFrameLocks noGrp="1"/>
          </p:cNvGraphicFramePr>
          <p:nvPr>
            <p:extLst>
              <p:ext uri="{D42A27DB-BD31-4B8C-83A1-F6EECF244321}">
                <p14:modId xmlns:p14="http://schemas.microsoft.com/office/powerpoint/2010/main" val="3167546167"/>
              </p:ext>
            </p:extLst>
          </p:nvPr>
        </p:nvGraphicFramePr>
        <p:xfrm>
          <a:off x="1875990" y="4653997"/>
          <a:ext cx="6806615" cy="1386078"/>
        </p:xfrm>
        <a:graphic>
          <a:graphicData uri="http://schemas.openxmlformats.org/drawingml/2006/table">
            <a:tbl>
              <a:tblPr firstRow="1" firstCol="1" bandRow="1">
                <a:tableStyleId>{21E4AEA4-8DFA-4A89-87EB-49C32662AFE0}</a:tableStyleId>
              </a:tblPr>
              <a:tblGrid>
                <a:gridCol w="1330974">
                  <a:extLst>
                    <a:ext uri="{9D8B030D-6E8A-4147-A177-3AD203B41FA5}">
                      <a16:colId xmlns:a16="http://schemas.microsoft.com/office/drawing/2014/main" val="2870108829"/>
                    </a:ext>
                  </a:extLst>
                </a:gridCol>
                <a:gridCol w="1007101">
                  <a:extLst>
                    <a:ext uri="{9D8B030D-6E8A-4147-A177-3AD203B41FA5}">
                      <a16:colId xmlns:a16="http://schemas.microsoft.com/office/drawing/2014/main" val="3796119351"/>
                    </a:ext>
                  </a:extLst>
                </a:gridCol>
                <a:gridCol w="475618">
                  <a:extLst>
                    <a:ext uri="{9D8B030D-6E8A-4147-A177-3AD203B41FA5}">
                      <a16:colId xmlns:a16="http://schemas.microsoft.com/office/drawing/2014/main" val="3463389857"/>
                    </a:ext>
                  </a:extLst>
                </a:gridCol>
                <a:gridCol w="1142238">
                  <a:extLst>
                    <a:ext uri="{9D8B030D-6E8A-4147-A177-3AD203B41FA5}">
                      <a16:colId xmlns:a16="http://schemas.microsoft.com/office/drawing/2014/main" val="2504967883"/>
                    </a:ext>
                  </a:extLst>
                </a:gridCol>
                <a:gridCol w="1070517">
                  <a:extLst>
                    <a:ext uri="{9D8B030D-6E8A-4147-A177-3AD203B41FA5}">
                      <a16:colId xmlns:a16="http://schemas.microsoft.com/office/drawing/2014/main" val="3749525047"/>
                    </a:ext>
                  </a:extLst>
                </a:gridCol>
                <a:gridCol w="1780167">
                  <a:extLst>
                    <a:ext uri="{9D8B030D-6E8A-4147-A177-3AD203B41FA5}">
                      <a16:colId xmlns:a16="http://schemas.microsoft.com/office/drawing/2014/main" val="3880131493"/>
                    </a:ext>
                  </a:extLst>
                </a:gridCol>
              </a:tblGrid>
              <a:tr h="231013">
                <a:tc gridSpan="6">
                  <a:txBody>
                    <a:bodyPr/>
                    <a:lstStyle/>
                    <a:p>
                      <a:pPr algn="ctr">
                        <a:spcAft>
                          <a:spcPts val="0"/>
                        </a:spcAft>
                      </a:pPr>
                      <a:r>
                        <a:rPr lang="en-US" sz="1200" dirty="0" err="1">
                          <a:effectLst/>
                        </a:rPr>
                        <a:t>auth_permissions</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356698"/>
                  </a:ext>
                </a:extLst>
              </a:tr>
              <a:tr h="231013">
                <a:tc>
                  <a:txBody>
                    <a:bodyPr/>
                    <a:lstStyle/>
                    <a:p>
                      <a:pPr>
                        <a:spcAft>
                          <a:spcPts val="0"/>
                        </a:spcAft>
                      </a:pPr>
                      <a:r>
                        <a:rPr lang="en-US" sz="1200">
                          <a:effectLst/>
                        </a:rPr>
                        <a:t>Field 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Data 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Size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Constraint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Reference</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Description</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627633548"/>
                  </a:ext>
                </a:extLst>
              </a:tr>
              <a:tr h="231013">
                <a:tc>
                  <a:txBody>
                    <a:bodyPr/>
                    <a:lstStyle/>
                    <a:p>
                      <a:pPr>
                        <a:spcAft>
                          <a:spcPts val="0"/>
                        </a:spcAft>
                      </a:pPr>
                      <a:r>
                        <a:rPr lang="en-US" sz="1200">
                          <a:effectLst/>
                        </a:rPr>
                        <a:t>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Primary Key</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permission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027557027"/>
                  </a:ext>
                </a:extLst>
              </a:tr>
              <a:tr h="231013">
                <a:tc>
                  <a:txBody>
                    <a:bodyPr/>
                    <a:lstStyle/>
                    <a:p>
                      <a:pPr>
                        <a:spcAft>
                          <a:spcPts val="0"/>
                        </a:spcAft>
                      </a:pPr>
                      <a:r>
                        <a:rPr lang="en-US" sz="1200">
                          <a:effectLst/>
                        </a:rPr>
                        <a:t>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255</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Name of permission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471536604"/>
                  </a:ext>
                </a:extLst>
              </a:tr>
              <a:tr h="231013">
                <a:tc>
                  <a:txBody>
                    <a:bodyPr/>
                    <a:lstStyle/>
                    <a:p>
                      <a:pPr>
                        <a:spcAft>
                          <a:spcPts val="0"/>
                        </a:spcAft>
                      </a:pPr>
                      <a:r>
                        <a:rPr lang="en-US" sz="1200">
                          <a:effectLst/>
                        </a:rPr>
                        <a:t>content_type_id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Foreign Key</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content_type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content type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915789130"/>
                  </a:ext>
                </a:extLst>
              </a:tr>
              <a:tr h="231013">
                <a:tc>
                  <a:txBody>
                    <a:bodyPr/>
                    <a:lstStyle/>
                    <a:p>
                      <a:pPr>
                        <a:spcAft>
                          <a:spcPts val="0"/>
                        </a:spcAft>
                      </a:pPr>
                      <a:r>
                        <a:rPr lang="en-US" sz="1200">
                          <a:effectLst/>
                        </a:rPr>
                        <a:t>codename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varchar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255</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permission codename</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181037745"/>
                  </a:ext>
                </a:extLst>
              </a:tr>
            </a:tbl>
          </a:graphicData>
        </a:graphic>
      </p:graphicFrame>
      <p:sp>
        <p:nvSpPr>
          <p:cNvPr id="10" name="Rectangle 1">
            <a:extLst>
              <a:ext uri="{FF2B5EF4-FFF2-40B4-BE49-F238E27FC236}">
                <a16:creationId xmlns:a16="http://schemas.microsoft.com/office/drawing/2014/main" id="{FDBC7CAF-9988-4CCC-B6FD-A99C082C380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Table 10">
            <a:extLst>
              <a:ext uri="{FF2B5EF4-FFF2-40B4-BE49-F238E27FC236}">
                <a16:creationId xmlns:a16="http://schemas.microsoft.com/office/drawing/2014/main" id="{04714DF9-E353-4954-B453-38885C3AE70A}"/>
              </a:ext>
            </a:extLst>
          </p:cNvPr>
          <p:cNvGraphicFramePr>
            <a:graphicFrameLocks noGrp="1"/>
          </p:cNvGraphicFramePr>
          <p:nvPr>
            <p:extLst>
              <p:ext uri="{D42A27DB-BD31-4B8C-83A1-F6EECF244321}">
                <p14:modId xmlns:p14="http://schemas.microsoft.com/office/powerpoint/2010/main" val="2191719101"/>
              </p:ext>
            </p:extLst>
          </p:nvPr>
        </p:nvGraphicFramePr>
        <p:xfrm>
          <a:off x="1875992" y="553774"/>
          <a:ext cx="6806614" cy="1191135"/>
        </p:xfrm>
        <a:graphic>
          <a:graphicData uri="http://schemas.openxmlformats.org/drawingml/2006/table">
            <a:tbl>
              <a:tblPr firstRow="1" firstCol="1" bandRow="1">
                <a:tableStyleId>{21E4AEA4-8DFA-4A89-87EB-49C32662AFE0}</a:tableStyleId>
              </a:tblPr>
              <a:tblGrid>
                <a:gridCol w="1131667">
                  <a:extLst>
                    <a:ext uri="{9D8B030D-6E8A-4147-A177-3AD203B41FA5}">
                      <a16:colId xmlns:a16="http://schemas.microsoft.com/office/drawing/2014/main" val="3076615070"/>
                    </a:ext>
                  </a:extLst>
                </a:gridCol>
                <a:gridCol w="1133178">
                  <a:extLst>
                    <a:ext uri="{9D8B030D-6E8A-4147-A177-3AD203B41FA5}">
                      <a16:colId xmlns:a16="http://schemas.microsoft.com/office/drawing/2014/main" val="2099204671"/>
                    </a:ext>
                  </a:extLst>
                </a:gridCol>
                <a:gridCol w="621322">
                  <a:extLst>
                    <a:ext uri="{9D8B030D-6E8A-4147-A177-3AD203B41FA5}">
                      <a16:colId xmlns:a16="http://schemas.microsoft.com/office/drawing/2014/main" val="1818369252"/>
                    </a:ext>
                  </a:extLst>
                </a:gridCol>
                <a:gridCol w="1176965">
                  <a:extLst>
                    <a:ext uri="{9D8B030D-6E8A-4147-A177-3AD203B41FA5}">
                      <a16:colId xmlns:a16="http://schemas.microsoft.com/office/drawing/2014/main" val="4105837032"/>
                    </a:ext>
                  </a:extLst>
                </a:gridCol>
                <a:gridCol w="1176965">
                  <a:extLst>
                    <a:ext uri="{9D8B030D-6E8A-4147-A177-3AD203B41FA5}">
                      <a16:colId xmlns:a16="http://schemas.microsoft.com/office/drawing/2014/main" val="145858731"/>
                    </a:ext>
                  </a:extLst>
                </a:gridCol>
                <a:gridCol w="1566517">
                  <a:extLst>
                    <a:ext uri="{9D8B030D-6E8A-4147-A177-3AD203B41FA5}">
                      <a16:colId xmlns:a16="http://schemas.microsoft.com/office/drawing/2014/main" val="3347051483"/>
                    </a:ext>
                  </a:extLst>
                </a:gridCol>
              </a:tblGrid>
              <a:tr h="238227">
                <a:tc gridSpan="6">
                  <a:txBody>
                    <a:bodyPr/>
                    <a:lstStyle/>
                    <a:p>
                      <a:pPr algn="ctr">
                        <a:spcAft>
                          <a:spcPts val="0"/>
                        </a:spcAft>
                      </a:pPr>
                      <a:r>
                        <a:rPr lang="en-US" sz="1200">
                          <a:effectLst/>
                        </a:rPr>
                        <a:t>authtoken_token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06111621"/>
                  </a:ext>
                </a:extLst>
              </a:tr>
              <a:tr h="238227">
                <a:tc>
                  <a:txBody>
                    <a:bodyPr/>
                    <a:lstStyle/>
                    <a:p>
                      <a:pPr algn="ctr">
                        <a:spcAft>
                          <a:spcPts val="0"/>
                        </a:spcAft>
                      </a:pPr>
                      <a:r>
                        <a:rPr lang="en-US" sz="1200">
                          <a:effectLst/>
                        </a:rPr>
                        <a:t>Field Name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Data Type</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Size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Constraint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Reference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Description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870145253"/>
                  </a:ext>
                </a:extLst>
              </a:tr>
              <a:tr h="238227">
                <a:tc>
                  <a:txBody>
                    <a:bodyPr/>
                    <a:lstStyle/>
                    <a:p>
                      <a:pPr algn="ctr">
                        <a:spcAft>
                          <a:spcPts val="0"/>
                        </a:spcAft>
                      </a:pPr>
                      <a:r>
                        <a:rPr lang="en-US" sz="1200">
                          <a:effectLst/>
                        </a:rPr>
                        <a:t>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Primary Key</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ID of auth token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611232723"/>
                  </a:ext>
                </a:extLst>
              </a:tr>
              <a:tr h="238227">
                <a:tc>
                  <a:txBody>
                    <a:bodyPr/>
                    <a:lstStyle/>
                    <a:p>
                      <a:pPr algn="ctr">
                        <a:spcAft>
                          <a:spcPts val="0"/>
                        </a:spcAft>
                      </a:pPr>
                      <a:r>
                        <a:rPr lang="en-US" sz="1200">
                          <a:effectLst/>
                        </a:rPr>
                        <a:t>created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datetime</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NOT NULL</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time of creation</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213230932"/>
                  </a:ext>
                </a:extLst>
              </a:tr>
              <a:tr h="238227">
                <a:tc>
                  <a:txBody>
                    <a:bodyPr/>
                    <a:lstStyle/>
                    <a:p>
                      <a:pPr algn="ctr">
                        <a:spcAft>
                          <a:spcPts val="0"/>
                        </a:spcAft>
                      </a:pPr>
                      <a:r>
                        <a:rPr lang="en-US" sz="1200">
                          <a:effectLst/>
                        </a:rPr>
                        <a:t>user_id</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integer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10</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Foreign Key</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a:effectLst/>
                        </a:rPr>
                        <a:t>api_vaultuser</a:t>
                      </a:r>
                      <a:endParaRPr lang="en-IN" sz="105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tc>
                  <a:txBody>
                    <a:bodyPr/>
                    <a:lstStyle/>
                    <a:p>
                      <a:pPr algn="ctr">
                        <a:spcAft>
                          <a:spcPts val="0"/>
                        </a:spcAft>
                      </a:pPr>
                      <a:r>
                        <a:rPr lang="en-US" sz="1200" dirty="0">
                          <a:effectLst/>
                        </a:rPr>
                        <a:t>ID of user</a:t>
                      </a:r>
                      <a:endParaRPr lang="en-IN" sz="1050" dirty="0">
                        <a:effectLst/>
                        <a:latin typeface="Calibri" panose="020F0502020204030204" pitchFamily="34"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619341431"/>
                  </a:ext>
                </a:extLst>
              </a:tr>
            </a:tbl>
          </a:graphicData>
        </a:graphic>
      </p:graphicFrame>
    </p:spTree>
    <p:extLst>
      <p:ext uri="{BB962C8B-B14F-4D97-AF65-F5344CB8AC3E}">
        <p14:creationId xmlns:p14="http://schemas.microsoft.com/office/powerpoint/2010/main" val="4001853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79</TotalTime>
  <Words>1699</Words>
  <Application>Microsoft Office PowerPoint</Application>
  <PresentationFormat>Widescreen</PresentationFormat>
  <Paragraphs>536</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Agency FB</vt:lpstr>
      <vt:lpstr>Arial</vt:lpstr>
      <vt:lpstr>Bahnschrift Condensed</vt:lpstr>
      <vt:lpstr>Calibri</vt:lpstr>
      <vt:lpstr>Shruti</vt:lpstr>
      <vt:lpstr>Times New Roman</vt:lpstr>
      <vt:lpstr>Trebuchet MS</vt:lpstr>
      <vt:lpstr>Wingdings 3</vt:lpstr>
      <vt:lpstr>Facet</vt:lpstr>
      <vt:lpstr>PowerPoint Presentation</vt:lpstr>
      <vt:lpstr>1. Abstract</vt:lpstr>
      <vt:lpstr>2. Problem Summary</vt:lpstr>
      <vt:lpstr>3. Detail Description</vt:lpstr>
      <vt:lpstr>PowerPoint Presentation</vt:lpstr>
      <vt:lpstr>PowerPoint Presentation</vt:lpstr>
      <vt:lpstr>4. Data Dictionary</vt:lpstr>
      <vt:lpstr>PowerPoint Presentation</vt:lpstr>
      <vt:lpstr>PowerPoint Presentation</vt:lpstr>
      <vt:lpstr>5.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N3onFrost</dc:creator>
  <cp:lastModifiedBy>N3onFrost</cp:lastModifiedBy>
  <cp:revision>48</cp:revision>
  <dcterms:created xsi:type="dcterms:W3CDTF">2020-05-18T08:46:21Z</dcterms:created>
  <dcterms:modified xsi:type="dcterms:W3CDTF">2020-05-21T12:13:41Z</dcterms:modified>
</cp:coreProperties>
</file>