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8" r:id="rId2"/>
    <p:sldId id="352" r:id="rId3"/>
    <p:sldId id="311" r:id="rId4"/>
    <p:sldId id="310" r:id="rId5"/>
    <p:sldId id="353" r:id="rId6"/>
    <p:sldId id="354" r:id="rId7"/>
    <p:sldId id="355" r:id="rId8"/>
    <p:sldId id="357" r:id="rId9"/>
    <p:sldId id="358" r:id="rId10"/>
    <p:sldId id="359" r:id="rId11"/>
    <p:sldId id="360" r:id="rId12"/>
    <p:sldId id="356" r:id="rId13"/>
    <p:sldId id="361" r:id="rId14"/>
    <p:sldId id="362" r:id="rId15"/>
    <p:sldId id="363" r:id="rId16"/>
    <p:sldId id="364" r:id="rId17"/>
    <p:sldId id="365" r:id="rId18"/>
    <p:sldId id="383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italic r:id="rId49"/>
    </p:embeddedFont>
    <p:embeddedFont>
      <p:font typeface="Wingdings 3" panose="05040102010807070707" pitchFamily="18" charset="2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FMAXixeqF6mS9YMAF515Q==" hashData="RINUzIlarGNpoS7c4SOhqeLHldYw/N9A9Y1YhrweRuxjoUqA/0eEvibFkflxLzJAdUI8DA7LDUdZa575i7CoN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26-03-2021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26-03-2021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Object Oriented Programming -I (3140705)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pic>
        <p:nvPicPr>
          <p:cNvPr id="1026" name="Picture 2" descr="Java programming language logo.sv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6" y="1504180"/>
            <a:ext cx="2027106" cy="37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JRE is required to run java applications. </a:t>
            </a:r>
          </a:p>
          <a:p>
            <a:r>
              <a:rPr lang="en-US" dirty="0"/>
              <a:t>It combines the Java Virtual Machine (JVM), platform core classes and supporting libraries. </a:t>
            </a:r>
          </a:p>
          <a:p>
            <a:r>
              <a:rPr lang="en-US" dirty="0"/>
              <a:t>JRE is part of the Java Development Kit (JDK), but can be downloaded separately.</a:t>
            </a:r>
          </a:p>
          <a:p>
            <a:r>
              <a:rPr lang="en-US" dirty="0"/>
              <a:t>It does not contain any development tools such as compiler, debugger, etc. </a:t>
            </a:r>
          </a:p>
        </p:txBody>
      </p:sp>
    </p:spTree>
    <p:extLst>
      <p:ext uri="{BB962C8B-B14F-4D97-AF65-F5344CB8AC3E}">
        <p14:creationId xmlns:p14="http://schemas.microsoft.com/office/powerpoint/2010/main" val="7818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is a virtual machine that enables a computer to run Java programs as well as programs written in other languages and compiled to Java Bytecode.</a:t>
            </a:r>
          </a:p>
          <a:p>
            <a:r>
              <a:rPr lang="en-US" dirty="0"/>
              <a:t>Bytecode is a highly optimized set of instructions designed to be executed by the Java Virtual Machine(JVM).</a:t>
            </a:r>
          </a:p>
          <a:p>
            <a:r>
              <a:rPr lang="en-US" dirty="0"/>
              <a:t>Byte code is intermediate representation of java source code.</a:t>
            </a:r>
          </a:p>
          <a:p>
            <a:r>
              <a:rPr lang="en-US" dirty="0"/>
              <a:t>Java compiler provides byte code by compiling Java Source Code.</a:t>
            </a:r>
          </a:p>
          <a:p>
            <a:r>
              <a:rPr lang="en-US" dirty="0"/>
              <a:t>Extension for java class file or byte code  is  ‘.class’, which is platform independent.</a:t>
            </a:r>
          </a:p>
          <a:p>
            <a:r>
              <a:rPr lang="en-US" dirty="0"/>
              <a:t>JVM is virtual because , It provides a machine interface that does not depend on the operating system and machine hardware architecture. </a:t>
            </a:r>
          </a:p>
          <a:p>
            <a:r>
              <a:rPr lang="en-US" dirty="0"/>
              <a:t>JVM interprets the byte code into the machine code. </a:t>
            </a:r>
          </a:p>
          <a:p>
            <a:r>
              <a:rPr lang="en-US" b="1" dirty="0"/>
              <a:t>JVM</a:t>
            </a:r>
            <a:r>
              <a:rPr lang="en-US" dirty="0"/>
              <a:t> itself is </a:t>
            </a:r>
            <a:r>
              <a:rPr lang="en-US" b="1" dirty="0"/>
              <a:t>platform dependent</a:t>
            </a:r>
            <a:r>
              <a:rPr lang="en-US" dirty="0"/>
              <a:t>, but </a:t>
            </a:r>
            <a:r>
              <a:rPr lang="en-US" b="1" dirty="0"/>
              <a:t>Java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13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code (Program)</a:t>
            </a:r>
          </a:p>
        </p:txBody>
      </p:sp>
      <p:sp>
        <p:nvSpPr>
          <p:cNvPr id="5" name="Oval 4"/>
          <p:cNvSpPr/>
          <p:nvPr/>
        </p:nvSpPr>
        <p:spPr>
          <a:xfrm>
            <a:off x="4933950" y="1943100"/>
            <a:ext cx="1524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Bytecode</a:t>
            </a:r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(Windows)</a:t>
            </a:r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(Linux)</a:t>
            </a:r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 </a:t>
            </a:r>
          </a:p>
          <a:p>
            <a:pPr algn="ctr"/>
            <a:r>
              <a:rPr lang="en-IN" dirty="0"/>
              <a:t>(Mac)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.java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.class file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695950" y="16383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5691187" y="26289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JDK for Windows platform (.exe) from </a:t>
            </a:r>
          </a:p>
          <a:p>
            <a:pPr lvl="1"/>
            <a:r>
              <a:rPr lang="en-US" dirty="0"/>
              <a:t>https://www.oracle.com/technetwork/java/javase/downloads/index.html</a:t>
            </a:r>
          </a:p>
          <a:p>
            <a:r>
              <a:rPr lang="en-US" dirty="0"/>
              <a:t>Install the executable of JDK</a:t>
            </a:r>
          </a:p>
          <a:p>
            <a:r>
              <a:rPr lang="en-US" dirty="0"/>
              <a:t>Set the path variable of System variables by performing following steps</a:t>
            </a:r>
          </a:p>
          <a:p>
            <a:pPr lvl="1"/>
            <a:r>
              <a:rPr lang="en-US" dirty="0"/>
              <a:t>Go to "System Properties" (Right click This PC → Properties → Advanced System Settings)</a:t>
            </a:r>
          </a:p>
          <a:p>
            <a:pPr lvl="1"/>
            <a:r>
              <a:rPr lang="en-US" dirty="0"/>
              <a:t>Click on the "Environment variables" button under the "Advanced" tab</a:t>
            </a:r>
          </a:p>
          <a:p>
            <a:pPr lvl="1"/>
            <a:r>
              <a:rPr lang="en-US" dirty="0"/>
              <a:t>Then, select the "Path" variable in System variables and click on the "Edit" button</a:t>
            </a:r>
          </a:p>
          <a:p>
            <a:pPr lvl="1"/>
            <a:r>
              <a:rPr lang="en-US" dirty="0"/>
              <a:t>Click on the "New" button and add the path where Java is installed, followed by </a:t>
            </a:r>
            <a:r>
              <a:rPr lang="en-US" dirty="0">
                <a:latin typeface="Consolas" panose="020B0609020204030204" pitchFamily="49" charset="0"/>
              </a:rPr>
              <a:t>\bin</a:t>
            </a:r>
            <a:r>
              <a:rPr lang="en-US" dirty="0"/>
              <a:t>. By default, Java is installed in </a:t>
            </a:r>
            <a:r>
              <a:rPr lang="en-US" dirty="0">
                <a:latin typeface="Consolas" panose="020B0609020204030204" pitchFamily="49" charset="0"/>
              </a:rPr>
              <a:t>C:\Program Files\Java\jdk-11.0.1</a:t>
            </a:r>
            <a:r>
              <a:rPr lang="en-US" dirty="0"/>
              <a:t> (If nothing else was specified when you installed it). In that case, You will have to add a new path with: </a:t>
            </a:r>
            <a:r>
              <a:rPr lang="en-US" dirty="0">
                <a:latin typeface="Consolas" panose="020B0609020204030204" pitchFamily="49" charset="0"/>
              </a:rPr>
              <a:t>C:\Program Files\Java\jdk-11.0.1\bin</a:t>
            </a:r>
          </a:p>
          <a:p>
            <a:pPr lvl="1"/>
            <a:r>
              <a:rPr lang="en-US" dirty="0"/>
              <a:t>Then, click "OK", and save the settings</a:t>
            </a:r>
          </a:p>
          <a:p>
            <a:pPr lvl="1"/>
            <a:r>
              <a:rPr lang="en-US" dirty="0"/>
              <a:t>At last, open Command Prompt (cmd.exe) and type java -version to see if Java is running on your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Path Variable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733362"/>
            <a:ext cx="9144000" cy="1893824"/>
            <a:chOff x="4762" y="14287"/>
            <a:chExt cx="9144000" cy="18938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14287"/>
              <a:ext cx="9144000" cy="189382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963194" y="351599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67152" y="733362"/>
            <a:ext cx="3924848" cy="4458322"/>
            <a:chOff x="4762" y="1908111"/>
            <a:chExt cx="3924848" cy="44583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1908111"/>
              <a:ext cx="3924848" cy="445832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152400" y="5242882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2287" y="2536685"/>
            <a:ext cx="5204865" cy="2786451"/>
            <a:chOff x="3062287" y="2536685"/>
            <a:chExt cx="5204865" cy="278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3062287" y="2536685"/>
              <a:ext cx="5204865" cy="278645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653632" y="4677733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547913"/>
            <a:ext cx="5200103" cy="1706238"/>
            <a:chOff x="3943896" y="4694563"/>
            <a:chExt cx="5200103" cy="17062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250"/>
            <a:stretch/>
          </p:blipFill>
          <p:spPr>
            <a:xfrm>
              <a:off x="3943896" y="4694563"/>
              <a:ext cx="5200103" cy="170623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010400" y="5286887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5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  <a:p>
            <a:r>
              <a:rPr lang="en-US" dirty="0"/>
              <a:t>We have to save this in HelloWorld.java file as it has public class named HelloWorld.</a:t>
            </a:r>
          </a:p>
          <a:p>
            <a:r>
              <a:rPr lang="en-US" dirty="0"/>
              <a:t>String and System are inbuilt Java Classes.</a:t>
            </a:r>
          </a:p>
          <a:p>
            <a:r>
              <a:rPr lang="en-US" dirty="0"/>
              <a:t>Classes in java are always written in Camel case.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must be saved as HelloWorld.java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must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23503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Save the program with the same name as the public class with </a:t>
            </a:r>
            <a:r>
              <a:rPr lang="en-IN" b="1" dirty="0"/>
              <a:t>.java</a:t>
            </a:r>
            <a:r>
              <a:rPr lang="en-IN" dirty="0"/>
              <a:t> extension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244138"/>
            <a:ext cx="8772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Open command prompt (</a:t>
            </a:r>
            <a:r>
              <a:rPr lang="en-US" dirty="0" err="1"/>
              <a:t>cmd</a:t>
            </a:r>
            <a:r>
              <a:rPr lang="en-US" dirty="0"/>
              <a:t>) / terminal &amp; navigate to desired directory / folder.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Compile the “.java” file with </a:t>
            </a:r>
            <a:r>
              <a:rPr lang="en-US" b="1" dirty="0" err="1"/>
              <a:t>javac</a:t>
            </a:r>
            <a:r>
              <a:rPr lang="en-US" dirty="0"/>
              <a:t> command.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Execute the “.class” file with </a:t>
            </a:r>
            <a:r>
              <a:rPr lang="en-US" b="1" dirty="0"/>
              <a:t>java</a:t>
            </a:r>
            <a:r>
              <a:rPr lang="en-US" dirty="0"/>
              <a:t> command without extension.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1276350"/>
            <a:ext cx="7589997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3102347"/>
            <a:ext cx="7588800" cy="11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8"/>
          <a:stretch/>
        </p:blipFill>
        <p:spPr>
          <a:xfrm>
            <a:off x="713777" y="4961101"/>
            <a:ext cx="74781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are used for class names, method names and variable names.</a:t>
            </a:r>
          </a:p>
          <a:p>
            <a:r>
              <a:rPr lang="en-IN" dirty="0"/>
              <a:t>An identifier may be any descriptive sequence of</a:t>
            </a:r>
          </a:p>
          <a:p>
            <a:pPr lvl="1"/>
            <a:r>
              <a:rPr lang="en-IN" dirty="0"/>
              <a:t>uppercase(A…Z) and lowercase(</a:t>
            </a:r>
            <a:r>
              <a:rPr lang="en-IN" dirty="0" err="1"/>
              <a:t>a..z</a:t>
            </a:r>
            <a:r>
              <a:rPr lang="en-IN" dirty="0"/>
              <a:t>) letters</a:t>
            </a:r>
          </a:p>
          <a:p>
            <a:pPr lvl="1"/>
            <a:r>
              <a:rPr lang="en-IN" dirty="0"/>
              <a:t>Numbers(0..9)</a:t>
            </a:r>
          </a:p>
          <a:p>
            <a:pPr lvl="1"/>
            <a:r>
              <a:rPr lang="en-IN" dirty="0"/>
              <a:t>Underscore(</a:t>
            </a:r>
            <a:r>
              <a:rPr lang="en-IN" dirty="0">
                <a:latin typeface="Consolas" panose="020B0609020204030204" pitchFamily="49" charset="0"/>
              </a:rPr>
              <a:t>_</a:t>
            </a:r>
            <a:r>
              <a:rPr lang="en-IN" dirty="0"/>
              <a:t>) and dollar-sign($) characters</a:t>
            </a:r>
          </a:p>
          <a:p>
            <a:r>
              <a:rPr lang="en-US" dirty="0"/>
              <a:t>Examples for </a:t>
            </a:r>
            <a:r>
              <a:rPr lang="en-US" dirty="0">
                <a:solidFill>
                  <a:schemeClr val="accent3"/>
                </a:solidFill>
              </a:rPr>
              <a:t>valid</a:t>
            </a:r>
            <a:r>
              <a:rPr lang="en-US" dirty="0"/>
              <a:t> Identifiers,</a:t>
            </a:r>
          </a:p>
          <a:p>
            <a:pPr lvl="1"/>
            <a:r>
              <a:rPr lang="en-US" dirty="0" err="1"/>
              <a:t>AvgTemp</a:t>
            </a:r>
            <a:endParaRPr lang="en-US" dirty="0"/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a4</a:t>
            </a:r>
          </a:p>
          <a:p>
            <a:pPr lvl="1"/>
            <a:r>
              <a:rPr lang="en-US" dirty="0"/>
              <a:t>$test</a:t>
            </a:r>
          </a:p>
          <a:p>
            <a:pPr lvl="1"/>
            <a:r>
              <a:rPr lang="en-US" dirty="0" err="1"/>
              <a:t>this</a:t>
            </a:r>
            <a:r>
              <a:rPr lang="en-US" dirty="0" err="1">
                <a:latin typeface="Consolas" panose="020B0609020204030204" pitchFamily="49" charset="0"/>
              </a:rPr>
              <a:t>_</a:t>
            </a:r>
            <a:r>
              <a:rPr lang="en-US" dirty="0" err="1"/>
              <a:t>is</a:t>
            </a:r>
            <a:r>
              <a:rPr lang="en-US" dirty="0" err="1">
                <a:latin typeface="Consolas" panose="020B0609020204030204" pitchFamily="49" charset="0"/>
              </a:rPr>
              <a:t>_</a:t>
            </a:r>
            <a:r>
              <a:rPr lang="en-US" dirty="0" err="1"/>
              <a:t>ok</a:t>
            </a:r>
            <a:endParaRPr lang="en-US" dirty="0"/>
          </a:p>
          <a:p>
            <a:r>
              <a:rPr lang="en-US" dirty="0"/>
              <a:t>Examples for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Identifiers,</a:t>
            </a:r>
          </a:p>
          <a:p>
            <a:pPr lvl="1"/>
            <a:r>
              <a:rPr lang="en-US" dirty="0"/>
              <a:t>2count</a:t>
            </a:r>
          </a:p>
          <a:p>
            <a:pPr lvl="1"/>
            <a:r>
              <a:rPr lang="en-US" dirty="0"/>
              <a:t>High-temp</a:t>
            </a:r>
          </a:p>
          <a:p>
            <a:pPr lvl="1"/>
            <a:r>
              <a:rPr lang="en-US" dirty="0"/>
              <a:t>Ok/</a:t>
            </a:r>
            <a:r>
              <a:rPr lang="en-US" dirty="0" err="1"/>
              <a:t>NotOK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9847" y="5286896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(Identifiers can not start with digit)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9847" y="564791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(Identifiers can not contain dash)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9847" y="599313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(Identifiers can not contains slash)</a:t>
            </a:r>
          </a:p>
        </p:txBody>
      </p:sp>
    </p:spTree>
    <p:extLst>
      <p:ext uri="{BB962C8B-B14F-4D97-AF65-F5344CB8AC3E}">
        <p14:creationId xmlns:p14="http://schemas.microsoft.com/office/powerpoint/2010/main" val="35557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402729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 dirty="0"/>
              <a:t>Java </a:t>
            </a:r>
            <a:r>
              <a:rPr lang="en-IN" sz="2400" kern="1200" dirty="0" err="1"/>
              <a:t>Datatypes</a:t>
            </a:r>
            <a:endParaRPr lang="en-IN" sz="24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7037" y="3559513"/>
            <a:ext cx="7047652" cy="1650477"/>
            <a:chOff x="197037" y="3559513"/>
            <a:chExt cx="7047652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047652" cy="1650477"/>
              <a:chOff x="197037" y="3559513"/>
              <a:chExt cx="7047652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Integers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2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Floating-point numbers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538099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Characters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296478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Boolean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813811" y="2113118"/>
            <a:ext cx="7144524" cy="1449384"/>
            <a:chOff x="1813811" y="2113118"/>
            <a:chExt cx="7144524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813811" y="2911508"/>
              <a:ext cx="1387658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Primitive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Non-primitive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9441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/>
                <a:t>Class</a:t>
              </a:r>
              <a:endParaRPr lang="en-I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7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Features of 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 of Java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JDK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JRE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JVM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Installing JDK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Setting Path Variable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Hello World Program with 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Compiling Java Code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/>
              <a:t>Running Java Code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658839"/>
              </p:ext>
            </p:extLst>
          </p:nvPr>
        </p:nvGraphicFramePr>
        <p:xfrm>
          <a:off x="182187" y="879304"/>
          <a:ext cx="8763001" cy="2240806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0" dirty="0"/>
                        <a:t> Byte</a:t>
                      </a:r>
                      <a:endParaRPr lang="en-US" dirty="0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  a = 10;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a = 200;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-2,147,483,648</a:t>
                      </a:r>
                      <a:r>
                        <a:rPr lang="en-IN" baseline="0" dirty="0"/>
                        <a:t> to </a:t>
                      </a:r>
                      <a:r>
                        <a:rPr lang="en-IN" dirty="0"/>
                        <a:t>2,147,483,647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r>
                        <a:rPr lang="en-IN" dirty="0"/>
                        <a:t> a = 50000;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-9,223,372,036,854,775,808 to 9,223,372,036,854,775,807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a = 20;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95426"/>
              </p:ext>
            </p:extLst>
          </p:nvPr>
        </p:nvGraphicFramePr>
        <p:xfrm>
          <a:off x="182187" y="3118090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a = 10.2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 a =</a:t>
                      </a:r>
                      <a:r>
                        <a:rPr lang="en-IN" baseline="0" dirty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01833"/>
              </p:ext>
            </p:extLst>
          </p:nvPr>
        </p:nvGraphicFramePr>
        <p:xfrm>
          <a:off x="182187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0 to 65536  (Stores ASCII of character)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 a = ‘a’;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90"/>
              </p:ext>
            </p:extLst>
          </p:nvPr>
        </p:nvGraphicFramePr>
        <p:xfrm>
          <a:off x="182187" y="5722337"/>
          <a:ext cx="8763001" cy="391337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Not defined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 true or false</a:t>
                      </a:r>
                      <a:endParaRPr lang="en-US" dirty="0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r>
                        <a:rPr lang="en-IN" dirty="0"/>
                        <a:t> a = true;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in general are used to signal an alternative interpretation of a series of characters.</a:t>
            </a:r>
          </a:p>
          <a:p>
            <a:r>
              <a:rPr lang="en-US" dirty="0"/>
              <a:t>For example, if you want to put quotes within quotes you must use the escape sequence,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", on the interior quotes.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"Good Morning \"World\""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76287"/>
              </p:ext>
            </p:extLst>
          </p:nvPr>
        </p:nvGraphicFramePr>
        <p:xfrm>
          <a:off x="608337" y="3134360"/>
          <a:ext cx="8534400" cy="25958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8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Single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value of one type to a variable of another type is known as Type Casting.</a:t>
            </a:r>
          </a:p>
          <a:p>
            <a:r>
              <a:rPr lang="en-US" dirty="0"/>
              <a:t>In Java, type casting is classified into two types,</a:t>
            </a:r>
          </a:p>
          <a:p>
            <a:pPr marL="914400" lvl="1" indent="-457200"/>
            <a:r>
              <a:rPr lang="en-US" dirty="0"/>
              <a:t>Widening/Automatic Type Casting (Implicit)</a:t>
            </a:r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/>
            <a:r>
              <a:rPr lang="en-US" dirty="0"/>
              <a:t>Narrowing Type Casting(Explicitly done)</a:t>
            </a:r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59" y="4227303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934" y="2000597"/>
            <a:ext cx="6120000" cy="16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18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type of data is assigned to other type of variable , an </a:t>
            </a:r>
            <a:r>
              <a:rPr lang="en-US" i="1" dirty="0"/>
              <a:t>automatic type conversion</a:t>
            </a:r>
            <a:r>
              <a:rPr lang="en-US" dirty="0"/>
              <a:t> will take place if the following two conditions are satisfied:</a:t>
            </a:r>
          </a:p>
          <a:p>
            <a:pPr lvl="1"/>
            <a:r>
              <a:rPr lang="en-US" dirty="0"/>
              <a:t>The two types are compatible</a:t>
            </a:r>
          </a:p>
          <a:p>
            <a:pPr lvl="1"/>
            <a:r>
              <a:rPr lang="en-US" dirty="0"/>
              <a:t>The destination type is larger than the source type</a:t>
            </a:r>
          </a:p>
          <a:p>
            <a:r>
              <a:rPr lang="en-US" dirty="0"/>
              <a:t>Such type of casting is called “</a:t>
            </a:r>
            <a:r>
              <a:rPr lang="en-US" i="1" dirty="0"/>
              <a:t>widening conversion”.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can always hold values of byte and short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13" y="3658726"/>
            <a:ext cx="5867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 </a:t>
            </a:r>
            <a:endParaRPr lang="en-US" b="1" dirty="0">
              <a:solidFill>
                <a:srgbClr val="92D05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Incompatible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conversion between two incompatible types, you must use a </a:t>
            </a:r>
            <a:r>
              <a:rPr lang="en-US" i="1" dirty="0"/>
              <a:t>cast</a:t>
            </a:r>
          </a:p>
          <a:p>
            <a:r>
              <a:rPr lang="en-US" dirty="0"/>
              <a:t>A </a:t>
            </a:r>
            <a:r>
              <a:rPr lang="en-US" i="1" dirty="0"/>
              <a:t>cast</a:t>
            </a:r>
            <a:r>
              <a:rPr lang="en-US" dirty="0"/>
              <a:t> is an explicit type conversion.</a:t>
            </a:r>
          </a:p>
          <a:p>
            <a:r>
              <a:rPr lang="en-US" dirty="0"/>
              <a:t>Such type is called “</a:t>
            </a:r>
            <a:r>
              <a:rPr lang="en-US" i="1" dirty="0"/>
              <a:t>narrowing conversion”.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(target-type) value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49" y="3530138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× this is not correct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(byte)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endParaRPr lang="en-US" b="1" dirty="0">
              <a:solidFill>
                <a:srgbClr val="FF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Instance of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9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43141"/>
              </p:ext>
            </p:extLst>
          </p:nvPr>
        </p:nvGraphicFramePr>
        <p:xfrm>
          <a:off x="271549" y="940723"/>
          <a:ext cx="8610600" cy="432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+ B =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- B =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* B =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/ A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% A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B++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B-- = 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414674"/>
              </p:ext>
            </p:extLst>
          </p:nvPr>
        </p:nvGraphicFramePr>
        <p:xfrm>
          <a:off x="257655" y="97536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Operator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Example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  <a:r>
                        <a:rPr lang="en-US" sz="2000" baseline="0" dirty="0">
                          <a:latin typeface="+mn-lt"/>
                        </a:rPr>
                        <a:t>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74154"/>
              </p:ext>
            </p:extLst>
          </p:nvPr>
        </p:nvGraphicFramePr>
        <p:xfrm>
          <a:off x="304801" y="913320"/>
          <a:ext cx="8610598" cy="46944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&amp; B = 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| B = 61 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XOR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^ B = 49 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~A  = 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Left Shift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&lt;&lt; 2 = 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Right Shift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 2 = 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Shift right zero fill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= 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1421" y="233325"/>
            <a:ext cx="2819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37991"/>
              </p:ext>
            </p:extLst>
          </p:nvPr>
        </p:nvGraphicFramePr>
        <p:xfrm>
          <a:off x="381000" y="1108271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Logical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7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36"/>
          <a:stretch/>
        </p:blipFill>
        <p:spPr>
          <a:xfrm>
            <a:off x="2066925" y="1666875"/>
            <a:ext cx="79819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012"/>
          <a:stretch/>
        </p:blipFill>
        <p:spPr>
          <a:xfrm>
            <a:off x="2066925" y="3571875"/>
            <a:ext cx="7981950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5094"/>
              </p:ext>
            </p:extLst>
          </p:nvPr>
        </p:nvGraphicFramePr>
        <p:xfrm>
          <a:off x="228602" y="838201"/>
          <a:ext cx="8686797" cy="54842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Simple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Subtract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Multiply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Modulus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%= A is equivalent to C 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variable x = </a:t>
            </a:r>
            <a:r>
              <a:rPr lang="en-US" dirty="0">
                <a:solidFill>
                  <a:schemeClr val="tx2"/>
                </a:solidFill>
              </a:rPr>
              <a:t>(expression)</a:t>
            </a:r>
            <a:r>
              <a:rPr lang="en-US" dirty="0"/>
              <a:t> ? </a:t>
            </a:r>
            <a:r>
              <a:rPr lang="en-US" dirty="0">
                <a:solidFill>
                  <a:srgbClr val="00FF00"/>
                </a:solidFill>
              </a:rPr>
              <a:t>value if true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value if false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b = (a == 1) ? 20 : 30;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 dirty="0">
                <a:cs typeface="Courier New" pitchFamily="49" charset="0"/>
              </a:rPr>
              <a:t> </a:t>
            </a:r>
            <a:r>
              <a:rPr lang="en-IN" b="1" dirty="0">
                <a:cs typeface="Courier New" pitchFamily="49" charset="0"/>
              </a:rPr>
              <a:t>OR  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 dirty="0">
                <a:cs typeface="Courier New" pitchFamily="49" charset="0"/>
              </a:rPr>
              <a:t>To get the correct answer for the given problem Java came up with Operator precedence. ( multiplication have higher precedence than addition so correct answer will be </a:t>
            </a:r>
            <a:r>
              <a:rPr lang="en-IN" b="1" dirty="0">
                <a:cs typeface="Courier New" pitchFamily="49" charset="0"/>
              </a:rPr>
              <a:t>91 </a:t>
            </a:r>
            <a:r>
              <a:rPr lang="en-IN" dirty="0">
                <a:cs typeface="Courier New" pitchFamily="49" charset="0"/>
              </a:rPr>
              <a:t>in this case)</a:t>
            </a:r>
          </a:p>
          <a:p>
            <a:r>
              <a:rPr lang="en-IN" dirty="0">
                <a:cs typeface="Courier New" pitchFamily="49" charset="0"/>
              </a:rPr>
              <a:t>For Operator, associativity means that when the same operator appears in a row, then to which direction the expression will be </a:t>
            </a:r>
            <a:r>
              <a:rPr lang="en-IN">
                <a:cs typeface="Courier New" pitchFamily="49" charset="0"/>
              </a:rPr>
              <a:t>evaluated.</a:t>
            </a:r>
            <a:endParaRPr lang="en-IN" dirty="0">
              <a:cs typeface="Courier New" pitchFamily="49" charset="0"/>
            </a:endParaRPr>
          </a:p>
          <a:p>
            <a:r>
              <a:rPr lang="en-IN" dirty="0">
                <a:cs typeface="Courier New" pitchFamily="49" charset="0"/>
              </a:rPr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   +   12	 / 5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	+	2.4</a:t>
            </a:r>
            <a:endParaRPr lang="en-IN" dirty="0"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	4.4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74720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3785" y="3564774"/>
            <a:ext cx="0" cy="1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9949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04411" y="356477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898" y="403800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53298" y="40815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04210" y="451381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7210" y="4513811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5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5437"/>
              </p:ext>
            </p:extLst>
          </p:nvPr>
        </p:nvGraphicFramePr>
        <p:xfrm>
          <a:off x="304800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Associativity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 dirty="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general-purpose computer-programming language that is open source, platform independent, object-oriented and specifically designed to have as few implementation dependencies as possible.</a:t>
            </a:r>
          </a:p>
          <a:p>
            <a:r>
              <a:rPr lang="en-US" dirty="0"/>
              <a:t>Java was originally developed by </a:t>
            </a:r>
            <a:r>
              <a:rPr lang="en-US" b="1" dirty="0"/>
              <a:t>James Gosling </a:t>
            </a:r>
            <a:r>
              <a:rPr lang="en-US" dirty="0"/>
              <a:t>at Sun Microsystems and released in 1995.</a:t>
            </a:r>
          </a:p>
          <a:p>
            <a:r>
              <a:rPr lang="en-US" dirty="0"/>
              <a:t>Java was initially named as Oak language and renamed to JAVA in 1995.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54067"/>
              </p:ext>
            </p:extLst>
          </p:nvPr>
        </p:nvGraphicFramePr>
        <p:xfrm>
          <a:off x="500062" y="2834506"/>
          <a:ext cx="11477625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Current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SE 15 (as</a:t>
                      </a:r>
                      <a:r>
                        <a:rPr lang="en-IN" baseline="0" dirty="0"/>
                        <a:t> of feb-2021)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r>
                        <a:rPr lang="en-US" baseline="0" dirty="0"/>
                        <a:t> we will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SE 11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Setup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149</a:t>
                      </a:r>
                      <a:r>
                        <a:rPr lang="en-IN" baseline="0" dirty="0"/>
                        <a:t> MB (Linux), 152 MB (Windows x64)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10">
                <a:tc>
                  <a:txBody>
                    <a:bodyPr/>
                    <a:lstStyle/>
                    <a:p>
                      <a:r>
                        <a:rPr lang="en-IN" dirty="0"/>
                        <a:t>Download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  <a:hlinkClick r:id="rId2"/>
                        </a:rPr>
                        <a:t>https://www.oracle.com/in/java/technologies/javase-jdk11-downloads.html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Official</a:t>
                      </a:r>
                      <a:r>
                        <a:rPr lang="en-IN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https://java.com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718">
                <a:tc>
                  <a:txBody>
                    <a:bodyPr/>
                    <a:lstStyle/>
                    <a:p>
                      <a:r>
                        <a:rPr lang="en-IN" b="1" dirty="0"/>
                        <a:t>I</a:t>
                      </a:r>
                      <a:r>
                        <a:rPr lang="en-IN" dirty="0"/>
                        <a:t>ntegrated 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evelopment 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nvironment</a:t>
                      </a:r>
                    </a:p>
                    <a:p>
                      <a:r>
                        <a:rPr lang="en-IN" dirty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(going</a:t>
                      </a:r>
                      <a:r>
                        <a:rPr lang="en-US" sz="1800" b="0" i="0" u="non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to use this IDE in later chapters)</a:t>
                      </a:r>
                      <a:endParaRPr lang="en-US" sz="1800" b="0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1066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Simple:</a:t>
            </a:r>
            <a:r>
              <a:rPr lang="en-IN" sz="2200" dirty="0"/>
              <a:t> 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Object Oriented: </a:t>
            </a:r>
            <a:r>
              <a:rPr lang="en-IN" sz="2200" dirty="0"/>
              <a:t>“Everything is an object” paradigm, </a:t>
            </a:r>
            <a:r>
              <a:rPr lang="en-US" sz="2200" dirty="0"/>
              <a:t>which possess some state, behavior and all the operations are performed using these objects.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33523" y="3576637"/>
            <a:ext cx="10106025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Java has a strong memory management system. It helps in eliminating error as it checks the code during compile and runtime.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Architectural Neutral: </a:t>
            </a:r>
            <a:r>
              <a:rPr lang="en-US" sz="2200" dirty="0"/>
              <a:t>Java is platform independent which means that any application written on one platform can be easily ported to another platform.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Interpreted: </a:t>
            </a:r>
            <a:r>
              <a:rPr lang="en-US" sz="2200" dirty="0"/>
              <a:t>Java is compiled to </a:t>
            </a:r>
            <a:r>
              <a:rPr lang="en-US" sz="2200" dirty="0" err="1"/>
              <a:t>bytecodes</a:t>
            </a:r>
            <a:r>
              <a:rPr lang="en-US" sz="2200" dirty="0"/>
              <a:t>, which are interpreted by a Java run-time environment.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High Performance:</a:t>
            </a:r>
            <a:r>
              <a:rPr lang="en-US" sz="2200" dirty="0"/>
              <a:t> Java achieves high performance through the use of </a:t>
            </a:r>
            <a:r>
              <a:rPr lang="en-US" sz="2200" dirty="0" err="1"/>
              <a:t>bytecode</a:t>
            </a:r>
            <a:r>
              <a:rPr lang="en-US" sz="2200" dirty="0"/>
              <a:t> which can be easily translated into native machine code. With the use of JIT (Just-In-Time) compilers, Java enables high performance. 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3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Dynamic: </a:t>
            </a:r>
            <a:r>
              <a:rPr lang="en-US" sz="2200" dirty="0"/>
              <a:t>Java has ability to adapt to an evolving environment which supports dynamic memory allocation due to which memory wastage is reduced and performance of the application is increased.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Distributed: </a:t>
            </a:r>
            <a:r>
              <a:rPr lang="en-US" sz="2200" dirty="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 dirty="0"/>
              <a:t>Java Virtual Machine (JVM)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(JDK)</a:t>
            </a:r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Launcher (java.exe), </a:t>
            </a:r>
            <a:r>
              <a:rPr lang="en-US" b="1" dirty="0" err="1">
                <a:solidFill>
                  <a:schemeClr val="tx1"/>
                </a:solidFill>
              </a:rPr>
              <a:t>AppletViewer</a:t>
            </a:r>
            <a:r>
              <a:rPr lang="en-US" b="1" dirty="0">
                <a:solidFill>
                  <a:schemeClr val="tx1"/>
                </a:solidFill>
              </a:rPr>
              <a:t>, etc..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(math, </a:t>
            </a:r>
            <a:r>
              <a:rPr lang="en-US" b="1" dirty="0" err="1">
                <a:solidFill>
                  <a:schemeClr val="tx1"/>
                </a:solidFill>
              </a:rPr>
              <a:t>util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awt</a:t>
            </a:r>
            <a:r>
              <a:rPr lang="en-US" b="1" dirty="0">
                <a:solidFill>
                  <a:schemeClr val="tx1"/>
                </a:solidFill>
              </a:rPr>
              <a:t> etc…)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Runtime Libraries </a:t>
            </a: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180" y="4806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25166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animBg="1"/>
      <p:bldP spid="8" grpId="0" animBg="1"/>
      <p:bldP spid="9" grpId="0" animBg="1"/>
      <p:bldP spid="10" grpId="0" animBg="1"/>
      <p:bldP spid="11" grpId="0" uiExpand="1"/>
      <p:bldP spid="12" grpId="0" uiExpand="1"/>
      <p:bldP spid="1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launcher (java.exe), </a:t>
            </a:r>
          </a:p>
          <a:p>
            <a:pPr lvl="1"/>
            <a:r>
              <a:rPr lang="en-US" dirty="0" err="1"/>
              <a:t>Appletviewer</a:t>
            </a:r>
            <a:r>
              <a:rPr lang="en-US" dirty="0"/>
              <a:t>, etc… </a:t>
            </a:r>
          </a:p>
          <a:p>
            <a:r>
              <a:rPr lang="en-US" dirty="0"/>
              <a:t>Java application launcher (java.exe) opens a JRE, loads the class, and invokes its main method.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2536</Words>
  <Application>Microsoft Office PowerPoint</Application>
  <PresentationFormat>Widescreen</PresentationFormat>
  <Paragraphs>468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Roboto Condensed Light</vt:lpstr>
      <vt:lpstr>Wingdings 3</vt:lpstr>
      <vt:lpstr>Consolas</vt:lpstr>
      <vt:lpstr>Arial</vt:lpstr>
      <vt:lpstr>Courier New</vt:lpstr>
      <vt:lpstr>Wingdings</vt:lpstr>
      <vt:lpstr>Roboto Condensed</vt:lpstr>
      <vt:lpstr>Office Theme</vt:lpstr>
      <vt:lpstr>Unit-01  Introduction to  JAVA</vt:lpstr>
      <vt:lpstr>PowerPoint Presentation</vt:lpstr>
      <vt:lpstr>PowerPoint Presentation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Installing JDK</vt:lpstr>
      <vt:lpstr>Setting Path Variable</vt:lpstr>
      <vt:lpstr>Hello World Java Program</vt:lpstr>
      <vt:lpstr>How to execute Java Program?</vt:lpstr>
      <vt:lpstr>How to execute Java Program?</vt:lpstr>
      <vt:lpstr>Identifiers</vt:lpstr>
      <vt:lpstr>Data Types</vt:lpstr>
      <vt:lpstr>Primitive Data Types</vt:lpstr>
      <vt:lpstr>Escape Sequences</vt:lpstr>
      <vt:lpstr>Type Casting</vt:lpstr>
      <vt:lpstr>Automatic Type Casting</vt:lpstr>
      <vt:lpstr>Casting Incompatible Types</vt:lpstr>
      <vt:lpstr>Operators</vt:lpstr>
      <vt:lpstr>Arithmetic Operator</vt:lpstr>
      <vt:lpstr>Relational Operators</vt:lpstr>
      <vt:lpstr>Bitwise Operators</vt:lpstr>
      <vt:lpstr>Logical Operators </vt:lpstr>
      <vt:lpstr>Assignment Operators</vt:lpstr>
      <vt:lpstr>Conditional Operator (Ternary)</vt:lpstr>
      <vt:lpstr>Operator Precedence &amp; Associativity</vt:lpstr>
      <vt:lpstr>Precedence of Java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702</cp:revision>
  <dcterms:created xsi:type="dcterms:W3CDTF">2020-05-01T05:09:15Z</dcterms:created>
  <dcterms:modified xsi:type="dcterms:W3CDTF">2021-03-26T07:20:37Z</dcterms:modified>
</cp:coreProperties>
</file>