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308" r:id="rId2"/>
    <p:sldId id="352" r:id="rId3"/>
    <p:sldId id="372" r:id="rId4"/>
    <p:sldId id="373" r:id="rId5"/>
    <p:sldId id="374" r:id="rId6"/>
    <p:sldId id="375" r:id="rId7"/>
    <p:sldId id="391" r:id="rId8"/>
    <p:sldId id="376" r:id="rId9"/>
    <p:sldId id="392" r:id="rId10"/>
    <p:sldId id="377" r:id="rId11"/>
    <p:sldId id="378" r:id="rId12"/>
    <p:sldId id="379" r:id="rId13"/>
    <p:sldId id="380" r:id="rId14"/>
    <p:sldId id="390" r:id="rId15"/>
    <p:sldId id="393" r:id="rId16"/>
    <p:sldId id="381" r:id="rId17"/>
    <p:sldId id="382" r:id="rId18"/>
    <p:sldId id="383" r:id="rId19"/>
    <p:sldId id="384" r:id="rId20"/>
    <p:sldId id="385" r:id="rId21"/>
    <p:sldId id="386" r:id="rId22"/>
    <p:sldId id="387" r:id="rId23"/>
    <p:sldId id="388" r:id="rId24"/>
    <p:sldId id="389" r:id="rId25"/>
  </p:sldIdLst>
  <p:sldSz cx="12192000" cy="6858000"/>
  <p:notesSz cx="6858000" cy="9144000"/>
  <p:embeddedFontLst>
    <p:embeddedFont>
      <p:font typeface="Roboto Condensed" panose="02000000000000000000" pitchFamily="2" charset="0"/>
      <p:regular r:id="rId27"/>
      <p:bold r:id="rId28"/>
      <p:italic r:id="rId29"/>
      <p:boldItalic r:id="rId30"/>
    </p:embeddedFont>
    <p:embeddedFont>
      <p:font typeface="Wingdings 3" panose="05040102010807070707" pitchFamily="18" charset="2"/>
      <p:regular r:id="rId31"/>
    </p:embeddedFont>
    <p:embeddedFont>
      <p:font typeface="Roboto Condensed Light" panose="02000000000000000000" pitchFamily="2" charset="0"/>
      <p:regular r:id="rId32"/>
      <p:italic r:id="rId33"/>
    </p:embeddedFont>
    <p:embeddedFont>
      <p:font typeface="Consolas" panose="020B0609020204030204" pitchFamily="49"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Wingdings 2" panose="05020102010507070707" pitchFamily="18" charset="2"/>
      <p:regular r:id="rId42"/>
    </p:embeddedFont>
    <p:embeddedFont>
      <p:font typeface="Segoe UI Black" panose="020B0A02040204020203" pitchFamily="34" charset="0"/>
      <p:bold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G4KgqD7WIhR6B16IW1JXnQ==" hashData="x9uib4xsuF6rLpARIO0DWaNypNRqFKS9eGnz3IbOAU6kaJCKLSrLa0BVt+IicPSsW8xY48SX3Ai9pXOzYFBcsw=="/>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92" d="100"/>
          <a:sy n="92" d="100"/>
        </p:scale>
        <p:origin x="690"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4/10/2021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Selection, Mathematical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Functions and loops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Selection, Mathematical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Functions and loops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Selection, Mathematical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Functions and loops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Selection, Mathematical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Functions and loops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Selection, Mathematical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Functions and loops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Selection, Mathematical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Functions and loops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4/10/2021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6C137D2E-F7D0-465C-8541-F4CFBBD6738F}"/>
              </a:ext>
            </a:extLst>
          </p:cNvPr>
          <p:cNvSpPr>
            <a:spLocks noGrp="1"/>
          </p:cNvSpPr>
          <p:nvPr>
            <p:ph type="body" sz="quarter" idx="11"/>
          </p:nvPr>
        </p:nvSpPr>
        <p:spPr/>
        <p:txBody>
          <a:bodyPr/>
          <a:lstStyle/>
          <a:p>
            <a:r>
              <a:rPr lang="en-IN" dirty="0" smtClean="0"/>
              <a:t>arjun.bala@darshan.ac.in</a:t>
            </a:r>
            <a:endParaRPr lang="en-US" dirty="0"/>
          </a:p>
        </p:txBody>
      </p:sp>
      <p:sp>
        <p:nvSpPr>
          <p:cNvPr id="11" name="Text Placeholder 10">
            <a:extLst>
              <a:ext uri="{FF2B5EF4-FFF2-40B4-BE49-F238E27FC236}">
                <a16:creationId xmlns:a16="http://schemas.microsoft.com/office/drawing/2014/main" xmlns="" id="{527C5C63-5136-498D-B5D5-B1F6385ED37C}"/>
              </a:ext>
            </a:extLst>
          </p:cNvPr>
          <p:cNvSpPr>
            <a:spLocks noGrp="1"/>
          </p:cNvSpPr>
          <p:nvPr>
            <p:ph type="body" sz="quarter" idx="12"/>
          </p:nvPr>
        </p:nvSpPr>
        <p:spPr/>
        <p:txBody>
          <a:bodyPr/>
          <a:lstStyle/>
          <a:p>
            <a:r>
              <a:rPr lang="en-IN" dirty="0" smtClean="0"/>
              <a:t>9624822202</a:t>
            </a:r>
            <a:endParaRPr lang="en-US" dirty="0"/>
          </a:p>
        </p:txBody>
      </p:sp>
      <p:sp>
        <p:nvSpPr>
          <p:cNvPr id="12" name="Text Placeholder 11">
            <a:extLst>
              <a:ext uri="{FF2B5EF4-FFF2-40B4-BE49-F238E27FC236}">
                <a16:creationId xmlns:a16="http://schemas.microsoft.com/office/drawing/2014/main" xmlns="" id="{C4FACC96-BA70-4FDA-AB13-3B133AD498A5}"/>
              </a:ext>
            </a:extLst>
          </p:cNvPr>
          <p:cNvSpPr>
            <a:spLocks noGrp="1"/>
          </p:cNvSpPr>
          <p:nvPr>
            <p:ph type="body" sz="quarter" idx="13"/>
          </p:nvPr>
        </p:nvSpPr>
        <p:spPr/>
        <p:txBody>
          <a:bodyPr/>
          <a:lstStyle/>
          <a:p>
            <a:r>
              <a:rPr lang="en-IN" dirty="0" smtClean="0"/>
              <a:t>Computer Engineering Department</a:t>
            </a:r>
            <a:endParaRPr lang="en-US" dirty="0"/>
          </a:p>
        </p:txBody>
      </p:sp>
      <p:sp>
        <p:nvSpPr>
          <p:cNvPr id="13" name="Text Placeholder 12">
            <a:extLst>
              <a:ext uri="{FF2B5EF4-FFF2-40B4-BE49-F238E27FC236}">
                <a16:creationId xmlns:a16="http://schemas.microsoft.com/office/drawing/2014/main" xmlns="" id="{03A79D48-3C85-46E3-9CAE-59240F299A25}"/>
              </a:ext>
            </a:extLst>
          </p:cNvPr>
          <p:cNvSpPr>
            <a:spLocks noGrp="1"/>
          </p:cNvSpPr>
          <p:nvPr>
            <p:ph type="body" sz="quarter" idx="14"/>
          </p:nvPr>
        </p:nvSpPr>
        <p:spPr/>
        <p:txBody>
          <a:bodyPr/>
          <a:lstStyle/>
          <a:p>
            <a:r>
              <a:rPr lang="en-IN" dirty="0" smtClean="0"/>
              <a:t>Prof. </a:t>
            </a:r>
            <a:r>
              <a:rPr lang="en-IN" dirty="0" err="1" smtClean="0"/>
              <a:t>Arjun</a:t>
            </a:r>
            <a:r>
              <a:rPr lang="en-IN" dirty="0" smtClean="0"/>
              <a:t> V. </a:t>
            </a:r>
            <a:r>
              <a:rPr lang="en-IN" dirty="0" err="1" smtClean="0"/>
              <a:t>Bala</a:t>
            </a:r>
            <a:endParaRPr lang="en-US" dirty="0"/>
          </a:p>
        </p:txBody>
      </p:sp>
      <p:sp>
        <p:nvSpPr>
          <p:cNvPr id="14" name="Text Placeholder 13">
            <a:extLst>
              <a:ext uri="{FF2B5EF4-FFF2-40B4-BE49-F238E27FC236}">
                <a16:creationId xmlns:a16="http://schemas.microsoft.com/office/drawing/2014/main" xmlns="" id="{062CA4D6-180D-44EB-978C-EAE6FB447DCE}"/>
              </a:ext>
            </a:extLst>
          </p:cNvPr>
          <p:cNvSpPr>
            <a:spLocks noGrp="1"/>
          </p:cNvSpPr>
          <p:nvPr>
            <p:ph type="body" sz="quarter" idx="16"/>
          </p:nvPr>
        </p:nvSpPr>
        <p:spPr/>
        <p:txBody>
          <a:bodyPr/>
          <a:lstStyle/>
          <a:p>
            <a:r>
              <a:rPr lang="en-IN" dirty="0" smtClean="0"/>
              <a:t>Object Oriented Programming -I (3140705)</a:t>
            </a:r>
            <a:endParaRPr lang="en-US" dirty="0"/>
          </a:p>
        </p:txBody>
      </p:sp>
      <p:pic>
        <p:nvPicPr>
          <p:cNvPr id="16" name="Picture Placeholder 15" descr="09CEAVB_19042019_063947AM.jpg"/>
          <p:cNvPicPr>
            <a:picLocks noGrp="1" noChangeAspect="1"/>
          </p:cNvPicPr>
          <p:nvPr>
            <p:ph type="pic" sz="quarter" idx="10"/>
          </p:nvPr>
        </p:nvPicPr>
        <p:blipFill>
          <a:blip r:embed="rId2" cstate="print"/>
          <a:srcRect/>
          <a:stretch>
            <a:fillRect/>
          </a:stretch>
        </p:blipFill>
        <p:spPr/>
      </p:pic>
      <p:sp>
        <p:nvSpPr>
          <p:cNvPr id="15" name="Title 1">
            <a:extLst>
              <a:ext uri="{FF2B5EF4-FFF2-40B4-BE49-F238E27FC236}">
                <a16:creationId xmlns:a16="http://schemas.microsoft.com/office/drawing/2014/main" xmlns="" id="{0E0A5353-D4D5-43D7-A039-6CFC6871D64F}"/>
              </a:ext>
            </a:extLst>
          </p:cNvPr>
          <p:cNvSpPr>
            <a:spLocks noGrp="1"/>
          </p:cNvSpPr>
          <p:nvPr>
            <p:ph type="ctrTitle"/>
          </p:nvPr>
        </p:nvSpPr>
        <p:spPr>
          <a:xfrm>
            <a:off x="559490" y="1122364"/>
            <a:ext cx="7035300" cy="3886532"/>
          </a:xfrm>
        </p:spPr>
        <p:txBody>
          <a:bodyPr/>
          <a:lstStyle/>
          <a:p>
            <a:r>
              <a:rPr lang="en-US" sz="4800" b="0" dirty="0" smtClean="0">
                <a:latin typeface="Roboto Condensed Light" panose="02000000000000000000" pitchFamily="2" charset="0"/>
                <a:ea typeface="Roboto Condensed Light" panose="02000000000000000000" pitchFamily="2" charset="0"/>
              </a:rPr>
              <a:t>Unit-02</a:t>
            </a:r>
            <a:r>
              <a:rPr lang="en-US" dirty="0" smtClean="0"/>
              <a:t> </a:t>
            </a:r>
            <a:r>
              <a:rPr lang="en-US" dirty="0"/>
              <a:t/>
            </a:r>
            <a:br>
              <a:rPr lang="en-US" dirty="0"/>
            </a:br>
            <a:r>
              <a:rPr lang="en-US" dirty="0" smtClean="0"/>
              <a:t>Selection, Mathematical Functions and loops</a:t>
            </a:r>
            <a:endParaRPr lang="en-US" dirty="0"/>
          </a:p>
        </p:txBody>
      </p:sp>
      <p:pic>
        <p:nvPicPr>
          <p:cNvPr id="1026" name="Picture 2" descr="Java programming language logo.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5176" y="1504180"/>
            <a:ext cx="2027106" cy="370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20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Looping Statement</a:t>
            </a:r>
            <a:endParaRPr lang="en-US" dirty="0"/>
          </a:p>
        </p:txBody>
      </p:sp>
      <p:sp>
        <p:nvSpPr>
          <p:cNvPr id="3" name="Content Placeholder 2"/>
          <p:cNvSpPr>
            <a:spLocks noGrp="1"/>
          </p:cNvSpPr>
          <p:nvPr>
            <p:ph idx="1"/>
          </p:nvPr>
        </p:nvSpPr>
        <p:spPr/>
        <p:txBody>
          <a:bodyPr/>
          <a:lstStyle/>
          <a:p>
            <a:r>
              <a:rPr lang="en-US" dirty="0"/>
              <a:t>Looping in programming languages is a feature which facilitates the execution of a set of instructions/functions repeatedly while some condition evaluates to true</a:t>
            </a:r>
            <a:r>
              <a:rPr lang="en-US" dirty="0" smtClean="0"/>
              <a:t>.</a:t>
            </a:r>
          </a:p>
          <a:p>
            <a:r>
              <a:rPr lang="en-US" dirty="0"/>
              <a:t>Java provides three ways for executing the loops. While all the ways provide similar basic functionality, they differ in their syntax and condition checking time</a:t>
            </a:r>
            <a:r>
              <a:rPr lang="en-US" dirty="0" smtClean="0"/>
              <a:t>.</a:t>
            </a:r>
          </a:p>
          <a:p>
            <a:pPr lvl="1"/>
            <a:r>
              <a:rPr lang="en-US" dirty="0" smtClean="0"/>
              <a:t>While loop</a:t>
            </a:r>
          </a:p>
          <a:p>
            <a:pPr lvl="1"/>
            <a:r>
              <a:rPr lang="en-US" dirty="0" smtClean="0"/>
              <a:t>Do-while loop</a:t>
            </a:r>
          </a:p>
          <a:p>
            <a:pPr lvl="1"/>
            <a:r>
              <a:rPr lang="en-US" dirty="0" smtClean="0"/>
              <a:t>For</a:t>
            </a:r>
          </a:p>
          <a:p>
            <a:pPr lvl="1"/>
            <a:r>
              <a:rPr lang="en-US" dirty="0" err="1" smtClean="0"/>
              <a:t>Foreach</a:t>
            </a:r>
            <a:r>
              <a:rPr lang="en-US" dirty="0"/>
              <a:t> </a:t>
            </a:r>
            <a:r>
              <a:rPr lang="en-US" dirty="0" smtClean="0"/>
              <a:t>(will cover this after array)</a:t>
            </a:r>
            <a:endParaRPr lang="en-US" dirty="0"/>
          </a:p>
        </p:txBody>
      </p:sp>
    </p:spTree>
    <p:extLst>
      <p:ext uri="{BB962C8B-B14F-4D97-AF65-F5344CB8AC3E}">
        <p14:creationId xmlns:p14="http://schemas.microsoft.com/office/powerpoint/2010/main" val="4225997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While Loop</a:t>
            </a:r>
            <a:endParaRPr lang="en-US" dirty="0"/>
          </a:p>
        </p:txBody>
      </p:sp>
      <p:sp>
        <p:nvSpPr>
          <p:cNvPr id="3" name="Content Placeholder 2"/>
          <p:cNvSpPr>
            <a:spLocks noGrp="1"/>
          </p:cNvSpPr>
          <p:nvPr>
            <p:ph idx="1"/>
          </p:nvPr>
        </p:nvSpPr>
        <p:spPr/>
        <p:txBody>
          <a:bodyPr/>
          <a:lstStyle/>
          <a:p>
            <a:r>
              <a:rPr lang="en-US" dirty="0"/>
              <a:t>while loop is used to iterate a part of the program several times.  while is entry control loop.</a:t>
            </a:r>
          </a:p>
          <a:p>
            <a:r>
              <a:rPr lang="en-US" dirty="0"/>
              <a:t>If the number of iteration is not fixed, it is recommended to use while loop.</a:t>
            </a:r>
          </a:p>
          <a:p>
            <a:endParaRPr lang="en-US" dirty="0"/>
          </a:p>
        </p:txBody>
      </p:sp>
      <p:sp>
        <p:nvSpPr>
          <p:cNvPr id="4" name="TextBox 3"/>
          <p:cNvSpPr txBox="1"/>
          <p:nvPr/>
        </p:nvSpPr>
        <p:spPr>
          <a:xfrm>
            <a:off x="501535" y="1839910"/>
            <a:ext cx="7010400" cy="2862322"/>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WhileLoopDemo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 1;</a:t>
            </a:r>
          </a:p>
          <a:p>
            <a:pPr lvl="2"/>
            <a:r>
              <a:rPr lang="en-US" b="1" dirty="0" smtClean="0">
                <a:solidFill>
                  <a:srgbClr val="7F0055"/>
                </a:solidFill>
                <a:latin typeface="Consolas"/>
              </a:rPr>
              <a:t>while</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 &lt; 10) {</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p>
          <a:p>
            <a:pPr lvl="3"/>
            <a:r>
              <a:rPr lang="en-US" dirty="0" smtClean="0">
                <a:solidFill>
                  <a:srgbClr val="6A3E3E"/>
                </a:solidFill>
                <a:latin typeface="Consolas"/>
              </a:rPr>
              <a:t>number</a:t>
            </a:r>
            <a:r>
              <a:rPr lang="en-US"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spTree>
    <p:extLst>
      <p:ext uri="{BB962C8B-B14F-4D97-AF65-F5344CB8AC3E}">
        <p14:creationId xmlns:p14="http://schemas.microsoft.com/office/powerpoint/2010/main" val="30894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Do-while Loop</a:t>
            </a:r>
            <a:endParaRPr lang="en-US" dirty="0"/>
          </a:p>
        </p:txBody>
      </p:sp>
      <p:sp>
        <p:nvSpPr>
          <p:cNvPr id="3" name="Content Placeholder 2"/>
          <p:cNvSpPr>
            <a:spLocks noGrp="1"/>
          </p:cNvSpPr>
          <p:nvPr>
            <p:ph idx="1"/>
          </p:nvPr>
        </p:nvSpPr>
        <p:spPr/>
        <p:txBody>
          <a:bodyPr/>
          <a:lstStyle/>
          <a:p>
            <a:r>
              <a:rPr lang="en-US" dirty="0"/>
              <a:t>do-while loop is executed at least once because condition is checked after loop body.</a:t>
            </a:r>
          </a:p>
          <a:p>
            <a:endParaRPr lang="en-US" dirty="0"/>
          </a:p>
        </p:txBody>
      </p:sp>
      <p:sp>
        <p:nvSpPr>
          <p:cNvPr id="4" name="TextBox 3"/>
          <p:cNvSpPr txBox="1"/>
          <p:nvPr/>
        </p:nvSpPr>
        <p:spPr>
          <a:xfrm>
            <a:off x="559723" y="1411806"/>
            <a:ext cx="7010400" cy="2862322"/>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DoWhileLoopDemo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 1;</a:t>
            </a:r>
          </a:p>
          <a:p>
            <a:pPr lvl="2"/>
            <a:r>
              <a:rPr lang="en-US" b="1" dirty="0" smtClean="0">
                <a:solidFill>
                  <a:srgbClr val="7F0055"/>
                </a:solidFill>
                <a:latin typeface="Consolas"/>
              </a:rPr>
              <a:t>do</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p>
          <a:p>
            <a:pPr lvl="2"/>
            <a:r>
              <a:rPr lang="en-US" dirty="0" smtClean="0">
                <a:solidFill>
                  <a:srgbClr val="6A3E3E"/>
                </a:solidFill>
                <a:latin typeface="Consolas"/>
              </a:rPr>
              <a:t>	number</a:t>
            </a:r>
            <a:r>
              <a:rPr lang="en-US" dirty="0" smtClean="0">
                <a:solidFill>
                  <a:srgbClr val="000000"/>
                </a:solidFill>
                <a:latin typeface="Consolas"/>
              </a:rPr>
              <a:t>++;</a:t>
            </a:r>
          </a:p>
          <a:p>
            <a:pPr lvl="2"/>
            <a:r>
              <a:rPr lang="en-US" dirty="0" smtClean="0">
                <a:solidFill>
                  <a:srgbClr val="000000"/>
                </a:solidFill>
                <a:latin typeface="Consolas"/>
              </a:rPr>
              <a:t>}</a:t>
            </a:r>
            <a:r>
              <a:rPr lang="en-US" b="1" dirty="0" smtClean="0">
                <a:solidFill>
                  <a:srgbClr val="7F0055"/>
                </a:solidFill>
                <a:latin typeface="Consolas"/>
              </a:rPr>
              <a:t>while</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 &lt; 10) ;</a:t>
            </a:r>
          </a:p>
          <a:p>
            <a:pPr lvl="1"/>
            <a:r>
              <a:rPr lang="en-US" dirty="0" smtClean="0">
                <a:solidFill>
                  <a:srgbClr val="000000"/>
                </a:solidFill>
                <a:latin typeface="Consolas"/>
              </a:rPr>
              <a:t>}</a:t>
            </a:r>
          </a:p>
          <a:p>
            <a:r>
              <a:rPr lang="en-US" dirty="0" smtClean="0">
                <a:solidFill>
                  <a:srgbClr val="000000"/>
                </a:solidFill>
                <a:latin typeface="Consolas"/>
              </a:rPr>
              <a:t>}</a:t>
            </a:r>
          </a:p>
        </p:txBody>
      </p:sp>
    </p:spTree>
    <p:extLst>
      <p:ext uri="{BB962C8B-B14F-4D97-AF65-F5344CB8AC3E}">
        <p14:creationId xmlns:p14="http://schemas.microsoft.com/office/powerpoint/2010/main" val="101981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Loop</a:t>
            </a:r>
            <a:endParaRPr lang="en-US" dirty="0"/>
          </a:p>
        </p:txBody>
      </p:sp>
      <p:sp>
        <p:nvSpPr>
          <p:cNvPr id="3" name="Content Placeholder 2"/>
          <p:cNvSpPr>
            <a:spLocks noGrp="1"/>
          </p:cNvSpPr>
          <p:nvPr>
            <p:ph idx="1"/>
          </p:nvPr>
        </p:nvSpPr>
        <p:spPr/>
        <p:txBody>
          <a:bodyPr/>
          <a:lstStyle/>
          <a:p>
            <a:r>
              <a:rPr lang="en-US" dirty="0"/>
              <a:t>for loop is used to iterate a part of the program several times. </a:t>
            </a:r>
          </a:p>
          <a:p>
            <a:r>
              <a:rPr lang="en-US" dirty="0"/>
              <a:t>If the number of iteration is fixed, it is recommended to use for loop.</a:t>
            </a:r>
          </a:p>
          <a:p>
            <a:endParaRPr lang="en-US" dirty="0"/>
          </a:p>
        </p:txBody>
      </p:sp>
      <p:sp>
        <p:nvSpPr>
          <p:cNvPr id="4" name="TextBox 3"/>
          <p:cNvSpPr txBox="1"/>
          <p:nvPr/>
        </p:nvSpPr>
        <p:spPr>
          <a:xfrm>
            <a:off x="543098" y="1848224"/>
            <a:ext cx="7010400" cy="2862322"/>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ForLoopDemo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smtClean="0">
                <a:solidFill>
                  <a:srgbClr val="7F0055"/>
                </a:solidFill>
                <a:latin typeface="Consolas"/>
              </a:rPr>
              <a:t>for</a:t>
            </a:r>
            <a:r>
              <a:rPr lang="en-US" b="1" dirty="0" smtClean="0">
                <a:solidFill>
                  <a:srgbClr val="000000"/>
                </a:solidFill>
                <a:latin typeface="Consolas"/>
              </a:rPr>
              <a:t>(</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=1;</a:t>
            </a:r>
            <a:r>
              <a:rPr lang="en-US" b="1" dirty="0" smtClean="0">
                <a:solidFill>
                  <a:srgbClr val="6A3E3E"/>
                </a:solidFill>
                <a:latin typeface="Consolas"/>
              </a:rPr>
              <a:t>number</a:t>
            </a:r>
            <a:r>
              <a:rPr lang="en-US" b="1" dirty="0" smtClean="0">
                <a:solidFill>
                  <a:srgbClr val="000000"/>
                </a:solidFill>
                <a:latin typeface="Consolas"/>
              </a:rPr>
              <a:t>&lt;10;</a:t>
            </a:r>
            <a:r>
              <a:rPr lang="en-US" b="1" dirty="0" smtClean="0">
                <a:solidFill>
                  <a:srgbClr val="6A3E3E"/>
                </a:solidFill>
                <a:latin typeface="Consolas"/>
              </a:rPr>
              <a:t>number</a:t>
            </a:r>
            <a:r>
              <a:rPr lang="en-US" b="1" dirty="0" smtClean="0">
                <a:solidFill>
                  <a:srgbClr val="000000"/>
                </a:solidFill>
                <a:latin typeface="Consolas"/>
              </a:rPr>
              <a:t>++)</a:t>
            </a:r>
          </a:p>
          <a:p>
            <a:pPr lvl="2"/>
            <a:r>
              <a:rPr lang="en-US" dirty="0" smtClean="0">
                <a:solidFill>
                  <a:srgbClr val="000000"/>
                </a:solidFill>
                <a:latin typeface="Consolas"/>
              </a:rPr>
              <a:t>{</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IN" dirty="0" smtClean="0">
                <a:solidFill>
                  <a:srgbClr val="000000"/>
                </a:solidFill>
                <a:latin typeface="Consolas"/>
              </a:rPr>
              <a:t>}</a:t>
            </a:r>
            <a:endParaRPr lang="en-US" dirty="0" smtClean="0">
              <a:solidFill>
                <a:srgbClr val="000000"/>
              </a:solidFill>
              <a:latin typeface="Consolas"/>
            </a:endParaRPr>
          </a:p>
        </p:txBody>
      </p:sp>
    </p:spTree>
    <p:extLst>
      <p:ext uri="{BB962C8B-B14F-4D97-AF65-F5344CB8AC3E}">
        <p14:creationId xmlns:p14="http://schemas.microsoft.com/office/powerpoint/2010/main" val="348002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50453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Programs to perform </a:t>
            </a:r>
            <a:r>
              <a:rPr lang="en-US" dirty="0" smtClean="0"/>
              <a:t>(Looping </a:t>
            </a:r>
            <a:r>
              <a:rPr lang="en-US" dirty="0"/>
              <a:t>Statements)</a:t>
            </a:r>
          </a:p>
        </p:txBody>
      </p:sp>
      <p:sp>
        <p:nvSpPr>
          <p:cNvPr id="3" name="Content Placeholder 2"/>
          <p:cNvSpPr>
            <a:spLocks noGrp="1"/>
          </p:cNvSpPr>
          <p:nvPr>
            <p:ph idx="1"/>
          </p:nvPr>
        </p:nvSpPr>
        <p:spPr/>
        <p:txBody>
          <a:bodyPr/>
          <a:lstStyle/>
          <a:p>
            <a:r>
              <a:rPr lang="en-US" dirty="0" smtClean="0"/>
              <a:t>Write a program to print first n odd numbers.</a:t>
            </a:r>
          </a:p>
          <a:p>
            <a:r>
              <a:rPr lang="en-US" dirty="0" smtClean="0"/>
              <a:t>Write </a:t>
            </a:r>
            <a:r>
              <a:rPr lang="en-US" dirty="0"/>
              <a:t>a program to check that the given number is prime or not</a:t>
            </a:r>
            <a:r>
              <a:rPr lang="en-US" dirty="0" smtClean="0"/>
              <a:t>.</a:t>
            </a:r>
          </a:p>
          <a:p>
            <a:r>
              <a:rPr lang="en-US" dirty="0" smtClean="0"/>
              <a:t>Write a program to draw given patterns,</a:t>
            </a:r>
          </a:p>
          <a:p>
            <a:endParaRPr lang="en-US" dirty="0"/>
          </a:p>
          <a:p>
            <a:endParaRPr lang="en-US" dirty="0" smtClean="0"/>
          </a:p>
          <a:p>
            <a:endParaRPr lang="en-US" dirty="0"/>
          </a:p>
          <a:p>
            <a:endParaRPr lang="en-US" dirty="0" smtClean="0"/>
          </a:p>
          <a:p>
            <a:endParaRPr lang="en-US" dirty="0"/>
          </a:p>
          <a:p>
            <a:pPr marL="0" indent="0">
              <a:buNone/>
            </a:pPr>
            <a:endParaRPr lang="en-US" dirty="0" smtClean="0"/>
          </a:p>
          <a:p>
            <a:pPr lvl="1"/>
            <a:endParaRPr lang="en-US" dirty="0"/>
          </a:p>
        </p:txBody>
      </p:sp>
      <p:pic>
        <p:nvPicPr>
          <p:cNvPr id="5" name="Picture 4"/>
          <p:cNvPicPr>
            <a:picLocks noChangeAspect="1"/>
          </p:cNvPicPr>
          <p:nvPr/>
        </p:nvPicPr>
        <p:blipFill>
          <a:blip r:embed="rId2"/>
          <a:stretch>
            <a:fillRect/>
          </a:stretch>
        </p:blipFill>
        <p:spPr>
          <a:xfrm>
            <a:off x="504913" y="2302842"/>
            <a:ext cx="1108388" cy="1175158"/>
          </a:xfrm>
          <a:prstGeom prst="rect">
            <a:avLst/>
          </a:prstGeom>
        </p:spPr>
      </p:pic>
      <p:pic>
        <p:nvPicPr>
          <p:cNvPr id="6" name="Picture 5"/>
          <p:cNvPicPr>
            <a:picLocks noChangeAspect="1"/>
          </p:cNvPicPr>
          <p:nvPr/>
        </p:nvPicPr>
        <p:blipFill>
          <a:blip r:embed="rId3"/>
          <a:stretch>
            <a:fillRect/>
          </a:stretch>
        </p:blipFill>
        <p:spPr>
          <a:xfrm>
            <a:off x="5350367" y="2209382"/>
            <a:ext cx="1276350" cy="1276350"/>
          </a:xfrm>
          <a:prstGeom prst="rect">
            <a:avLst/>
          </a:prstGeom>
        </p:spPr>
      </p:pic>
      <p:pic>
        <p:nvPicPr>
          <p:cNvPr id="7" name="Picture 6"/>
          <p:cNvPicPr>
            <a:picLocks noChangeAspect="1"/>
          </p:cNvPicPr>
          <p:nvPr/>
        </p:nvPicPr>
        <p:blipFill>
          <a:blip r:embed="rId4"/>
          <a:stretch>
            <a:fillRect/>
          </a:stretch>
        </p:blipFill>
        <p:spPr>
          <a:xfrm>
            <a:off x="1763619" y="2236167"/>
            <a:ext cx="1057275" cy="1343025"/>
          </a:xfrm>
          <a:prstGeom prst="rect">
            <a:avLst/>
          </a:prstGeom>
        </p:spPr>
      </p:pic>
      <p:pic>
        <p:nvPicPr>
          <p:cNvPr id="9" name="Picture 8"/>
          <p:cNvPicPr>
            <a:picLocks noChangeAspect="1"/>
          </p:cNvPicPr>
          <p:nvPr/>
        </p:nvPicPr>
        <p:blipFill>
          <a:blip r:embed="rId5"/>
          <a:stretch>
            <a:fillRect/>
          </a:stretch>
        </p:blipFill>
        <p:spPr>
          <a:xfrm>
            <a:off x="4268074" y="2228432"/>
            <a:ext cx="981075" cy="1257300"/>
          </a:xfrm>
          <a:prstGeom prst="rect">
            <a:avLst/>
          </a:prstGeom>
        </p:spPr>
      </p:pic>
      <p:pic>
        <p:nvPicPr>
          <p:cNvPr id="10" name="Picture 9"/>
          <p:cNvPicPr>
            <a:picLocks noChangeAspect="1"/>
          </p:cNvPicPr>
          <p:nvPr/>
        </p:nvPicPr>
        <p:blipFill>
          <a:blip r:embed="rId6"/>
          <a:stretch>
            <a:fillRect/>
          </a:stretch>
        </p:blipFill>
        <p:spPr>
          <a:xfrm>
            <a:off x="6801844" y="2160447"/>
            <a:ext cx="1019175" cy="2190750"/>
          </a:xfrm>
          <a:prstGeom prst="rect">
            <a:avLst/>
          </a:prstGeom>
        </p:spPr>
      </p:pic>
      <p:pic>
        <p:nvPicPr>
          <p:cNvPr id="11" name="Picture 10"/>
          <p:cNvPicPr>
            <a:picLocks noChangeAspect="1"/>
          </p:cNvPicPr>
          <p:nvPr/>
        </p:nvPicPr>
        <p:blipFill>
          <a:blip r:embed="rId7"/>
          <a:stretch>
            <a:fillRect/>
          </a:stretch>
        </p:blipFill>
        <p:spPr>
          <a:xfrm>
            <a:off x="2971212" y="2345704"/>
            <a:ext cx="1104900" cy="1190625"/>
          </a:xfrm>
          <a:prstGeom prst="rect">
            <a:avLst/>
          </a:prstGeom>
        </p:spPr>
      </p:pic>
      <p:pic>
        <p:nvPicPr>
          <p:cNvPr id="13" name="Picture 12"/>
          <p:cNvPicPr>
            <a:picLocks noChangeAspect="1"/>
          </p:cNvPicPr>
          <p:nvPr/>
        </p:nvPicPr>
        <p:blipFill>
          <a:blip r:embed="rId8"/>
          <a:stretch>
            <a:fillRect/>
          </a:stretch>
        </p:blipFill>
        <p:spPr>
          <a:xfrm>
            <a:off x="7922237" y="2302842"/>
            <a:ext cx="1247775" cy="2048355"/>
          </a:xfrm>
          <a:prstGeom prst="rect">
            <a:avLst/>
          </a:prstGeom>
        </p:spPr>
      </p:pic>
      <p:pic>
        <p:nvPicPr>
          <p:cNvPr id="14" name="Picture 13"/>
          <p:cNvPicPr>
            <a:picLocks noChangeAspect="1"/>
          </p:cNvPicPr>
          <p:nvPr/>
        </p:nvPicPr>
        <p:blipFill>
          <a:blip r:embed="rId9"/>
          <a:stretch>
            <a:fillRect/>
          </a:stretch>
        </p:blipFill>
        <p:spPr>
          <a:xfrm>
            <a:off x="431053" y="4598203"/>
            <a:ext cx="1104900" cy="1285875"/>
          </a:xfrm>
          <a:prstGeom prst="rect">
            <a:avLst/>
          </a:prstGeom>
        </p:spPr>
      </p:pic>
      <p:pic>
        <p:nvPicPr>
          <p:cNvPr id="15" name="Picture 14"/>
          <p:cNvPicPr>
            <a:picLocks noChangeAspect="1"/>
          </p:cNvPicPr>
          <p:nvPr/>
        </p:nvPicPr>
        <p:blipFill>
          <a:blip r:embed="rId10"/>
          <a:stretch>
            <a:fillRect/>
          </a:stretch>
        </p:blipFill>
        <p:spPr>
          <a:xfrm>
            <a:off x="2072033" y="4272671"/>
            <a:ext cx="1343025" cy="1936938"/>
          </a:xfrm>
          <a:prstGeom prst="rect">
            <a:avLst/>
          </a:prstGeom>
        </p:spPr>
      </p:pic>
      <p:pic>
        <p:nvPicPr>
          <p:cNvPr id="16" name="Picture 15"/>
          <p:cNvPicPr>
            <a:picLocks noChangeAspect="1"/>
          </p:cNvPicPr>
          <p:nvPr/>
        </p:nvPicPr>
        <p:blipFill>
          <a:blip r:embed="rId11"/>
          <a:stretch>
            <a:fillRect/>
          </a:stretch>
        </p:blipFill>
        <p:spPr>
          <a:xfrm>
            <a:off x="9483842" y="2302842"/>
            <a:ext cx="1428750" cy="1276350"/>
          </a:xfrm>
          <a:prstGeom prst="rect">
            <a:avLst/>
          </a:prstGeom>
        </p:spPr>
      </p:pic>
    </p:spTree>
    <p:extLst>
      <p:ext uri="{BB962C8B-B14F-4D97-AF65-F5344CB8AC3E}">
        <p14:creationId xmlns:p14="http://schemas.microsoft.com/office/powerpoint/2010/main" val="1812165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Break statement</a:t>
            </a:r>
            <a:endParaRPr lang="en-US" dirty="0"/>
          </a:p>
        </p:txBody>
      </p:sp>
      <p:sp>
        <p:nvSpPr>
          <p:cNvPr id="3" name="Content Placeholder 2"/>
          <p:cNvSpPr>
            <a:spLocks noGrp="1"/>
          </p:cNvSpPr>
          <p:nvPr>
            <p:ph idx="1"/>
          </p:nvPr>
        </p:nvSpPr>
        <p:spPr/>
        <p:txBody>
          <a:bodyPr/>
          <a:lstStyle/>
          <a:p>
            <a:r>
              <a:rPr lang="en-US" dirty="0"/>
              <a:t>When a break statement is encountered inside a loop, the loop is immediately terminated and the program control resumes at the next statement following the loop.</a:t>
            </a:r>
          </a:p>
          <a:p>
            <a:endParaRPr lang="en-US" dirty="0"/>
          </a:p>
        </p:txBody>
      </p:sp>
      <p:sp>
        <p:nvSpPr>
          <p:cNvPr id="4" name="TextBox 3"/>
          <p:cNvSpPr txBox="1"/>
          <p:nvPr/>
        </p:nvSpPr>
        <p:spPr>
          <a:xfrm>
            <a:off x="534785" y="1673567"/>
            <a:ext cx="7010400" cy="3970318"/>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4 followed by “After Loop”</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BreakDemo</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smtClean="0">
                <a:solidFill>
                  <a:srgbClr val="7F0055"/>
                </a:solidFill>
                <a:latin typeface="Consolas"/>
              </a:rPr>
              <a:t>for</a:t>
            </a:r>
            <a:r>
              <a:rPr lang="en-US" b="1" dirty="0" smtClean="0">
                <a:solidFill>
                  <a:srgbClr val="000000"/>
                </a:solidFill>
                <a:latin typeface="Consolas"/>
              </a:rPr>
              <a:t>(</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=1;</a:t>
            </a:r>
            <a:r>
              <a:rPr lang="en-US" b="1" dirty="0" smtClean="0">
                <a:solidFill>
                  <a:srgbClr val="6A3E3E"/>
                </a:solidFill>
                <a:latin typeface="Consolas"/>
              </a:rPr>
              <a:t>number</a:t>
            </a:r>
            <a:r>
              <a:rPr lang="en-US" b="1" dirty="0" smtClean="0">
                <a:solidFill>
                  <a:srgbClr val="000000"/>
                </a:solidFill>
                <a:latin typeface="Consolas"/>
              </a:rPr>
              <a:t>&lt;10;</a:t>
            </a:r>
            <a:r>
              <a:rPr lang="en-US" b="1" dirty="0" smtClean="0">
                <a:solidFill>
                  <a:srgbClr val="6A3E3E"/>
                </a:solidFill>
                <a:latin typeface="Consolas"/>
              </a:rPr>
              <a:t>number</a:t>
            </a:r>
            <a:r>
              <a:rPr lang="en-US" b="1" dirty="0" smtClean="0">
                <a:solidFill>
                  <a:srgbClr val="000000"/>
                </a:solidFill>
                <a:latin typeface="Consolas"/>
              </a:rPr>
              <a:t>++)</a:t>
            </a:r>
          </a:p>
          <a:p>
            <a:pPr lvl="2"/>
            <a:r>
              <a:rPr lang="en-US" dirty="0" smtClean="0">
                <a:solidFill>
                  <a:srgbClr val="000000"/>
                </a:solidFill>
                <a:latin typeface="Consolas"/>
              </a:rPr>
              <a:t>{</a:t>
            </a:r>
          </a:p>
          <a:p>
            <a:pPr lvl="3"/>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==5) {</a:t>
            </a:r>
          </a:p>
          <a:p>
            <a:pPr lvl="4"/>
            <a:r>
              <a:rPr lang="en-US" b="1" dirty="0" smtClean="0">
                <a:solidFill>
                  <a:srgbClr val="7F0055"/>
                </a:solidFill>
                <a:latin typeface="Consolas"/>
              </a:rPr>
              <a:t>break</a:t>
            </a:r>
            <a:r>
              <a:rPr lang="en-US" b="1" dirty="0" smtClean="0">
                <a:solidFill>
                  <a:srgbClr val="000000"/>
                </a:solidFill>
                <a:latin typeface="Consolas"/>
              </a:rPr>
              <a:t>;</a:t>
            </a:r>
          </a:p>
          <a:p>
            <a:pPr lvl="3"/>
            <a:r>
              <a:rPr lang="en-US" dirty="0" smtClean="0">
                <a:solidFill>
                  <a:srgbClr val="000000"/>
                </a:solidFill>
                <a:latin typeface="Consolas"/>
              </a:rPr>
              <a:t>}</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endParaRPr lang="en-US" dirty="0" smtClean="0">
              <a:latin typeface="Consolas"/>
            </a:endParaRPr>
          </a:p>
          <a:p>
            <a:pPr lvl="2"/>
            <a:r>
              <a:rPr lang="en-US"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“After Loop”</a:t>
            </a:r>
            <a:r>
              <a:rPr lang="en-US" b="1" i="1" dirty="0" smtClean="0">
                <a:solidFill>
                  <a:srgbClr val="000000"/>
                </a:solidFill>
                <a:latin typeface="Consolas"/>
              </a:rPr>
              <a:t>);</a:t>
            </a:r>
            <a:endParaRPr lang="en-US" dirty="0" smtClean="0">
              <a:solidFill>
                <a:srgbClr val="000000"/>
              </a:solidFill>
              <a:latin typeface="Consolas"/>
            </a:endParaRPr>
          </a:p>
          <a:p>
            <a:pPr lvl="1"/>
            <a:r>
              <a:rPr lang="en-US" dirty="0" smtClean="0">
                <a:solidFill>
                  <a:srgbClr val="000000"/>
                </a:solidFill>
                <a:latin typeface="Consolas"/>
              </a:rPr>
              <a:t>}</a:t>
            </a:r>
          </a:p>
          <a:p>
            <a:r>
              <a:rPr lang="en-US" dirty="0" smtClean="0">
                <a:solidFill>
                  <a:srgbClr val="000000"/>
                </a:solidFill>
                <a:latin typeface="Consolas"/>
              </a:rPr>
              <a:t>}</a:t>
            </a:r>
          </a:p>
        </p:txBody>
      </p:sp>
    </p:spTree>
    <p:extLst>
      <p:ext uri="{BB962C8B-B14F-4D97-AF65-F5344CB8AC3E}">
        <p14:creationId xmlns:p14="http://schemas.microsoft.com/office/powerpoint/2010/main" val="267351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 statement</a:t>
            </a:r>
            <a:endParaRPr lang="en-US" dirty="0"/>
          </a:p>
        </p:txBody>
      </p:sp>
      <p:sp>
        <p:nvSpPr>
          <p:cNvPr id="3" name="Content Placeholder 2"/>
          <p:cNvSpPr>
            <a:spLocks noGrp="1"/>
          </p:cNvSpPr>
          <p:nvPr>
            <p:ph idx="1"/>
          </p:nvPr>
        </p:nvSpPr>
        <p:spPr/>
        <p:txBody>
          <a:bodyPr/>
          <a:lstStyle/>
          <a:p>
            <a:r>
              <a:rPr lang="en-US" dirty="0"/>
              <a:t>The continue statement is used in loop control structure when you need to immediately jump to the next iteration of the loop. It can be used with for loop or while loop.</a:t>
            </a:r>
          </a:p>
          <a:p>
            <a:endParaRPr lang="en-US" dirty="0"/>
          </a:p>
        </p:txBody>
      </p:sp>
      <p:sp>
        <p:nvSpPr>
          <p:cNvPr id="4" name="TextBox 3"/>
          <p:cNvSpPr txBox="1"/>
          <p:nvPr/>
        </p:nvSpPr>
        <p:spPr>
          <a:xfrm>
            <a:off x="514696" y="1673567"/>
            <a:ext cx="7848600" cy="3970318"/>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 </a:t>
            </a:r>
            <a:r>
              <a:rPr lang="en-US" b="1" dirty="0" smtClean="0">
                <a:solidFill>
                  <a:srgbClr val="3F7F5F"/>
                </a:solidFill>
                <a:latin typeface="Consolas"/>
              </a:rPr>
              <a:t>but not 5, </a:t>
            </a:r>
            <a:r>
              <a:rPr lang="en-US" dirty="0" smtClean="0">
                <a:solidFill>
                  <a:srgbClr val="3F7F5F"/>
                </a:solidFill>
                <a:latin typeface="Consolas"/>
              </a:rPr>
              <a:t>followed by “After Loop”</a:t>
            </a:r>
            <a:endParaRPr lang="en-US" b="1" dirty="0" smtClean="0">
              <a:solidFill>
                <a:srgbClr val="3F7F5F"/>
              </a:solidFill>
              <a:latin typeface="Consolas"/>
            </a:endParaRP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ContinueDemo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smtClean="0">
                <a:solidFill>
                  <a:srgbClr val="7F0055"/>
                </a:solidFill>
                <a:latin typeface="Consolas"/>
              </a:rPr>
              <a:t>for</a:t>
            </a:r>
            <a:r>
              <a:rPr lang="en-US" b="1" dirty="0" smtClean="0">
                <a:solidFill>
                  <a:srgbClr val="000000"/>
                </a:solidFill>
                <a:latin typeface="Consolas"/>
              </a:rPr>
              <a:t>(</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=1;</a:t>
            </a:r>
            <a:r>
              <a:rPr lang="en-US" b="1" dirty="0" smtClean="0">
                <a:solidFill>
                  <a:srgbClr val="6A3E3E"/>
                </a:solidFill>
                <a:latin typeface="Consolas"/>
              </a:rPr>
              <a:t>number</a:t>
            </a:r>
            <a:r>
              <a:rPr lang="en-US" b="1" dirty="0" smtClean="0">
                <a:solidFill>
                  <a:srgbClr val="000000"/>
                </a:solidFill>
                <a:latin typeface="Consolas"/>
              </a:rPr>
              <a:t>&lt;10;</a:t>
            </a:r>
            <a:r>
              <a:rPr lang="en-US" b="1" dirty="0" smtClean="0">
                <a:solidFill>
                  <a:srgbClr val="6A3E3E"/>
                </a:solidFill>
                <a:latin typeface="Consolas"/>
              </a:rPr>
              <a:t>number</a:t>
            </a:r>
            <a:r>
              <a:rPr lang="en-US" b="1" dirty="0" smtClean="0">
                <a:solidFill>
                  <a:srgbClr val="000000"/>
                </a:solidFill>
                <a:latin typeface="Consolas"/>
              </a:rPr>
              <a:t>++)</a:t>
            </a:r>
          </a:p>
          <a:p>
            <a:pPr lvl="2"/>
            <a:r>
              <a:rPr lang="en-US" dirty="0" smtClean="0">
                <a:solidFill>
                  <a:srgbClr val="000000"/>
                </a:solidFill>
                <a:latin typeface="Consolas"/>
              </a:rPr>
              <a:t>{</a:t>
            </a:r>
          </a:p>
          <a:p>
            <a:pPr lvl="3"/>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==5) {</a:t>
            </a:r>
          </a:p>
          <a:p>
            <a:pPr lvl="4"/>
            <a:r>
              <a:rPr lang="en-US" b="1" dirty="0" smtClean="0">
                <a:solidFill>
                  <a:srgbClr val="7F0055"/>
                </a:solidFill>
                <a:latin typeface="Consolas"/>
              </a:rPr>
              <a:t>continue</a:t>
            </a:r>
            <a:r>
              <a:rPr lang="en-US" b="1" dirty="0" smtClean="0">
                <a:solidFill>
                  <a:srgbClr val="000000"/>
                </a:solidFill>
                <a:latin typeface="Consolas"/>
              </a:rPr>
              <a:t>;</a:t>
            </a:r>
          </a:p>
          <a:p>
            <a:pPr lvl="3"/>
            <a:r>
              <a:rPr lang="en-US" dirty="0" smtClean="0">
                <a:solidFill>
                  <a:srgbClr val="000000"/>
                </a:solidFill>
                <a:latin typeface="Consolas"/>
              </a:rPr>
              <a:t>}</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endParaRPr lang="en-US" dirty="0" smtClean="0">
              <a:latin typeface="Consolas"/>
            </a:endParaRPr>
          </a:p>
          <a:p>
            <a:pPr lvl="2"/>
            <a:r>
              <a:rPr lang="en-US"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“After Loop”</a:t>
            </a:r>
            <a:r>
              <a:rPr lang="en-US" b="1" i="1" dirty="0" smtClean="0">
                <a:solidFill>
                  <a:srgbClr val="000000"/>
                </a:solidFill>
                <a:latin typeface="Consolas"/>
              </a:rPr>
              <a:t>);</a:t>
            </a:r>
            <a:endParaRPr lang="en-US" dirty="0" smtClean="0">
              <a:solidFill>
                <a:srgbClr val="000000"/>
              </a:solidFill>
              <a:latin typeface="Consolas"/>
            </a:endParaRPr>
          </a:p>
          <a:p>
            <a:pPr lvl="1"/>
            <a:r>
              <a:rPr lang="en-US" dirty="0" smtClean="0">
                <a:solidFill>
                  <a:srgbClr val="000000"/>
                </a:solidFill>
                <a:latin typeface="Consolas"/>
              </a:rPr>
              <a:t>}</a:t>
            </a:r>
          </a:p>
          <a:p>
            <a:r>
              <a:rPr lang="en-US" dirty="0" smtClean="0">
                <a:solidFill>
                  <a:srgbClr val="000000"/>
                </a:solidFill>
                <a:latin typeface="Consolas"/>
              </a:rPr>
              <a:t>}</a:t>
            </a:r>
          </a:p>
        </p:txBody>
      </p:sp>
    </p:spTree>
    <p:extLst>
      <p:ext uri="{BB962C8B-B14F-4D97-AF65-F5344CB8AC3E}">
        <p14:creationId xmlns:p14="http://schemas.microsoft.com/office/powerpoint/2010/main" val="97907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class</a:t>
            </a:r>
          </a:p>
        </p:txBody>
      </p:sp>
      <p:sp>
        <p:nvSpPr>
          <p:cNvPr id="3" name="Content Placeholder 2"/>
          <p:cNvSpPr>
            <a:spLocks noGrp="1"/>
          </p:cNvSpPr>
          <p:nvPr>
            <p:ph idx="1"/>
          </p:nvPr>
        </p:nvSpPr>
        <p:spPr/>
        <p:txBody>
          <a:bodyPr/>
          <a:lstStyle/>
          <a:p>
            <a:r>
              <a:rPr lang="en-US" dirty="0"/>
              <a:t>The Java Math class provides more </a:t>
            </a:r>
            <a:r>
              <a:rPr lang="en-US" b="1" dirty="0"/>
              <a:t>advanced mathematical</a:t>
            </a:r>
            <a:r>
              <a:rPr lang="en-US" dirty="0"/>
              <a:t> </a:t>
            </a:r>
            <a:r>
              <a:rPr lang="en-US" b="1" dirty="0"/>
              <a:t>calculations </a:t>
            </a:r>
            <a:r>
              <a:rPr lang="en-US" dirty="0"/>
              <a:t>other than arithmetic operator.</a:t>
            </a:r>
          </a:p>
          <a:p>
            <a:r>
              <a:rPr lang="en-US" dirty="0"/>
              <a:t>The </a:t>
            </a:r>
            <a:r>
              <a:rPr lang="en-US" b="1" dirty="0" err="1"/>
              <a:t>java.lang.Math</a:t>
            </a:r>
            <a:r>
              <a:rPr lang="en-US" dirty="0"/>
              <a:t> class contains methods which performs basic numeric operations such as the </a:t>
            </a:r>
            <a:r>
              <a:rPr lang="en-US" b="1" dirty="0"/>
              <a:t>elementary exponential</a:t>
            </a:r>
            <a:r>
              <a:rPr lang="en-US" dirty="0"/>
              <a:t>, </a:t>
            </a:r>
            <a:r>
              <a:rPr lang="en-US" b="1" dirty="0"/>
              <a:t>logarithm</a:t>
            </a:r>
            <a:r>
              <a:rPr lang="en-US" dirty="0"/>
              <a:t>, </a:t>
            </a:r>
            <a:r>
              <a:rPr lang="en-US" b="1" dirty="0"/>
              <a:t>square root</a:t>
            </a:r>
            <a:r>
              <a:rPr lang="en-US" dirty="0"/>
              <a:t>, and </a:t>
            </a:r>
            <a:r>
              <a:rPr lang="en-US" b="1" dirty="0"/>
              <a:t>trigonometric</a:t>
            </a:r>
            <a:r>
              <a:rPr lang="en-US" dirty="0"/>
              <a:t> functions.</a:t>
            </a:r>
          </a:p>
          <a:p>
            <a:r>
              <a:rPr lang="en-US" dirty="0"/>
              <a:t>All the </a:t>
            </a:r>
            <a:r>
              <a:rPr lang="en-US" b="1" dirty="0"/>
              <a:t>methods</a:t>
            </a:r>
            <a:r>
              <a:rPr lang="en-US" dirty="0"/>
              <a:t> of class Math are </a:t>
            </a:r>
            <a:r>
              <a:rPr lang="en-US" b="1" dirty="0"/>
              <a:t>static</a:t>
            </a:r>
            <a:r>
              <a:rPr lang="en-US" dirty="0"/>
              <a:t>.</a:t>
            </a:r>
          </a:p>
          <a:p>
            <a:r>
              <a:rPr lang="en-IN" b="1" dirty="0"/>
              <a:t>Fields :</a:t>
            </a:r>
          </a:p>
          <a:p>
            <a:pPr lvl="1"/>
            <a:r>
              <a:rPr lang="en-IN" dirty="0"/>
              <a:t>Math class comes with two important </a:t>
            </a:r>
            <a:r>
              <a:rPr lang="en-IN" b="1" dirty="0"/>
              <a:t>static</a:t>
            </a:r>
            <a:r>
              <a:rPr lang="en-IN" dirty="0"/>
              <a:t> fields</a:t>
            </a:r>
          </a:p>
          <a:p>
            <a:pPr lvl="2"/>
            <a:r>
              <a:rPr lang="en-IN" sz="2000" b="1" dirty="0"/>
              <a:t>E</a:t>
            </a:r>
            <a:r>
              <a:rPr lang="en-IN" sz="2000" dirty="0"/>
              <a:t> : returns </a:t>
            </a:r>
            <a:r>
              <a:rPr lang="en-US" sz="2000" dirty="0"/>
              <a:t>double value of </a:t>
            </a:r>
            <a:r>
              <a:rPr lang="en-US" sz="2000" b="1" dirty="0"/>
              <a:t>Euler's number </a:t>
            </a:r>
            <a:r>
              <a:rPr lang="en-US" sz="2000" dirty="0"/>
              <a:t>(</a:t>
            </a:r>
            <a:r>
              <a:rPr lang="en-US" sz="2000" dirty="0" err="1"/>
              <a:t>i.e</a:t>
            </a:r>
            <a:r>
              <a:rPr lang="en-US" sz="2000" dirty="0"/>
              <a:t> 2.718281828459045). </a:t>
            </a:r>
          </a:p>
          <a:p>
            <a:pPr lvl="2"/>
            <a:r>
              <a:rPr lang="en-US" sz="2000" b="1" dirty="0"/>
              <a:t>PI</a:t>
            </a:r>
            <a:r>
              <a:rPr lang="en-US" sz="2000" dirty="0"/>
              <a:t> : returns double value of </a:t>
            </a:r>
            <a:r>
              <a:rPr lang="en-US" sz="2000" b="1" dirty="0"/>
              <a:t>PI</a:t>
            </a:r>
            <a:r>
              <a:rPr lang="en-US" sz="2000" dirty="0"/>
              <a:t> (i.e. 3.141592653589793).</a:t>
            </a:r>
          </a:p>
          <a:p>
            <a:endParaRPr lang="en-US" dirty="0"/>
          </a:p>
        </p:txBody>
      </p:sp>
    </p:spTree>
    <p:extLst>
      <p:ext uri="{BB962C8B-B14F-4D97-AF65-F5344CB8AC3E}">
        <p14:creationId xmlns:p14="http://schemas.microsoft.com/office/powerpoint/2010/main" val="124669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class Math</a:t>
            </a:r>
          </a:p>
        </p:txBody>
      </p:sp>
      <p:pic>
        <p:nvPicPr>
          <p:cNvPr id="4" name="table"/>
          <p:cNvPicPr>
            <a:picLocks noChangeAspect="1"/>
          </p:cNvPicPr>
          <p:nvPr/>
        </p:nvPicPr>
        <p:blipFill>
          <a:blip r:embed="rId2"/>
          <a:stretch>
            <a:fillRect/>
          </a:stretch>
        </p:blipFill>
        <p:spPr>
          <a:xfrm>
            <a:off x="346363" y="818803"/>
            <a:ext cx="8610600" cy="5400040"/>
          </a:xfrm>
          <a:prstGeom prst="rect">
            <a:avLst/>
          </a:prstGeom>
        </p:spPr>
      </p:pic>
      <p:sp>
        <p:nvSpPr>
          <p:cNvPr id="5" name="Rectangle 4"/>
          <p:cNvSpPr/>
          <p:nvPr/>
        </p:nvSpPr>
        <p:spPr>
          <a:xfrm>
            <a:off x="193963" y="1199803"/>
            <a:ext cx="9144000" cy="144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193963" y="2647603"/>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193963" y="3866803"/>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193963" y="5086003"/>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52407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28727" y="720132"/>
            <a:ext cx="4909938" cy="4124206"/>
          </a:xfrm>
          <a:prstGeom prst="rect">
            <a:avLst/>
          </a:prstGeom>
          <a:noFill/>
        </p:spPr>
        <p:txBody>
          <a:bodyPr wrap="square" rtlCol="0">
            <a:spAutoFit/>
          </a:bodyPr>
          <a:lstStyle/>
          <a:p>
            <a:r>
              <a:rPr lang="en-IN" sz="2400" b="1" dirty="0" smtClean="0"/>
              <a:t>Outline</a:t>
            </a:r>
            <a:endParaRPr lang="en-US" b="1" dirty="0" smtClean="0"/>
          </a:p>
          <a:p>
            <a:endParaRPr lang="en-US" b="1" dirty="0" smtClean="0"/>
          </a:p>
          <a:p>
            <a:pPr indent="446088">
              <a:buFont typeface="Wingdings" pitchFamily="2" charset="2"/>
              <a:buChar char="ü"/>
            </a:pPr>
            <a:r>
              <a:rPr lang="en-US" sz="2000" dirty="0" smtClean="0"/>
              <a:t>If statement</a:t>
            </a:r>
          </a:p>
          <a:p>
            <a:pPr indent="446088">
              <a:buFont typeface="Wingdings" pitchFamily="2" charset="2"/>
              <a:buChar char="ü"/>
            </a:pPr>
            <a:r>
              <a:rPr lang="en-US" sz="2000" dirty="0"/>
              <a:t>Two way if statement</a:t>
            </a:r>
          </a:p>
          <a:p>
            <a:pPr indent="446088">
              <a:buFont typeface="Wingdings" pitchFamily="2" charset="2"/>
              <a:buChar char="ü"/>
            </a:pPr>
            <a:r>
              <a:rPr lang="en-US" sz="2000" dirty="0"/>
              <a:t>Nested if statement</a:t>
            </a:r>
          </a:p>
          <a:p>
            <a:pPr indent="446088">
              <a:buFont typeface="Wingdings" pitchFamily="2" charset="2"/>
              <a:buChar char="ü"/>
            </a:pPr>
            <a:r>
              <a:rPr lang="en-US" sz="2000" dirty="0"/>
              <a:t>Switch statement</a:t>
            </a:r>
          </a:p>
          <a:p>
            <a:pPr indent="446088">
              <a:buFont typeface="Wingdings" pitchFamily="2" charset="2"/>
              <a:buChar char="ü"/>
            </a:pPr>
            <a:r>
              <a:rPr lang="en-US" sz="2000" dirty="0"/>
              <a:t>Conditional Expression</a:t>
            </a:r>
          </a:p>
          <a:p>
            <a:pPr indent="446088">
              <a:buFont typeface="Wingdings" pitchFamily="2" charset="2"/>
              <a:buChar char="ü"/>
            </a:pPr>
            <a:r>
              <a:rPr lang="en-US" sz="2000" dirty="0" smtClean="0"/>
              <a:t>While </a:t>
            </a:r>
            <a:r>
              <a:rPr lang="en-US" sz="2000" dirty="0"/>
              <a:t>loop</a:t>
            </a:r>
          </a:p>
          <a:p>
            <a:pPr indent="446088">
              <a:buFont typeface="Wingdings" pitchFamily="2" charset="2"/>
              <a:buChar char="ü"/>
            </a:pPr>
            <a:r>
              <a:rPr lang="en-US" sz="2000" dirty="0"/>
              <a:t>Do-while loop</a:t>
            </a:r>
          </a:p>
          <a:p>
            <a:pPr indent="446088">
              <a:buFont typeface="Wingdings" pitchFamily="2" charset="2"/>
              <a:buChar char="ü"/>
            </a:pPr>
            <a:r>
              <a:rPr lang="en-US" sz="2000" dirty="0"/>
              <a:t>For loop</a:t>
            </a:r>
          </a:p>
          <a:p>
            <a:pPr indent="446088">
              <a:buFont typeface="Wingdings" pitchFamily="2" charset="2"/>
              <a:buChar char="ü"/>
            </a:pPr>
            <a:r>
              <a:rPr lang="en-US" sz="2000" dirty="0"/>
              <a:t>Nested loop</a:t>
            </a:r>
          </a:p>
          <a:p>
            <a:pPr indent="446088">
              <a:buFont typeface="Wingdings" pitchFamily="2" charset="2"/>
              <a:buChar char="ü"/>
            </a:pPr>
            <a:r>
              <a:rPr lang="en-US" sz="2000" dirty="0"/>
              <a:t>Break and continue </a:t>
            </a:r>
            <a:r>
              <a:rPr lang="en-US" sz="2000" dirty="0" smtClean="0"/>
              <a:t>statement</a:t>
            </a:r>
          </a:p>
          <a:p>
            <a:pPr indent="446088">
              <a:buFont typeface="Wingdings" pitchFamily="2" charset="2"/>
              <a:buChar char="ü"/>
            </a:pPr>
            <a:r>
              <a:rPr lang="en-US" sz="2000" dirty="0"/>
              <a:t>Common mathematical </a:t>
            </a:r>
            <a:r>
              <a:rPr lang="en-US" sz="2000" dirty="0" smtClean="0"/>
              <a:t>expression</a:t>
            </a:r>
            <a:endParaRPr lang="en-US" sz="2000" dirty="0"/>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class Math (Cont.)</a:t>
            </a:r>
          </a:p>
        </p:txBody>
      </p:sp>
      <p:pic>
        <p:nvPicPr>
          <p:cNvPr id="4" name="table"/>
          <p:cNvPicPr>
            <a:picLocks noChangeAspect="1"/>
          </p:cNvPicPr>
          <p:nvPr/>
        </p:nvPicPr>
        <p:blipFill>
          <a:blip r:embed="rId2"/>
          <a:stretch>
            <a:fillRect/>
          </a:stretch>
        </p:blipFill>
        <p:spPr>
          <a:xfrm>
            <a:off x="152400" y="838200"/>
            <a:ext cx="8610600" cy="5125720"/>
          </a:xfrm>
          <a:prstGeom prst="rect">
            <a:avLst/>
          </a:prstGeom>
        </p:spPr>
      </p:pic>
      <p:sp>
        <p:nvSpPr>
          <p:cNvPr id="5" name="Rectangle 4"/>
          <p:cNvSpPr/>
          <p:nvPr/>
        </p:nvSpPr>
        <p:spPr>
          <a:xfrm>
            <a:off x="0" y="12192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23622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0" y="35814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0" y="48006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16422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class Math (Cont</a:t>
            </a:r>
            <a:r>
              <a:rPr lang="en-US" dirty="0" smtClean="0"/>
              <a:t>.)</a:t>
            </a:r>
            <a:endParaRPr lang="en-US" dirty="0"/>
          </a:p>
        </p:txBody>
      </p:sp>
      <p:pic>
        <p:nvPicPr>
          <p:cNvPr id="4" name="table"/>
          <p:cNvPicPr>
            <a:picLocks noChangeAspect="1"/>
          </p:cNvPicPr>
          <p:nvPr/>
        </p:nvPicPr>
        <p:blipFill>
          <a:blip r:embed="rId2"/>
          <a:stretch>
            <a:fillRect/>
          </a:stretch>
        </p:blipFill>
        <p:spPr>
          <a:xfrm>
            <a:off x="152400" y="817033"/>
            <a:ext cx="8610600" cy="5491480"/>
          </a:xfrm>
          <a:prstGeom prst="rect">
            <a:avLst/>
          </a:prstGeom>
        </p:spPr>
      </p:pic>
      <p:sp>
        <p:nvSpPr>
          <p:cNvPr id="5" name="Rectangle 4"/>
          <p:cNvSpPr/>
          <p:nvPr/>
        </p:nvSpPr>
        <p:spPr>
          <a:xfrm>
            <a:off x="0" y="2417233"/>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3560233"/>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0" y="4550833"/>
            <a:ext cx="91440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0" y="5389033"/>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p:cNvSpPr/>
          <p:nvPr/>
        </p:nvSpPr>
        <p:spPr>
          <a:xfrm>
            <a:off x="0" y="1198033"/>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0115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class Math (Cont.)</a:t>
            </a:r>
          </a:p>
        </p:txBody>
      </p:sp>
      <p:pic>
        <p:nvPicPr>
          <p:cNvPr id="4" name="table"/>
          <p:cNvPicPr>
            <a:picLocks noChangeAspect="1"/>
          </p:cNvPicPr>
          <p:nvPr/>
        </p:nvPicPr>
        <p:blipFill>
          <a:blip r:embed="rId2"/>
          <a:stretch>
            <a:fillRect/>
          </a:stretch>
        </p:blipFill>
        <p:spPr>
          <a:xfrm>
            <a:off x="152400" y="821267"/>
            <a:ext cx="8610600" cy="5125720"/>
          </a:xfrm>
          <a:prstGeom prst="rect">
            <a:avLst/>
          </a:prstGeom>
        </p:spPr>
      </p:pic>
      <p:sp>
        <p:nvSpPr>
          <p:cNvPr id="5" name="Rectangle 4"/>
          <p:cNvSpPr/>
          <p:nvPr/>
        </p:nvSpPr>
        <p:spPr>
          <a:xfrm>
            <a:off x="0" y="1202267"/>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2345267"/>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0" y="3564467"/>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0" y="4783667"/>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15019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class Math (Cont.)</a:t>
            </a:r>
          </a:p>
        </p:txBody>
      </p:sp>
      <p:pic>
        <p:nvPicPr>
          <p:cNvPr id="4" name="table"/>
          <p:cNvPicPr>
            <a:picLocks noChangeAspect="1"/>
          </p:cNvPicPr>
          <p:nvPr/>
        </p:nvPicPr>
        <p:blipFill>
          <a:blip r:embed="rId2"/>
          <a:stretch>
            <a:fillRect/>
          </a:stretch>
        </p:blipFill>
        <p:spPr>
          <a:xfrm>
            <a:off x="152400" y="908108"/>
            <a:ext cx="8610600" cy="2473960"/>
          </a:xfrm>
          <a:prstGeom prst="rect">
            <a:avLst/>
          </a:prstGeom>
        </p:spPr>
      </p:pic>
      <p:sp>
        <p:nvSpPr>
          <p:cNvPr id="5" name="Rectangle 4"/>
          <p:cNvSpPr/>
          <p:nvPr/>
        </p:nvSpPr>
        <p:spPr>
          <a:xfrm>
            <a:off x="0" y="1289108"/>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2432108"/>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4832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Math Example</a:t>
            </a:r>
            <a:endParaRPr lang="en-US" dirty="0"/>
          </a:p>
        </p:txBody>
      </p:sp>
      <p:sp>
        <p:nvSpPr>
          <p:cNvPr id="4" name="TextBox 4"/>
          <p:cNvSpPr txBox="1"/>
          <p:nvPr/>
        </p:nvSpPr>
        <p:spPr>
          <a:xfrm>
            <a:off x="331365" y="1112818"/>
            <a:ext cx="7620000" cy="3416320"/>
          </a:xfrm>
          <a:prstGeom prst="rect">
            <a:avLst/>
          </a:prstGeom>
          <a:noFill/>
          <a:ln w="19050">
            <a:solidFill>
              <a:schemeClr val="accent1"/>
            </a:solidFill>
            <a:prstDash val="dash"/>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MathDemo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sinValue</a:t>
            </a:r>
            <a:r>
              <a:rPr lang="en-US" b="1" dirty="0" smtClean="0">
                <a:solidFill>
                  <a:srgbClr val="000000"/>
                </a:solidFill>
                <a:latin typeface="Consolas"/>
              </a:rPr>
              <a:t> = Math.</a:t>
            </a:r>
            <a:r>
              <a:rPr lang="en-US" b="1" i="1" dirty="0" smtClean="0">
                <a:solidFill>
                  <a:srgbClr val="000000"/>
                </a:solidFill>
                <a:latin typeface="Consolas"/>
              </a:rPr>
              <a:t>sin(</a:t>
            </a:r>
            <a:r>
              <a:rPr lang="en-US" b="1" i="1" dirty="0" err="1" smtClean="0">
                <a:solidFill>
                  <a:srgbClr val="000000"/>
                </a:solidFill>
                <a:latin typeface="Consolas"/>
              </a:rPr>
              <a:t>Math.</a:t>
            </a:r>
            <a:r>
              <a:rPr lang="en-US" b="1" i="1" dirty="0" err="1" smtClean="0">
                <a:solidFill>
                  <a:srgbClr val="0000C0"/>
                </a:solidFill>
                <a:latin typeface="Consolas"/>
              </a:rPr>
              <a:t>PI</a:t>
            </a:r>
            <a:r>
              <a:rPr lang="en-US" b="1" i="1" dirty="0" smtClean="0">
                <a:solidFill>
                  <a:srgbClr val="000000"/>
                </a:solidFill>
                <a:latin typeface="Consolas"/>
              </a:rPr>
              <a:t> / 2);</a:t>
            </a:r>
          </a:p>
          <a:p>
            <a:pPr lvl="2"/>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cosValue</a:t>
            </a:r>
            <a:r>
              <a:rPr lang="en-US" b="1" dirty="0" smtClean="0">
                <a:solidFill>
                  <a:srgbClr val="000000"/>
                </a:solidFill>
                <a:latin typeface="Consolas"/>
              </a:rPr>
              <a:t> = Math.</a:t>
            </a:r>
            <a:r>
              <a:rPr lang="en-US" b="1" i="1" dirty="0" smtClean="0">
                <a:solidFill>
                  <a:srgbClr val="000000"/>
                </a:solidFill>
                <a:latin typeface="Consolas"/>
              </a:rPr>
              <a:t>cos(</a:t>
            </a:r>
            <a:r>
              <a:rPr lang="en-US" b="1" i="1" dirty="0" err="1" smtClean="0">
                <a:solidFill>
                  <a:srgbClr val="000000"/>
                </a:solidFill>
                <a:latin typeface="Consolas"/>
              </a:rPr>
              <a:t>Math.toRadians</a:t>
            </a:r>
            <a:r>
              <a:rPr lang="en-US" b="1" i="1" dirty="0" smtClean="0">
                <a:solidFill>
                  <a:srgbClr val="000000"/>
                </a:solidFill>
                <a:latin typeface="Consolas"/>
              </a:rPr>
              <a:t>(80));</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err="1" smtClean="0">
                <a:solidFill>
                  <a:srgbClr val="6A3E3E"/>
                </a:solidFill>
                <a:latin typeface="Consolas"/>
              </a:rPr>
              <a:t>randomNumber</a:t>
            </a:r>
            <a:r>
              <a:rPr lang="en-US" b="1" dirty="0" smtClean="0">
                <a:solidFill>
                  <a:srgbClr val="000000"/>
                </a:solidFill>
                <a:latin typeface="Consolas"/>
              </a:rPr>
              <a:t> = (</a:t>
            </a:r>
            <a:r>
              <a:rPr lang="en-US" b="1" dirty="0" err="1" smtClean="0">
                <a:solidFill>
                  <a:srgbClr val="7F0055"/>
                </a:solidFill>
                <a:latin typeface="Consolas"/>
              </a:rPr>
              <a:t>int</a:t>
            </a:r>
            <a:r>
              <a:rPr lang="en-US" b="1" dirty="0" smtClean="0">
                <a:solidFill>
                  <a:srgbClr val="000000"/>
                </a:solidFill>
                <a:latin typeface="Consolas"/>
              </a:rPr>
              <a:t>)(</a:t>
            </a:r>
            <a:r>
              <a:rPr lang="en-US" b="1" dirty="0" err="1" smtClean="0">
                <a:solidFill>
                  <a:srgbClr val="000000"/>
                </a:solidFill>
                <a:latin typeface="Consolas"/>
              </a:rPr>
              <a:t>Math.</a:t>
            </a:r>
            <a:r>
              <a:rPr lang="en-US" b="1" i="1" dirty="0" err="1" smtClean="0">
                <a:solidFill>
                  <a:srgbClr val="000000"/>
                </a:solidFill>
                <a:latin typeface="Consolas"/>
              </a:rPr>
              <a:t>random</a:t>
            </a:r>
            <a:r>
              <a:rPr lang="en-US" b="1" i="1" dirty="0" smtClean="0">
                <a:solidFill>
                  <a:srgbClr val="000000"/>
                </a:solidFill>
                <a:latin typeface="Consolas"/>
              </a:rPr>
              <a:t>() * 100);</a:t>
            </a:r>
          </a:p>
          <a:p>
            <a:pPr lvl="2"/>
            <a:r>
              <a:rPr lang="en-US" dirty="0" smtClean="0">
                <a:solidFill>
                  <a:srgbClr val="3F7F5F"/>
                </a:solidFill>
                <a:latin typeface="Consolas"/>
              </a:rPr>
              <a:t>// values in Math class must be given in Radians</a:t>
            </a:r>
          </a:p>
          <a:p>
            <a:pPr lvl="2"/>
            <a:r>
              <a:rPr lang="en-US" dirty="0" smtClean="0">
                <a:solidFill>
                  <a:srgbClr val="3F7F5F"/>
                </a:solidFill>
                <a:latin typeface="Consolas"/>
              </a:rPr>
              <a:t>// (not in degree)</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"sin(90) = "</a:t>
            </a:r>
            <a:r>
              <a:rPr lang="en-US" b="1" i="1" dirty="0" smtClean="0">
                <a:solidFill>
                  <a:srgbClr val="000000"/>
                </a:solidFill>
                <a:latin typeface="Consolas"/>
              </a:rPr>
              <a:t> + </a:t>
            </a:r>
            <a:r>
              <a:rPr lang="en-US" b="1" i="1" dirty="0" err="1" smtClean="0">
                <a:solidFill>
                  <a:srgbClr val="6A3E3E"/>
                </a:solidFill>
                <a:latin typeface="Consolas"/>
              </a:rPr>
              <a:t>sinValue</a:t>
            </a:r>
            <a:r>
              <a:rPr lang="en-US" b="1" i="1"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"cos(80) = "</a:t>
            </a:r>
            <a:r>
              <a:rPr lang="en-US" b="1" i="1" dirty="0" smtClean="0">
                <a:solidFill>
                  <a:srgbClr val="000000"/>
                </a:solidFill>
                <a:latin typeface="Consolas"/>
              </a:rPr>
              <a:t> + </a:t>
            </a:r>
            <a:r>
              <a:rPr lang="en-US" b="1" i="1" dirty="0" err="1" smtClean="0">
                <a:solidFill>
                  <a:srgbClr val="6A3E3E"/>
                </a:solidFill>
                <a:latin typeface="Consolas"/>
              </a:rPr>
              <a:t>cosValue</a:t>
            </a:r>
            <a:r>
              <a:rPr lang="en-US" b="1" i="1"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"Random = "</a:t>
            </a:r>
            <a:r>
              <a:rPr lang="en-US" b="1" i="1" dirty="0" smtClean="0">
                <a:solidFill>
                  <a:srgbClr val="000000"/>
                </a:solidFill>
                <a:latin typeface="Consolas"/>
              </a:rPr>
              <a:t> + </a:t>
            </a:r>
            <a:r>
              <a:rPr lang="en-US" b="1" i="1" dirty="0" err="1" smtClean="0">
                <a:solidFill>
                  <a:srgbClr val="6A3E3E"/>
                </a:solidFill>
                <a:latin typeface="Consolas"/>
              </a:rPr>
              <a:t>randomNumber</a:t>
            </a:r>
            <a:r>
              <a:rPr lang="en-US" b="1" i="1"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pic>
        <p:nvPicPr>
          <p:cNvPr id="3" name="Picture 2"/>
          <p:cNvPicPr>
            <a:picLocks noChangeAspect="1"/>
          </p:cNvPicPr>
          <p:nvPr/>
        </p:nvPicPr>
        <p:blipFill>
          <a:blip r:embed="rId2"/>
          <a:stretch>
            <a:fillRect/>
          </a:stretch>
        </p:blipFill>
        <p:spPr>
          <a:xfrm>
            <a:off x="1424517" y="4118504"/>
            <a:ext cx="7309568" cy="2341563"/>
          </a:xfrm>
          <a:prstGeom prst="rect">
            <a:avLst/>
          </a:prstGeom>
        </p:spPr>
      </p:pic>
    </p:spTree>
    <p:extLst>
      <p:ext uri="{BB962C8B-B14F-4D97-AF65-F5344CB8AC3E}">
        <p14:creationId xmlns:p14="http://schemas.microsoft.com/office/powerpoint/2010/main" val="356339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a:t>
            </a:r>
          </a:p>
        </p:txBody>
      </p:sp>
      <p:sp>
        <p:nvSpPr>
          <p:cNvPr id="3" name="Content Placeholder 2"/>
          <p:cNvSpPr>
            <a:spLocks noGrp="1"/>
          </p:cNvSpPr>
          <p:nvPr>
            <p:ph idx="1"/>
          </p:nvPr>
        </p:nvSpPr>
        <p:spPr/>
        <p:txBody>
          <a:bodyPr/>
          <a:lstStyle/>
          <a:p>
            <a:r>
              <a:rPr lang="en-US" dirty="0"/>
              <a:t>Control Statements in Java is one of the fundamentals required for Java Programming. It allows the smooth flow of a program</a:t>
            </a:r>
            <a:r>
              <a:rPr lang="en-US" dirty="0" smtClean="0"/>
              <a:t>.</a:t>
            </a:r>
          </a:p>
          <a:p>
            <a:r>
              <a:rPr lang="en-US" dirty="0" smtClean="0"/>
              <a:t>Statement </a:t>
            </a:r>
            <a:r>
              <a:rPr lang="en-US" dirty="0"/>
              <a:t>can simply be defined as an instruction given to the computer to perform specific operations. </a:t>
            </a:r>
          </a:p>
          <a:p>
            <a:r>
              <a:rPr lang="en-US" dirty="0" smtClean="0"/>
              <a:t>A </a:t>
            </a:r>
            <a:r>
              <a:rPr lang="en-US" dirty="0"/>
              <a:t>control statement in java is a statement that determines whether the other statements will be executed or not</a:t>
            </a:r>
            <a:r>
              <a:rPr lang="en-US" dirty="0" smtClean="0"/>
              <a:t>.</a:t>
            </a:r>
          </a:p>
          <a:p>
            <a:r>
              <a:rPr lang="en-US" dirty="0" smtClean="0"/>
              <a:t>Control statements in Java,</a:t>
            </a:r>
          </a:p>
          <a:p>
            <a:pPr lvl="1"/>
            <a:r>
              <a:rPr lang="en-US" dirty="0" smtClean="0">
                <a:latin typeface="Consolas" panose="020B0609020204030204" pitchFamily="49" charset="0"/>
              </a:rPr>
              <a:t>If</a:t>
            </a:r>
            <a:r>
              <a:rPr lang="en-US" dirty="0" smtClean="0"/>
              <a:t> statement</a:t>
            </a:r>
          </a:p>
          <a:p>
            <a:pPr lvl="1"/>
            <a:r>
              <a:rPr lang="en-US" dirty="0" smtClean="0">
                <a:latin typeface="Consolas" panose="020B0609020204030204" pitchFamily="49" charset="0"/>
              </a:rPr>
              <a:t>If-else</a:t>
            </a:r>
            <a:r>
              <a:rPr lang="en-US" dirty="0" smtClean="0"/>
              <a:t> statement</a:t>
            </a:r>
          </a:p>
          <a:p>
            <a:pPr lvl="1"/>
            <a:r>
              <a:rPr lang="en-US" dirty="0" smtClean="0">
                <a:latin typeface="Consolas" panose="020B0609020204030204" pitchFamily="49" charset="0"/>
              </a:rPr>
              <a:t>If-else ladder </a:t>
            </a:r>
            <a:r>
              <a:rPr lang="en-US" dirty="0" smtClean="0"/>
              <a:t>statement</a:t>
            </a:r>
          </a:p>
          <a:p>
            <a:pPr lvl="1"/>
            <a:r>
              <a:rPr lang="en-US" dirty="0" smtClean="0">
                <a:latin typeface="Consolas" panose="020B0609020204030204" pitchFamily="49" charset="0"/>
              </a:rPr>
              <a:t>Switch</a:t>
            </a:r>
            <a:r>
              <a:rPr lang="en-US" dirty="0" smtClean="0"/>
              <a:t> statement</a:t>
            </a:r>
            <a:endParaRPr lang="en-US" dirty="0"/>
          </a:p>
        </p:txBody>
      </p:sp>
    </p:spTree>
    <p:extLst>
      <p:ext uri="{BB962C8B-B14F-4D97-AF65-F5344CB8AC3E}">
        <p14:creationId xmlns:p14="http://schemas.microsoft.com/office/powerpoint/2010/main" val="248445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 </a:t>
            </a:r>
            <a:r>
              <a:rPr lang="en-IN" dirty="0" smtClean="0"/>
              <a:t>statement</a:t>
            </a:r>
            <a:endParaRPr lang="en-US" dirty="0"/>
          </a:p>
        </p:txBody>
      </p:sp>
      <p:sp>
        <p:nvSpPr>
          <p:cNvPr id="3" name="Content Placeholder 2"/>
          <p:cNvSpPr>
            <a:spLocks noGrp="1"/>
          </p:cNvSpPr>
          <p:nvPr>
            <p:ph idx="1"/>
          </p:nvPr>
        </p:nvSpPr>
        <p:spPr/>
        <p:txBody>
          <a:bodyPr/>
          <a:lstStyle/>
          <a:p>
            <a:r>
              <a:rPr lang="en-US" dirty="0"/>
              <a:t>if statement tests the condition. It executes the if block if condition is true.</a:t>
            </a:r>
          </a:p>
          <a:p>
            <a:endParaRPr lang="en-US" dirty="0"/>
          </a:p>
        </p:txBody>
      </p:sp>
      <p:sp>
        <p:nvSpPr>
          <p:cNvPr id="4" name="TextBox 3"/>
          <p:cNvSpPr txBox="1"/>
          <p:nvPr/>
        </p:nvSpPr>
        <p:spPr>
          <a:xfrm>
            <a:off x="499457" y="1371600"/>
            <a:ext cx="8610600" cy="2585323"/>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IfStatementDemo</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a:t>
            </a:r>
            <a:r>
              <a:rPr lang="en-US" b="1" dirty="0" smtClean="0">
                <a:solidFill>
                  <a:srgbClr val="000000"/>
                </a:solidFill>
                <a:latin typeface="Consolas"/>
              </a:rPr>
              <a:t>)</a:t>
            </a:r>
          </a:p>
          <a:p>
            <a:pPr lvl="1"/>
            <a:r>
              <a:rPr lang="en-US"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10, </a:t>
            </a:r>
            <a:r>
              <a:rPr lang="en-US" b="1" dirty="0" smtClean="0">
                <a:solidFill>
                  <a:srgbClr val="6A3E3E"/>
                </a:solidFill>
                <a:latin typeface="Consolas"/>
              </a:rPr>
              <a:t>b</a:t>
            </a:r>
            <a:r>
              <a:rPr lang="en-US" b="1" dirty="0" smtClean="0">
                <a:solidFill>
                  <a:srgbClr val="000000"/>
                </a:solidFill>
                <a:latin typeface="Consolas"/>
              </a:rPr>
              <a:t> = 20;</a:t>
            </a:r>
          </a:p>
          <a:p>
            <a:pPr lvl="2"/>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a </a:t>
            </a:r>
            <a:r>
              <a:rPr lang="en-US" b="1" dirty="0" smtClean="0">
                <a:solidFill>
                  <a:srgbClr val="000000"/>
                </a:solidFill>
                <a:latin typeface="Consolas"/>
              </a:rPr>
              <a:t>&lt; </a:t>
            </a:r>
            <a:r>
              <a:rPr lang="en-US" b="1" dirty="0" smtClean="0">
                <a:solidFill>
                  <a:srgbClr val="6A3E3E"/>
                </a:solidFill>
                <a:latin typeface="Consolas"/>
              </a:rPr>
              <a:t>b </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is smaller than B"</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extLst>
      <p:ext uri="{BB962C8B-B14F-4D97-AF65-F5344CB8AC3E}">
        <p14:creationId xmlns:p14="http://schemas.microsoft.com/office/powerpoint/2010/main" val="248522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if-else </a:t>
            </a:r>
            <a:r>
              <a:rPr lang="en-IN" dirty="0" smtClean="0"/>
              <a:t>statement</a:t>
            </a:r>
            <a:endParaRPr lang="en-US" dirty="0"/>
          </a:p>
        </p:txBody>
      </p:sp>
      <p:sp>
        <p:nvSpPr>
          <p:cNvPr id="3" name="Content Placeholder 2"/>
          <p:cNvSpPr>
            <a:spLocks noGrp="1"/>
          </p:cNvSpPr>
          <p:nvPr>
            <p:ph idx="1"/>
          </p:nvPr>
        </p:nvSpPr>
        <p:spPr/>
        <p:txBody>
          <a:bodyPr/>
          <a:lstStyle/>
          <a:p>
            <a:r>
              <a:rPr lang="en-US" dirty="0"/>
              <a:t>if-else statement also tests the condition. It executes the if block if condition is true otherwise else block is executed</a:t>
            </a:r>
            <a:r>
              <a:rPr lang="en-US" dirty="0" smtClean="0"/>
              <a:t>.</a:t>
            </a:r>
            <a:endParaRPr lang="en-US" dirty="0"/>
          </a:p>
        </p:txBody>
      </p:sp>
      <p:sp>
        <p:nvSpPr>
          <p:cNvPr id="4" name="TextBox 3"/>
          <p:cNvSpPr txBox="1"/>
          <p:nvPr/>
        </p:nvSpPr>
        <p:spPr>
          <a:xfrm>
            <a:off x="516082" y="1695796"/>
            <a:ext cx="8610600" cy="3416320"/>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IfElseStatementDemo</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a:t>
            </a:r>
            <a:r>
              <a:rPr lang="en-US" b="1" dirty="0" smtClean="0">
                <a:solidFill>
                  <a:srgbClr val="000000"/>
                </a:solidFill>
                <a:latin typeface="Consolas"/>
              </a:rPr>
              <a:t>)</a:t>
            </a:r>
          </a:p>
          <a:p>
            <a:pPr lvl="1"/>
            <a:r>
              <a:rPr lang="en-US"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10, </a:t>
            </a:r>
            <a:r>
              <a:rPr lang="en-US" b="1" dirty="0" smtClean="0">
                <a:solidFill>
                  <a:srgbClr val="6A3E3E"/>
                </a:solidFill>
                <a:latin typeface="Consolas"/>
              </a:rPr>
              <a:t>b</a:t>
            </a:r>
            <a:r>
              <a:rPr lang="en-US" b="1" dirty="0" smtClean="0">
                <a:solidFill>
                  <a:srgbClr val="000000"/>
                </a:solidFill>
                <a:latin typeface="Consolas"/>
              </a:rPr>
              <a:t> = 20;</a:t>
            </a:r>
          </a:p>
          <a:p>
            <a:pPr lvl="2"/>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a</a:t>
            </a:r>
            <a:r>
              <a:rPr lang="en-US" b="1" dirty="0" smtClean="0">
                <a:solidFill>
                  <a:srgbClr val="000000"/>
                </a:solidFill>
                <a:latin typeface="Consolas"/>
              </a:rPr>
              <a:t>&lt;</a:t>
            </a:r>
            <a:r>
              <a:rPr lang="en-US" b="1" dirty="0" smtClean="0">
                <a:solidFill>
                  <a:srgbClr val="6A3E3E"/>
                </a:solidFill>
                <a:latin typeface="Consolas"/>
              </a:rPr>
              <a:t>b</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is smaller than B"</a:t>
            </a:r>
            <a:r>
              <a:rPr lang="en-US" b="1" i="1" dirty="0" smtClean="0">
                <a:solidFill>
                  <a:srgbClr val="000000"/>
                </a:solidFill>
                <a:latin typeface="Consolas"/>
              </a:rPr>
              <a:t>);</a:t>
            </a:r>
          </a:p>
          <a:p>
            <a:pPr lvl="2"/>
            <a:r>
              <a:rPr lang="en-US" dirty="0" smtClean="0">
                <a:solidFill>
                  <a:srgbClr val="000000"/>
                </a:solidFill>
                <a:latin typeface="Consolas"/>
              </a:rPr>
              <a:t>}</a:t>
            </a:r>
          </a:p>
          <a:p>
            <a:pPr lvl="2"/>
            <a:r>
              <a:rPr lang="en-US" b="1" dirty="0" smtClean="0">
                <a:solidFill>
                  <a:srgbClr val="7F0055"/>
                </a:solidFill>
                <a:latin typeface="Consolas"/>
              </a:rPr>
              <a:t>else</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is not smaller than B"</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extLst>
      <p:ext uri="{BB962C8B-B14F-4D97-AF65-F5344CB8AC3E}">
        <p14:creationId xmlns:p14="http://schemas.microsoft.com/office/powerpoint/2010/main" val="273414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if-else </a:t>
            </a:r>
            <a:r>
              <a:rPr lang="en-IN" dirty="0" smtClean="0"/>
              <a:t>statement</a:t>
            </a:r>
            <a:endParaRPr lang="en-US" dirty="0"/>
          </a:p>
        </p:txBody>
      </p:sp>
      <p:sp>
        <p:nvSpPr>
          <p:cNvPr id="3" name="Content Placeholder 2"/>
          <p:cNvSpPr>
            <a:spLocks noGrp="1"/>
          </p:cNvSpPr>
          <p:nvPr>
            <p:ph idx="1"/>
          </p:nvPr>
        </p:nvSpPr>
        <p:spPr/>
        <p:txBody>
          <a:bodyPr/>
          <a:lstStyle/>
          <a:p>
            <a:r>
              <a:rPr lang="en-US" dirty="0"/>
              <a:t>if-else-if ladder statement executes one condition from multiple statements</a:t>
            </a:r>
            <a:r>
              <a:rPr lang="en-US" dirty="0" smtClean="0"/>
              <a:t>.</a:t>
            </a:r>
            <a:endParaRPr lang="en-US" dirty="0"/>
          </a:p>
        </p:txBody>
      </p:sp>
      <p:sp>
        <p:nvSpPr>
          <p:cNvPr id="4" name="TextBox 3"/>
          <p:cNvSpPr txBox="1"/>
          <p:nvPr/>
        </p:nvSpPr>
        <p:spPr>
          <a:xfrm>
            <a:off x="551411" y="1418705"/>
            <a:ext cx="7010400" cy="3693319"/>
          </a:xfrm>
          <a:prstGeom prst="rect">
            <a:avLst/>
          </a:prstGeom>
          <a:noFill/>
          <a:ln w="19050">
            <a:solidFill>
              <a:schemeClr val="accent1"/>
            </a:solidFill>
            <a:prstDash val="dash"/>
          </a:ln>
        </p:spPr>
        <p:txBody>
          <a:bodyPr wrap="square" rtlCol="0">
            <a:spAutoFit/>
          </a:bodyPr>
          <a:lstStyle/>
          <a:p>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 65;</a:t>
            </a:r>
          </a:p>
          <a:p>
            <a:endParaRPr lang="en-US" b="1" dirty="0" smtClean="0">
              <a:solidFill>
                <a:srgbClr val="000000"/>
              </a:solidFill>
              <a:latin typeface="Consolas"/>
            </a:endParaRPr>
          </a:p>
          <a:p>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&lt; 60)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"fail"</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&gt;= 60 &amp;&amp; </a:t>
            </a:r>
            <a:r>
              <a:rPr lang="en-US" b="1" dirty="0" smtClean="0">
                <a:solidFill>
                  <a:srgbClr val="6A3E3E"/>
                </a:solidFill>
                <a:latin typeface="Consolas"/>
              </a:rPr>
              <a:t>marks</a:t>
            </a:r>
            <a:r>
              <a:rPr lang="en-US" b="1" dirty="0" smtClean="0">
                <a:solidFill>
                  <a:srgbClr val="000000"/>
                </a:solidFill>
                <a:latin typeface="Consolas"/>
              </a:rPr>
              <a:t> &lt; 80)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"B grade"</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&gt;= 80 &amp;&amp; </a:t>
            </a:r>
            <a:r>
              <a:rPr lang="en-US" b="1" dirty="0" smtClean="0">
                <a:solidFill>
                  <a:srgbClr val="6A3E3E"/>
                </a:solidFill>
                <a:latin typeface="Consolas"/>
              </a:rPr>
              <a:t>marks</a:t>
            </a:r>
            <a:r>
              <a:rPr lang="en-US" b="1" dirty="0" smtClean="0">
                <a:solidFill>
                  <a:srgbClr val="000000"/>
                </a:solidFill>
                <a:latin typeface="Consolas"/>
              </a:rPr>
              <a:t> &lt; 90)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grade"</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&gt;= 90 &amp;&amp; </a:t>
            </a:r>
            <a:r>
              <a:rPr lang="en-US" b="1" dirty="0" smtClean="0">
                <a:solidFill>
                  <a:srgbClr val="6A3E3E"/>
                </a:solidFill>
                <a:latin typeface="Consolas"/>
              </a:rPr>
              <a:t>marks</a:t>
            </a:r>
            <a:r>
              <a:rPr lang="en-US" b="1" dirty="0" smtClean="0">
                <a:solidFill>
                  <a:srgbClr val="000000"/>
                </a:solidFill>
                <a:latin typeface="Consolas"/>
              </a:rPr>
              <a:t> &lt; 100)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grade"</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"Invalid!"</a:t>
            </a:r>
            <a:r>
              <a:rPr lang="en-US" b="1" i="1" dirty="0" smtClean="0">
                <a:solidFill>
                  <a:srgbClr val="000000"/>
                </a:solidFill>
                <a:latin typeface="Consolas"/>
              </a:rPr>
              <a:t>);</a:t>
            </a:r>
          </a:p>
          <a:p>
            <a:r>
              <a:rPr lang="en-US" dirty="0" smtClean="0">
                <a:solidFill>
                  <a:srgbClr val="000000"/>
                </a:solidFill>
                <a:latin typeface="Consolas"/>
              </a:rPr>
              <a:t>}</a:t>
            </a:r>
          </a:p>
        </p:txBody>
      </p:sp>
    </p:spTree>
    <p:extLst>
      <p:ext uri="{BB962C8B-B14F-4D97-AF65-F5344CB8AC3E}">
        <p14:creationId xmlns:p14="http://schemas.microsoft.com/office/powerpoint/2010/main" val="206676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a:t>
            </a:r>
            <a:r>
              <a:rPr lang="en-US" smtClean="0"/>
              <a:t>If statement</a:t>
            </a:r>
            <a:endParaRPr lang="en-US"/>
          </a:p>
        </p:txBody>
      </p:sp>
      <p:sp>
        <p:nvSpPr>
          <p:cNvPr id="3" name="Content Placeholder 2"/>
          <p:cNvSpPr>
            <a:spLocks noGrp="1"/>
          </p:cNvSpPr>
          <p:nvPr>
            <p:ph idx="1"/>
          </p:nvPr>
        </p:nvSpPr>
        <p:spPr/>
        <p:txBody>
          <a:bodyPr/>
          <a:lstStyle/>
          <a:p>
            <a:r>
              <a:rPr lang="en-US" dirty="0" smtClean="0"/>
              <a:t>We can also use if/else if statement inside another if/else if statement, this is known as nested </a:t>
            </a:r>
            <a:r>
              <a:rPr lang="en-US" dirty="0"/>
              <a:t>i</a:t>
            </a:r>
            <a:r>
              <a:rPr lang="en-US" dirty="0" smtClean="0"/>
              <a:t>f statement.</a:t>
            </a:r>
            <a:endParaRPr lang="en-US" dirty="0"/>
          </a:p>
        </p:txBody>
      </p:sp>
      <p:sp>
        <p:nvSpPr>
          <p:cNvPr id="4" name="TextBox 3"/>
          <p:cNvSpPr txBox="1"/>
          <p:nvPr/>
        </p:nvSpPr>
        <p:spPr>
          <a:xfrm>
            <a:off x="543097" y="1676399"/>
            <a:ext cx="7728066" cy="4247317"/>
          </a:xfrm>
          <a:prstGeom prst="rect">
            <a:avLst/>
          </a:prstGeom>
          <a:noFill/>
          <a:ln w="19050">
            <a:solidFill>
              <a:schemeClr val="accent1"/>
            </a:solidFill>
            <a:prstDash val="dash"/>
          </a:ln>
        </p:spPr>
        <p:txBody>
          <a:bodyPr wrap="square" rtlCol="0">
            <a:spAutoFit/>
          </a:bodyPr>
          <a:lstStyle/>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username</a:t>
            </a:r>
            <a:r>
              <a:rPr lang="en-US" b="1"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Integer.</a:t>
            </a:r>
            <a:r>
              <a:rPr lang="en-US" b="1" i="1" dirty="0" err="1">
                <a:solidFill>
                  <a:srgbClr val="000000"/>
                </a:solidFill>
                <a:latin typeface="Consolas" panose="020B0609020204030204" pitchFamily="49" charset="0"/>
              </a:rPr>
              <a:t>parseInt</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args</a:t>
            </a:r>
            <a:r>
              <a:rPr lang="en-US" b="1" i="1" dirty="0">
                <a:solidFill>
                  <a:srgbClr val="000000"/>
                </a:solidFill>
                <a:latin typeface="Consolas" panose="020B0609020204030204" pitchFamily="49" charset="0"/>
              </a:rPr>
              <a:t>[0]);</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password</a:t>
            </a:r>
            <a:r>
              <a:rPr lang="en-US" b="1"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Integer.</a:t>
            </a:r>
            <a:r>
              <a:rPr lang="en-US" b="1" i="1" dirty="0" err="1">
                <a:solidFill>
                  <a:srgbClr val="000000"/>
                </a:solidFill>
                <a:latin typeface="Consolas" panose="020B0609020204030204" pitchFamily="49" charset="0"/>
              </a:rPr>
              <a:t>parseInt</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args</a:t>
            </a:r>
            <a:r>
              <a:rPr lang="en-US" b="1" i="1" dirty="0">
                <a:solidFill>
                  <a:srgbClr val="000000"/>
                </a:solidFill>
                <a:latin typeface="Consolas" panose="020B0609020204030204" pitchFamily="49" charset="0"/>
              </a:rPr>
              <a:t>[1]);</a:t>
            </a:r>
          </a:p>
          <a:p>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balance</a:t>
            </a:r>
            <a:r>
              <a:rPr lang="en-US" b="1" dirty="0">
                <a:solidFill>
                  <a:srgbClr val="000000"/>
                </a:solidFill>
                <a:latin typeface="Consolas" panose="020B0609020204030204" pitchFamily="49" charset="0"/>
              </a:rPr>
              <a:t> = 123456.25;</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username</a:t>
            </a:r>
            <a:r>
              <a:rPr lang="en-US" b="1" dirty="0">
                <a:solidFill>
                  <a:srgbClr val="000000"/>
                </a:solidFill>
                <a:latin typeface="Consolas" panose="020B0609020204030204" pitchFamily="49" charset="0"/>
              </a:rPr>
              <a:t>==1234){</a:t>
            </a:r>
          </a:p>
          <a:p>
            <a:pPr lvl="1"/>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password</a:t>
            </a:r>
            <a:r>
              <a:rPr lang="en-US" b="1" dirty="0">
                <a:solidFill>
                  <a:srgbClr val="000000"/>
                </a:solidFill>
                <a:latin typeface="Consolas" panose="020B0609020204030204" pitchFamily="49" charset="0"/>
              </a:rPr>
              <a:t>==987654){</a:t>
            </a:r>
          </a:p>
          <a:p>
            <a:pPr lvl="1"/>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"Your Balance is ="</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balance</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a:t>
            </a:r>
          </a:p>
          <a:p>
            <a:pPr lvl="1"/>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"Password is invalid"</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"Username is invalid"</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smtClean="0">
              <a:solidFill>
                <a:srgbClr val="000000"/>
              </a:solidFill>
              <a:latin typeface="Consolas"/>
            </a:endParaRPr>
          </a:p>
        </p:txBody>
      </p:sp>
    </p:spTree>
    <p:extLst>
      <p:ext uri="{BB962C8B-B14F-4D97-AF65-F5344CB8AC3E}">
        <p14:creationId xmlns:p14="http://schemas.microsoft.com/office/powerpoint/2010/main" val="162129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switch </a:t>
            </a:r>
            <a:r>
              <a:rPr lang="en-IN" dirty="0" smtClean="0"/>
              <a:t>statement</a:t>
            </a:r>
            <a:endParaRPr lang="en-US" dirty="0"/>
          </a:p>
        </p:txBody>
      </p:sp>
      <p:sp>
        <p:nvSpPr>
          <p:cNvPr id="3" name="Content Placeholder 2"/>
          <p:cNvSpPr>
            <a:spLocks noGrp="1"/>
          </p:cNvSpPr>
          <p:nvPr>
            <p:ph idx="1"/>
          </p:nvPr>
        </p:nvSpPr>
        <p:spPr/>
        <p:txBody>
          <a:bodyPr/>
          <a:lstStyle/>
          <a:p>
            <a:r>
              <a:rPr lang="en-US" dirty="0"/>
              <a:t>switch statement executes one statement from multiple conditions. It is like if-else-if ladder statement</a:t>
            </a:r>
            <a:r>
              <a:rPr lang="en-US" dirty="0" smtClean="0"/>
              <a:t>.</a:t>
            </a:r>
            <a:endParaRPr lang="en-US" dirty="0"/>
          </a:p>
        </p:txBody>
      </p:sp>
      <p:sp>
        <p:nvSpPr>
          <p:cNvPr id="4" name="TextBox 3"/>
          <p:cNvSpPr txBox="1"/>
          <p:nvPr/>
        </p:nvSpPr>
        <p:spPr>
          <a:xfrm>
            <a:off x="526473" y="1673629"/>
            <a:ext cx="7010400" cy="4524315"/>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SwitchExampleDemo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 20;</a:t>
            </a:r>
          </a:p>
          <a:p>
            <a:pPr lvl="2"/>
            <a:r>
              <a:rPr lang="en-US" b="1" dirty="0" smtClean="0">
                <a:solidFill>
                  <a:srgbClr val="7F0055"/>
                </a:solidFill>
                <a:latin typeface="Consolas"/>
              </a:rPr>
              <a:t>switch</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a:t>
            </a:r>
          </a:p>
          <a:p>
            <a:pPr lvl="3"/>
            <a:r>
              <a:rPr lang="en-US" b="1" dirty="0" smtClean="0">
                <a:solidFill>
                  <a:srgbClr val="7F0055"/>
                </a:solidFill>
                <a:latin typeface="Consolas"/>
              </a:rPr>
              <a:t>case</a:t>
            </a:r>
            <a:r>
              <a:rPr lang="en-US" b="1" dirty="0" smtClean="0">
                <a:solidFill>
                  <a:srgbClr val="000000"/>
                </a:solidFill>
                <a:latin typeface="Consolas"/>
              </a:rPr>
              <a:t> 10:</a:t>
            </a:r>
          </a:p>
          <a:p>
            <a:pPr lvl="3"/>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"10"</a:t>
            </a:r>
            <a:r>
              <a:rPr lang="en-US" b="1" i="1" dirty="0" smtClean="0">
                <a:solidFill>
                  <a:srgbClr val="000000"/>
                </a:solidFill>
                <a:latin typeface="Consolas"/>
              </a:rPr>
              <a:t>);</a:t>
            </a:r>
          </a:p>
          <a:p>
            <a:pPr lvl="3"/>
            <a:r>
              <a:rPr lang="en-US" b="1" dirty="0" smtClean="0">
                <a:solidFill>
                  <a:srgbClr val="7F0055"/>
                </a:solidFill>
                <a:latin typeface="Consolas"/>
              </a:rPr>
              <a:t>	break</a:t>
            </a:r>
            <a:r>
              <a:rPr lang="en-US" b="1" dirty="0" smtClean="0">
                <a:solidFill>
                  <a:srgbClr val="000000"/>
                </a:solidFill>
                <a:latin typeface="Consolas"/>
              </a:rPr>
              <a:t>;</a:t>
            </a:r>
          </a:p>
          <a:p>
            <a:pPr lvl="3"/>
            <a:r>
              <a:rPr lang="en-US" b="1" dirty="0" smtClean="0">
                <a:solidFill>
                  <a:srgbClr val="7F0055"/>
                </a:solidFill>
                <a:latin typeface="Consolas"/>
              </a:rPr>
              <a:t>case</a:t>
            </a:r>
            <a:r>
              <a:rPr lang="en-US" b="1" dirty="0" smtClean="0">
                <a:solidFill>
                  <a:srgbClr val="000000"/>
                </a:solidFill>
                <a:latin typeface="Consolas"/>
              </a:rPr>
              <a:t> 20:</a:t>
            </a:r>
          </a:p>
          <a:p>
            <a:pPr lvl="4"/>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"20"</a:t>
            </a:r>
            <a:r>
              <a:rPr lang="en-US" b="1" i="1" dirty="0" smtClean="0">
                <a:solidFill>
                  <a:srgbClr val="000000"/>
                </a:solidFill>
                <a:latin typeface="Consolas"/>
              </a:rPr>
              <a:t>);</a:t>
            </a:r>
          </a:p>
          <a:p>
            <a:pPr lvl="4"/>
            <a:r>
              <a:rPr lang="en-US" b="1" dirty="0" smtClean="0">
                <a:solidFill>
                  <a:srgbClr val="7F0055"/>
                </a:solidFill>
                <a:latin typeface="Consolas"/>
              </a:rPr>
              <a:t>break</a:t>
            </a:r>
            <a:r>
              <a:rPr lang="en-US" b="1" dirty="0" smtClean="0">
                <a:solidFill>
                  <a:srgbClr val="000000"/>
                </a:solidFill>
                <a:latin typeface="Consolas"/>
              </a:rPr>
              <a:t>;</a:t>
            </a:r>
          </a:p>
          <a:p>
            <a:pPr lvl="3"/>
            <a:r>
              <a:rPr lang="en-US" b="1" dirty="0" smtClean="0">
                <a:solidFill>
                  <a:srgbClr val="7F0055"/>
                </a:solidFill>
                <a:latin typeface="Consolas"/>
              </a:rPr>
              <a:t>default</a:t>
            </a:r>
            <a:r>
              <a:rPr lang="en-US" b="1" dirty="0" smtClean="0">
                <a:solidFill>
                  <a:srgbClr val="000000"/>
                </a:solidFill>
                <a:latin typeface="Consolas"/>
              </a:rPr>
              <a:t>:</a:t>
            </a:r>
          </a:p>
          <a:p>
            <a:pPr lvl="3"/>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"Not 10 or 20"</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spTree>
    <p:extLst>
      <p:ext uri="{BB962C8B-B14F-4D97-AF65-F5344CB8AC3E}">
        <p14:creationId xmlns:p14="http://schemas.microsoft.com/office/powerpoint/2010/main" val="189087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 to perform (Conditional Statements)</a:t>
            </a:r>
            <a:endParaRPr lang="en-US" dirty="0"/>
          </a:p>
        </p:txBody>
      </p:sp>
      <p:sp>
        <p:nvSpPr>
          <p:cNvPr id="3" name="Content Placeholder 2"/>
          <p:cNvSpPr>
            <a:spLocks noGrp="1"/>
          </p:cNvSpPr>
          <p:nvPr>
            <p:ph idx="1"/>
          </p:nvPr>
        </p:nvSpPr>
        <p:spPr/>
        <p:txBody>
          <a:bodyPr/>
          <a:lstStyle/>
          <a:p>
            <a:pPr lvl="0"/>
            <a:r>
              <a:rPr lang="en-US" dirty="0"/>
              <a:t>Write a Java program to get a number from the user and print whether it is positive or negative.</a:t>
            </a:r>
            <a:endParaRPr lang="en-US" dirty="0" smtClean="0"/>
          </a:p>
          <a:p>
            <a:pPr lvl="0"/>
            <a:r>
              <a:rPr lang="en-US" dirty="0" smtClean="0"/>
              <a:t>Write </a:t>
            </a:r>
            <a:r>
              <a:rPr lang="en-US" dirty="0"/>
              <a:t>a program to find maximum no from given 3 no</a:t>
            </a:r>
            <a:r>
              <a:rPr lang="en-US" dirty="0" smtClean="0"/>
              <a:t>.</a:t>
            </a:r>
          </a:p>
          <a:p>
            <a:pPr lvl="0"/>
            <a:r>
              <a:rPr lang="en-US" dirty="0" smtClean="0"/>
              <a:t>The </a:t>
            </a:r>
            <a:r>
              <a:rPr lang="en-US" dirty="0"/>
              <a:t>marks obtained by a student in 5 different subjects are input through the keyboard. </a:t>
            </a:r>
          </a:p>
          <a:p>
            <a:pPr lvl="1"/>
            <a:r>
              <a:rPr lang="en-US" dirty="0"/>
              <a:t>The student gets a division as per the following rules:</a:t>
            </a:r>
          </a:p>
          <a:p>
            <a:pPr lvl="2"/>
            <a:r>
              <a:rPr lang="en-US" dirty="0"/>
              <a:t>Percentage above or equals to 60-first division</a:t>
            </a:r>
          </a:p>
          <a:p>
            <a:pPr lvl="2"/>
            <a:r>
              <a:rPr lang="en-US" dirty="0"/>
              <a:t>Percentage between 50 to 59-second division</a:t>
            </a:r>
          </a:p>
          <a:p>
            <a:pPr lvl="2"/>
            <a:r>
              <a:rPr lang="en-US" dirty="0"/>
              <a:t>Percentage between 40 and 49-Third division</a:t>
            </a:r>
          </a:p>
          <a:p>
            <a:pPr lvl="2"/>
            <a:r>
              <a:rPr lang="en-US" dirty="0"/>
              <a:t>Percentage less than 40-fail</a:t>
            </a:r>
          </a:p>
          <a:p>
            <a:pPr marL="457200" lvl="1" indent="0">
              <a:buNone/>
            </a:pPr>
            <a:r>
              <a:rPr lang="en-US" dirty="0"/>
              <a:t>Write a program to calculate the division obtained by the student</a:t>
            </a:r>
            <a:r>
              <a:rPr lang="en-US" dirty="0" smtClean="0"/>
              <a:t>.</a:t>
            </a:r>
          </a:p>
          <a:p>
            <a:pPr marL="255588" lvl="0" indent="-342900"/>
            <a:r>
              <a:rPr lang="en-US" dirty="0"/>
              <a:t>Write a Java program that takes a number from the user and displays the name of the weekday accordingly (For example if user enter 1 program should return Monday) .</a:t>
            </a:r>
          </a:p>
          <a:p>
            <a:pPr marL="255588" indent="-342900"/>
            <a:endParaRPr lang="en-US" dirty="0"/>
          </a:p>
        </p:txBody>
      </p:sp>
    </p:spTree>
    <p:extLst>
      <p:ext uri="{BB962C8B-B14F-4D97-AF65-F5344CB8AC3E}">
        <p14:creationId xmlns:p14="http://schemas.microsoft.com/office/powerpoint/2010/main" val="1519418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4639</TotalTime>
  <Words>1043</Words>
  <Application>Microsoft Office PowerPoint</Application>
  <PresentationFormat>Widescreen</PresentationFormat>
  <Paragraphs>229</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Roboto Condensed</vt:lpstr>
      <vt:lpstr>Wingdings 3</vt:lpstr>
      <vt:lpstr>Roboto Condensed Light</vt:lpstr>
      <vt:lpstr>Consolas</vt:lpstr>
      <vt:lpstr>Calibri</vt:lpstr>
      <vt:lpstr>Wingdings 2</vt:lpstr>
      <vt:lpstr>Wingdings</vt:lpstr>
      <vt:lpstr>Segoe UI Black</vt:lpstr>
      <vt:lpstr>Arial</vt:lpstr>
      <vt:lpstr>Office Theme</vt:lpstr>
      <vt:lpstr>Unit-02  Selection, Mathematical Functions and loops</vt:lpstr>
      <vt:lpstr>PowerPoint Presentation</vt:lpstr>
      <vt:lpstr>Control Statements</vt:lpstr>
      <vt:lpstr>if statement</vt:lpstr>
      <vt:lpstr>if-else statement</vt:lpstr>
      <vt:lpstr>if-else statement</vt:lpstr>
      <vt:lpstr>Nested If statement</vt:lpstr>
      <vt:lpstr>switch statement</vt:lpstr>
      <vt:lpstr>Programs to perform (Conditional Statements)</vt:lpstr>
      <vt:lpstr>Looping Statement</vt:lpstr>
      <vt:lpstr>While Loop</vt:lpstr>
      <vt:lpstr>Do-while Loop</vt:lpstr>
      <vt:lpstr>For Loop</vt:lpstr>
      <vt:lpstr>Nested Loop</vt:lpstr>
      <vt:lpstr>Programs to perform (Looping Statements)</vt:lpstr>
      <vt:lpstr>Break statement</vt:lpstr>
      <vt:lpstr>Continue statement</vt:lpstr>
      <vt:lpstr>Math class</vt:lpstr>
      <vt:lpstr>Methods of class Math</vt:lpstr>
      <vt:lpstr>Methods of class Math (Cont.)</vt:lpstr>
      <vt:lpstr>Methods of class Math (Cont.)</vt:lpstr>
      <vt:lpstr>Methods of class Math (Cont.)</vt:lpstr>
      <vt:lpstr>Methods of class Math (Cont.)</vt:lpstr>
      <vt:lpstr>Math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718</cp:revision>
  <dcterms:created xsi:type="dcterms:W3CDTF">2020-05-01T05:09:15Z</dcterms:created>
  <dcterms:modified xsi:type="dcterms:W3CDTF">2021-04-10T02:43:17Z</dcterms:modified>
</cp:coreProperties>
</file>