
<file path=[Content_Types].xml><?xml version="1.0" encoding="utf-8"?>
<Types xmlns="http://schemas.openxmlformats.org/package/2006/content-types">
  <Default Extension="avi" ContentType="video/x-msvideo"/>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308" r:id="rId2"/>
    <p:sldId id="352" r:id="rId3"/>
    <p:sldId id="372" r:id="rId4"/>
    <p:sldId id="373" r:id="rId5"/>
    <p:sldId id="374" r:id="rId6"/>
    <p:sldId id="375" r:id="rId7"/>
    <p:sldId id="376" r:id="rId8"/>
    <p:sldId id="377" r:id="rId9"/>
    <p:sldId id="378" r:id="rId10"/>
    <p:sldId id="381" r:id="rId11"/>
    <p:sldId id="384" r:id="rId12"/>
    <p:sldId id="382" r:id="rId13"/>
    <p:sldId id="379" r:id="rId14"/>
    <p:sldId id="383" r:id="rId15"/>
    <p:sldId id="380" r:id="rId16"/>
  </p:sldIdLst>
  <p:sldSz cx="12192000" cy="6858000"/>
  <p:notesSz cx="7010400" cy="9296400"/>
  <p:embeddedFontLst>
    <p:embeddedFont>
      <p:font typeface="Calibri" panose="020F0502020204030204" pitchFamily="34" charset="0"/>
      <p:regular r:id="rId18"/>
      <p:bold r:id="rId19"/>
      <p:italic r:id="rId20"/>
      <p:boldItalic r:id="rId21"/>
    </p:embeddedFont>
    <p:embeddedFont>
      <p:font typeface="Cambria" panose="02040503050406030204" pitchFamily="18" charset="0"/>
      <p:regular r:id="rId22"/>
      <p:bold r:id="rId23"/>
      <p:italic r:id="rId24"/>
      <p:boldItalic r:id="rId25"/>
    </p:embeddedFont>
    <p:embeddedFont>
      <p:font typeface="Consolas" panose="020B0609020204030204" pitchFamily="49" charset="0"/>
      <p:regular r:id="rId26"/>
      <p:bold r:id="rId27"/>
      <p:italic r:id="rId28"/>
      <p:boldItalic r:id="rId29"/>
    </p:embeddedFont>
    <p:embeddedFont>
      <p:font typeface="Roboto Condensed" panose="02000000000000000000" pitchFamily="2" charset="0"/>
      <p:regular r:id="rId30"/>
      <p:bold r:id="rId31"/>
      <p:italic r:id="rId32"/>
      <p:boldItalic r:id="rId33"/>
    </p:embeddedFont>
    <p:embeddedFont>
      <p:font typeface="Roboto Condensed Light" panose="02000000000000000000" pitchFamily="2" charset="0"/>
      <p:regular r:id="rId34"/>
      <p:italic r:id="rId35"/>
    </p:embeddedFont>
    <p:embeddedFont>
      <p:font typeface="Wingdings 3" panose="05040102010807070707" pitchFamily="18" charset="2"/>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KGBwsDLOWSohgf0ru9q8Nw==" hashData="s1RZN6gBFKgw1avNcpJXJQKcQd6xaiT1ZGeuyBK6EPk6eyaP+eDkS2nEByllEXsPgU2ddt/Cu7kEJhjKOUoPKA=="/>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24F"/>
    <a:srgbClr val="301B92"/>
    <a:srgbClr val="673BB7"/>
    <a:srgbClr val="607D8B"/>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94660"/>
  </p:normalViewPr>
  <p:slideViewPr>
    <p:cSldViewPr snapToGrid="0">
      <p:cViewPr varScale="1">
        <p:scale>
          <a:sx n="87" d="100"/>
          <a:sy n="87" d="100"/>
        </p:scale>
        <p:origin x="710" y="8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648E3F3-8B31-41D2-AA9B-9796555DB866}" type="datetimeFigureOut">
              <a:rPr lang="en-US" smtClean="0"/>
              <a:pPr/>
              <a:t>4/24/2021</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2.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hq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#3140705 (OOP-I)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03 – Methods</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and Arrays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#3140705 (OOP-I)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03 – Methods</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and Arrays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#3140705 (OOP-I)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03 – Methods</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and Arrays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hq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#3140705 (OOP-I)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03 – Methods</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and Arrays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#3140705 (OOP-I)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03 – Methods</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and Arrays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#3140705 (OOP-I)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03 – Methods</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and Arrays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4/24/2021</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avi"/><Relationship Id="rId1" Type="http://schemas.microsoft.com/office/2007/relationships/media" Target="../media/media1.avi"/><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2.avi"/><Relationship Id="rId1" Type="http://schemas.microsoft.com/office/2007/relationships/media" Target="../media/media2.avi"/><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C137D2E-F7D0-465C-8541-F4CFBBD6738F}"/>
              </a:ext>
            </a:extLst>
          </p:cNvPr>
          <p:cNvSpPr>
            <a:spLocks noGrp="1"/>
          </p:cNvSpPr>
          <p:nvPr>
            <p:ph type="body" sz="quarter" idx="11"/>
          </p:nvPr>
        </p:nvSpPr>
        <p:spPr/>
        <p:txBody>
          <a:bodyPr/>
          <a:lstStyle/>
          <a:p>
            <a:r>
              <a:rPr lang="en-IN" dirty="0"/>
              <a:t>arjun.bala@darshan.ac.in</a:t>
            </a:r>
            <a:endParaRPr lang="en-US" dirty="0"/>
          </a:p>
        </p:txBody>
      </p:sp>
      <p:sp>
        <p:nvSpPr>
          <p:cNvPr id="11" name="Text Placeholder 10">
            <a:extLst>
              <a:ext uri="{FF2B5EF4-FFF2-40B4-BE49-F238E27FC236}">
                <a16:creationId xmlns:a16="http://schemas.microsoft.com/office/drawing/2014/main" id="{527C5C63-5136-498D-B5D5-B1F6385ED37C}"/>
              </a:ext>
            </a:extLst>
          </p:cNvPr>
          <p:cNvSpPr>
            <a:spLocks noGrp="1"/>
          </p:cNvSpPr>
          <p:nvPr>
            <p:ph type="body" sz="quarter" idx="12"/>
          </p:nvPr>
        </p:nvSpPr>
        <p:spPr/>
        <p:txBody>
          <a:bodyPr/>
          <a:lstStyle/>
          <a:p>
            <a:r>
              <a:rPr lang="en-IN" dirty="0"/>
              <a:t>9624822202</a:t>
            </a:r>
            <a:endParaRPr lang="en-US" dirty="0"/>
          </a:p>
        </p:txBody>
      </p:sp>
      <p:sp>
        <p:nvSpPr>
          <p:cNvPr id="12" name="Text Placeholder 11">
            <a:extLst>
              <a:ext uri="{FF2B5EF4-FFF2-40B4-BE49-F238E27FC236}">
                <a16:creationId xmlns:a16="http://schemas.microsoft.com/office/drawing/2014/main" id="{C4FACC96-BA70-4FDA-AB13-3B133AD498A5}"/>
              </a:ext>
            </a:extLst>
          </p:cNvPr>
          <p:cNvSpPr>
            <a:spLocks noGrp="1"/>
          </p:cNvSpPr>
          <p:nvPr>
            <p:ph type="body" sz="quarter" idx="13"/>
          </p:nvPr>
        </p:nvSpPr>
        <p:spPr/>
        <p:txBody>
          <a:bodyPr/>
          <a:lstStyle/>
          <a:p>
            <a:r>
              <a:rPr lang="en-IN" dirty="0"/>
              <a:t>Computer Engineering Department</a:t>
            </a:r>
            <a:endParaRPr lang="en-US" dirty="0"/>
          </a:p>
        </p:txBody>
      </p:sp>
      <p:sp>
        <p:nvSpPr>
          <p:cNvPr id="13" name="Text Placeholder 12">
            <a:extLst>
              <a:ext uri="{FF2B5EF4-FFF2-40B4-BE49-F238E27FC236}">
                <a16:creationId xmlns:a16="http://schemas.microsoft.com/office/drawing/2014/main" id="{03A79D48-3C85-46E3-9CAE-59240F299A25}"/>
              </a:ext>
            </a:extLst>
          </p:cNvPr>
          <p:cNvSpPr>
            <a:spLocks noGrp="1"/>
          </p:cNvSpPr>
          <p:nvPr>
            <p:ph type="body" sz="quarter" idx="14"/>
          </p:nvPr>
        </p:nvSpPr>
        <p:spPr/>
        <p:txBody>
          <a:bodyPr/>
          <a:lstStyle/>
          <a:p>
            <a:r>
              <a:rPr lang="en-IN" dirty="0"/>
              <a:t>Prof. </a:t>
            </a:r>
            <a:r>
              <a:rPr lang="en-IN" dirty="0" err="1"/>
              <a:t>Arjun</a:t>
            </a:r>
            <a:r>
              <a:rPr lang="en-IN" dirty="0"/>
              <a:t> V. </a:t>
            </a:r>
            <a:r>
              <a:rPr lang="en-IN" dirty="0" err="1"/>
              <a:t>Bala</a:t>
            </a:r>
            <a:endParaRPr lang="en-US" dirty="0"/>
          </a:p>
        </p:txBody>
      </p:sp>
      <p:sp>
        <p:nvSpPr>
          <p:cNvPr id="14" name="Text Placeholder 13">
            <a:extLst>
              <a:ext uri="{FF2B5EF4-FFF2-40B4-BE49-F238E27FC236}">
                <a16:creationId xmlns:a16="http://schemas.microsoft.com/office/drawing/2014/main" id="{062CA4D6-180D-44EB-978C-EAE6FB447DCE}"/>
              </a:ext>
            </a:extLst>
          </p:cNvPr>
          <p:cNvSpPr>
            <a:spLocks noGrp="1"/>
          </p:cNvSpPr>
          <p:nvPr>
            <p:ph type="body" sz="quarter" idx="16"/>
          </p:nvPr>
        </p:nvSpPr>
        <p:spPr/>
        <p:txBody>
          <a:bodyPr/>
          <a:lstStyle/>
          <a:p>
            <a:r>
              <a:rPr lang="en-IN" dirty="0"/>
              <a:t>Object Oriented Programming -I (3140705)</a:t>
            </a:r>
            <a:endParaRPr lang="en-US" dirty="0"/>
          </a:p>
        </p:txBody>
      </p:sp>
      <p:pic>
        <p:nvPicPr>
          <p:cNvPr id="16" name="Picture Placeholder 15" descr="09CEAVB_19042019_063947AM.jpg"/>
          <p:cNvPicPr>
            <a:picLocks noGrp="1" noChangeAspect="1"/>
          </p:cNvPicPr>
          <p:nvPr>
            <p:ph type="pic" sz="quarter" idx="10"/>
          </p:nvPr>
        </p:nvPicPr>
        <p:blipFill>
          <a:blip r:embed="rId2" cstate="print"/>
          <a:srcRect/>
          <a:stretch>
            <a:fillRect/>
          </a:stretch>
        </p:blipFill>
        <p:spPr/>
      </p:pic>
      <p:sp>
        <p:nvSpPr>
          <p:cNvPr id="15"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4"/>
            <a:ext cx="7035300" cy="3886532"/>
          </a:xfrm>
        </p:spPr>
        <p:txBody>
          <a:bodyPr/>
          <a:lstStyle/>
          <a:p>
            <a:r>
              <a:rPr lang="en-US" sz="4800" b="0" dirty="0">
                <a:latin typeface="Roboto Condensed Light" panose="02000000000000000000" pitchFamily="2" charset="0"/>
                <a:ea typeface="Roboto Condensed Light" panose="02000000000000000000" pitchFamily="2" charset="0"/>
              </a:rPr>
              <a:t>Unit-03</a:t>
            </a:r>
            <a:r>
              <a:rPr lang="en-US" dirty="0"/>
              <a:t> </a:t>
            </a:r>
            <a:br>
              <a:rPr lang="en-US" dirty="0"/>
            </a:br>
            <a:r>
              <a:rPr lang="en-US" dirty="0"/>
              <a:t>Methods and Arrays</a:t>
            </a:r>
          </a:p>
        </p:txBody>
      </p:sp>
      <p:pic>
        <p:nvPicPr>
          <p:cNvPr id="1026" name="Picture 2" descr="Java programming language logo.sv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385176" y="1504180"/>
            <a:ext cx="2027106" cy="3707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520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Search</a:t>
            </a:r>
          </a:p>
        </p:txBody>
      </p:sp>
      <p:sp>
        <p:nvSpPr>
          <p:cNvPr id="4" name="TextBox 3"/>
          <p:cNvSpPr txBox="1"/>
          <p:nvPr/>
        </p:nvSpPr>
        <p:spPr>
          <a:xfrm>
            <a:off x="178724" y="799407"/>
            <a:ext cx="8449887" cy="5909310"/>
          </a:xfrm>
          <a:prstGeom prst="rect">
            <a:avLst/>
          </a:prstGeom>
          <a:noFill/>
          <a:ln w="19050">
            <a:solidFill>
              <a:schemeClr val="accent1"/>
            </a:solidFill>
            <a:prstDash val="dash"/>
          </a:ln>
        </p:spPr>
        <p:txBody>
          <a:bodyPr wrap="square" rtlCol="0">
            <a:spAutoFit/>
          </a:bodyPr>
          <a:lstStyle/>
          <a:p>
            <a:r>
              <a:rPr lang="en-US" b="1" dirty="0">
                <a:solidFill>
                  <a:srgbClr val="7F0055"/>
                </a:solidFill>
                <a:latin typeface="Consolas" panose="020B0609020204030204" pitchFamily="49" charset="0"/>
              </a:rPr>
              <a:t>import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java.util.Scanner</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LinearSearchDemo</a:t>
            </a:r>
            <a:r>
              <a:rPr lang="en-US" b="1" dirty="0">
                <a:solidFill>
                  <a:srgbClr val="000000"/>
                </a:solidFill>
                <a:latin typeface="Consolas" panose="020B0609020204030204" pitchFamily="49" charset="0"/>
              </a:rPr>
              <a:t>{</a:t>
            </a:r>
          </a:p>
          <a:p>
            <a:pPr lvl="1"/>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a:t>
            </a:r>
          </a:p>
          <a:p>
            <a:pPr lvl="2"/>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myArray</a:t>
            </a:r>
            <a:r>
              <a:rPr lang="en-US" b="1" dirty="0">
                <a:solidFill>
                  <a:srgbClr val="000000"/>
                </a:solidFill>
                <a:latin typeface="Consolas" panose="020B0609020204030204" pitchFamily="49" charset="0"/>
              </a:rPr>
              <a:t> = {5,3,6,8,4,6,2,8,9,11};</a:t>
            </a:r>
            <a:endParaRPr lang="en-US" dirty="0">
              <a:latin typeface="Consolas" panose="020B0609020204030204" pitchFamily="49" charset="0"/>
            </a:endParaRPr>
          </a:p>
          <a:p>
            <a:pPr lvl="2"/>
            <a:r>
              <a:rPr lang="en-US" dirty="0">
                <a:solidFill>
                  <a:srgbClr val="000000"/>
                </a:solidFill>
                <a:latin typeface="Consolas" panose="020B0609020204030204" pitchFamily="49" charset="0"/>
              </a:rPr>
              <a:t>Scanner </a:t>
            </a:r>
            <a:r>
              <a:rPr lang="en-US" dirty="0" err="1">
                <a:solidFill>
                  <a:srgbClr val="6A3E3E"/>
                </a:solidFill>
                <a:latin typeface="Consolas" panose="020B0609020204030204" pitchFamily="49" charset="0"/>
              </a:rPr>
              <a:t>sc</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Scanner(System.</a:t>
            </a:r>
            <a:r>
              <a:rPr lang="en-US" b="1" i="1" dirty="0">
                <a:solidFill>
                  <a:srgbClr val="0000C0"/>
                </a:solidFill>
                <a:latin typeface="Consolas" panose="020B0609020204030204" pitchFamily="49" charset="0"/>
              </a:rPr>
              <a:t>in</a:t>
            </a:r>
            <a:r>
              <a:rPr lang="en-US" b="1" i="1" dirty="0">
                <a:solidFill>
                  <a:srgbClr val="000000"/>
                </a:solidFill>
                <a:latin typeface="Consolas" panose="020B0609020204030204" pitchFamily="49" charset="0"/>
              </a:rPr>
              <a:t>);</a:t>
            </a:r>
            <a:endParaRPr lang="en-US" dirty="0">
              <a:latin typeface="Consolas" panose="020B0609020204030204" pitchFamily="49" charset="0"/>
            </a:endParaRP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"Enter number to search"</a:t>
            </a:r>
            <a:r>
              <a:rPr lang="en-US" b="1" i="1" dirty="0">
                <a:solidFill>
                  <a:srgbClr val="000000"/>
                </a:solidFill>
                <a:latin typeface="Consolas" panose="020B0609020204030204" pitchFamily="49" charset="0"/>
              </a:rPr>
              <a:t>);</a:t>
            </a:r>
          </a:p>
          <a:p>
            <a:pPr lvl="2"/>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searchNumber</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sc</a:t>
            </a:r>
            <a:r>
              <a:rPr lang="en-US" b="1" dirty="0" err="1">
                <a:solidFill>
                  <a:srgbClr val="000000"/>
                </a:solidFill>
                <a:latin typeface="Consolas" panose="020B0609020204030204" pitchFamily="49" charset="0"/>
              </a:rPr>
              <a:t>.nextInt</a:t>
            </a:r>
            <a:r>
              <a:rPr lang="en-US" b="1" dirty="0">
                <a:solidFill>
                  <a:srgbClr val="000000"/>
                </a:solidFill>
                <a:latin typeface="Consolas" panose="020B0609020204030204" pitchFamily="49" charset="0"/>
              </a:rPr>
              <a:t>();</a:t>
            </a:r>
          </a:p>
          <a:p>
            <a:pPr lvl="2"/>
            <a:r>
              <a:rPr lang="en-US" dirty="0" err="1">
                <a:solidFill>
                  <a:srgbClr val="6A3E3E"/>
                </a:solidFill>
                <a:latin typeface="Consolas" panose="020B0609020204030204" pitchFamily="49" charset="0"/>
              </a:rPr>
              <a:t>sc</a:t>
            </a:r>
            <a:r>
              <a:rPr lang="en-US" dirty="0" err="1">
                <a:solidFill>
                  <a:srgbClr val="000000"/>
                </a:solidFill>
                <a:latin typeface="Consolas" panose="020B0609020204030204" pitchFamily="49" charset="0"/>
              </a:rPr>
              <a:t>.close</a:t>
            </a:r>
            <a:r>
              <a:rPr lang="en-US" dirty="0">
                <a:solidFill>
                  <a:srgbClr val="000000"/>
                </a:solidFill>
                <a:latin typeface="Consolas" panose="020B0609020204030204" pitchFamily="49" charset="0"/>
              </a:rPr>
              <a:t>();</a:t>
            </a:r>
            <a:endParaRPr lang="en-US" dirty="0">
              <a:latin typeface="Consolas" panose="020B0609020204030204" pitchFamily="49" charset="0"/>
            </a:endParaRPr>
          </a:p>
          <a:p>
            <a:pPr lvl="2"/>
            <a:r>
              <a:rPr lang="en-US" b="1" dirty="0" err="1">
                <a:solidFill>
                  <a:srgbClr val="7F0055"/>
                </a:solidFill>
                <a:latin typeface="Consolas" panose="020B0609020204030204" pitchFamily="49" charset="0"/>
              </a:rPr>
              <a:t>boolean</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flag</a:t>
            </a:r>
            <a:r>
              <a:rPr lang="en-US" b="1"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false</a:t>
            </a:r>
            <a:r>
              <a:rPr lang="en-US" b="1" dirty="0">
                <a:solidFill>
                  <a:srgbClr val="000000"/>
                </a:solidFill>
                <a:latin typeface="Consolas" panose="020B0609020204030204" pitchFamily="49" charset="0"/>
              </a:rPr>
              <a:t>;</a:t>
            </a:r>
            <a:endParaRPr lang="en-US" dirty="0">
              <a:latin typeface="Consolas" panose="020B0609020204030204" pitchFamily="49" charset="0"/>
            </a:endParaRPr>
          </a:p>
          <a:p>
            <a:pPr lvl="2"/>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=0;</a:t>
            </a:r>
            <a:r>
              <a:rPr lang="en-US" b="1" dirty="0">
                <a:solidFill>
                  <a:srgbClr val="6A3E3E"/>
                </a:solidFill>
                <a:latin typeface="Consolas" panose="020B0609020204030204" pitchFamily="49" charset="0"/>
              </a:rPr>
              <a:t>i</a:t>
            </a:r>
            <a:r>
              <a:rPr lang="en-US" b="1" dirty="0">
                <a:solidFill>
                  <a:srgbClr val="000000"/>
                </a:solidFill>
                <a:latin typeface="Consolas" panose="020B0609020204030204" pitchFamily="49" charset="0"/>
              </a:rPr>
              <a:t>&lt;</a:t>
            </a:r>
            <a:r>
              <a:rPr lang="en-US" b="1" dirty="0" err="1">
                <a:solidFill>
                  <a:srgbClr val="6A3E3E"/>
                </a:solidFill>
                <a:latin typeface="Consolas" panose="020B0609020204030204" pitchFamily="49" charset="0"/>
              </a:rPr>
              <a:t>myArray</a:t>
            </a:r>
            <a:r>
              <a:rPr lang="en-US" b="1" dirty="0" err="1">
                <a:solidFill>
                  <a:srgbClr val="000000"/>
                </a:solidFill>
                <a:latin typeface="Consolas" panose="020B0609020204030204" pitchFamily="49" charset="0"/>
              </a:rPr>
              <a:t>.</a:t>
            </a:r>
            <a:r>
              <a:rPr lang="en-US" b="1" dirty="0" err="1">
                <a:solidFill>
                  <a:srgbClr val="0000C0"/>
                </a:solidFill>
                <a:latin typeface="Consolas" panose="020B0609020204030204" pitchFamily="49" charset="0"/>
              </a:rPr>
              <a:t>length</a:t>
            </a:r>
            <a:r>
              <a:rPr lang="en-US" b="1" dirty="0" err="1">
                <a:solidFill>
                  <a:srgbClr val="000000"/>
                </a:solidFill>
                <a:latin typeface="Consolas" panose="020B0609020204030204" pitchFamily="49" charset="0"/>
              </a:rPr>
              <a:t>;</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a:t>
            </a:r>
          </a:p>
          <a:p>
            <a:pPr lvl="3"/>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a:t>
            </a:r>
            <a:r>
              <a:rPr lang="en-US" b="1" dirty="0" err="1">
                <a:solidFill>
                  <a:srgbClr val="6A3E3E"/>
                </a:solidFill>
                <a:latin typeface="Consolas" panose="020B0609020204030204" pitchFamily="49" charset="0"/>
              </a:rPr>
              <a:t>myArray</a:t>
            </a:r>
            <a:r>
              <a:rPr lang="en-US" b="1" dirty="0">
                <a:solidFill>
                  <a:srgbClr val="000000"/>
                </a:solidFill>
                <a:latin typeface="Consolas" panose="020B0609020204030204" pitchFamily="49" charset="0"/>
              </a:rPr>
              <a:t>[</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a:t>
            </a:r>
            <a:r>
              <a:rPr lang="en-US" b="1" dirty="0" err="1">
                <a:solidFill>
                  <a:srgbClr val="6A3E3E"/>
                </a:solidFill>
                <a:latin typeface="Consolas" panose="020B0609020204030204" pitchFamily="49" charset="0"/>
              </a:rPr>
              <a:t>searchNumber</a:t>
            </a:r>
            <a:r>
              <a:rPr lang="en-US" b="1" dirty="0">
                <a:solidFill>
                  <a:srgbClr val="000000"/>
                </a:solidFill>
                <a:latin typeface="Consolas" panose="020B0609020204030204" pitchFamily="49" charset="0"/>
              </a:rPr>
              <a:t>){</a:t>
            </a:r>
          </a:p>
          <a:p>
            <a:pPr lvl="4"/>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"Found at = "</a:t>
            </a:r>
            <a:r>
              <a:rPr lang="en-US" b="1" i="1" dirty="0">
                <a:solidFill>
                  <a:srgbClr val="000000"/>
                </a:solidFill>
                <a:latin typeface="Consolas" panose="020B0609020204030204" pitchFamily="49" charset="0"/>
              </a:rPr>
              <a:t>+</a:t>
            </a:r>
            <a:r>
              <a:rPr lang="en-US" b="1" i="1" dirty="0" err="1">
                <a:solidFill>
                  <a:srgbClr val="6A3E3E"/>
                </a:solidFill>
                <a:latin typeface="Consolas" panose="020B0609020204030204" pitchFamily="49" charset="0"/>
              </a:rPr>
              <a:t>i</a:t>
            </a:r>
            <a:r>
              <a:rPr lang="en-US" b="1" i="1" dirty="0">
                <a:solidFill>
                  <a:srgbClr val="000000"/>
                </a:solidFill>
                <a:latin typeface="Consolas" panose="020B0609020204030204" pitchFamily="49" charset="0"/>
              </a:rPr>
              <a:t>);</a:t>
            </a:r>
          </a:p>
          <a:p>
            <a:pPr lvl="4"/>
            <a:r>
              <a:rPr lang="en-US" dirty="0">
                <a:solidFill>
                  <a:srgbClr val="6A3E3E"/>
                </a:solidFill>
                <a:latin typeface="Consolas" panose="020B0609020204030204" pitchFamily="49" charset="0"/>
              </a:rPr>
              <a:t>flag</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true</a:t>
            </a:r>
            <a:r>
              <a:rPr lang="en-US" b="1" dirty="0">
                <a:solidFill>
                  <a:srgbClr val="000000"/>
                </a:solidFill>
                <a:latin typeface="Consolas" panose="020B0609020204030204" pitchFamily="49" charset="0"/>
              </a:rPr>
              <a:t>;</a:t>
            </a:r>
          </a:p>
          <a:p>
            <a:pPr lvl="4"/>
            <a:r>
              <a:rPr lang="en-US" b="1" dirty="0">
                <a:solidFill>
                  <a:srgbClr val="7F0055"/>
                </a:solidFill>
                <a:latin typeface="Consolas" panose="020B0609020204030204" pitchFamily="49" charset="0"/>
              </a:rPr>
              <a:t>break</a:t>
            </a:r>
            <a:r>
              <a:rPr lang="en-US" b="1" dirty="0">
                <a:solidFill>
                  <a:srgbClr val="000000"/>
                </a:solidFill>
                <a:latin typeface="Consolas" panose="020B0609020204030204" pitchFamily="49" charset="0"/>
              </a:rPr>
              <a:t>;</a:t>
            </a:r>
          </a:p>
          <a:p>
            <a:pPr lvl="3"/>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a:t>
            </a:r>
            <a:endParaRPr lang="en-US" dirty="0">
              <a:latin typeface="Consolas" panose="020B0609020204030204" pitchFamily="49" charset="0"/>
            </a:endParaRPr>
          </a:p>
          <a:p>
            <a:pPr lvl="2"/>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flag</a:t>
            </a:r>
            <a:r>
              <a:rPr lang="en-US" b="1"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"Number does not exist in array"</a:t>
            </a:r>
            <a:r>
              <a:rPr lang="en-US" b="1" i="1"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solidFill>
                <a:srgbClr val="000000"/>
              </a:solidFill>
              <a:latin typeface="Consolas"/>
            </a:endParaRPr>
          </a:p>
        </p:txBody>
      </p:sp>
      <p:pic>
        <p:nvPicPr>
          <p:cNvPr id="5" name="Picture 4"/>
          <p:cNvPicPr>
            <a:picLocks noChangeAspect="1"/>
          </p:cNvPicPr>
          <p:nvPr/>
        </p:nvPicPr>
        <p:blipFill>
          <a:blip r:embed="rId2"/>
          <a:stretch>
            <a:fillRect/>
          </a:stretch>
        </p:blipFill>
        <p:spPr>
          <a:xfrm>
            <a:off x="6096000" y="4149437"/>
            <a:ext cx="6062663" cy="1368988"/>
          </a:xfrm>
          <a:prstGeom prst="rect">
            <a:avLst/>
          </a:prstGeom>
        </p:spPr>
      </p:pic>
    </p:spTree>
    <p:extLst>
      <p:ext uri="{BB962C8B-B14F-4D97-AF65-F5344CB8AC3E}">
        <p14:creationId xmlns:p14="http://schemas.microsoft.com/office/powerpoint/2010/main" val="211462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(Animation)</a:t>
            </a:r>
          </a:p>
        </p:txBody>
      </p:sp>
      <p:pic>
        <p:nvPicPr>
          <p:cNvPr id="4" name="Untitled 23">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06825" y="1899862"/>
            <a:ext cx="11928475" cy="3500438"/>
          </a:xfrm>
        </p:spPr>
      </p:pic>
    </p:spTree>
    <p:extLst>
      <p:ext uri="{BB962C8B-B14F-4D97-AF65-F5344CB8AC3E}">
        <p14:creationId xmlns:p14="http://schemas.microsoft.com/office/powerpoint/2010/main" val="226782878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a:t>
            </a:r>
          </a:p>
        </p:txBody>
      </p:sp>
      <p:sp>
        <p:nvSpPr>
          <p:cNvPr id="4" name="TextBox 3"/>
          <p:cNvSpPr txBox="1"/>
          <p:nvPr/>
        </p:nvSpPr>
        <p:spPr>
          <a:xfrm>
            <a:off x="1" y="711201"/>
            <a:ext cx="5381896" cy="5355312"/>
          </a:xfrm>
          <a:prstGeom prst="rect">
            <a:avLst/>
          </a:prstGeom>
          <a:noFill/>
          <a:ln w="19050">
            <a:solidFill>
              <a:schemeClr val="accent1"/>
            </a:solidFill>
            <a:prstDash val="dash"/>
          </a:ln>
        </p:spPr>
        <p:txBody>
          <a:bodyPr wrap="square" rtlCol="0">
            <a:spAutoFit/>
          </a:bodyPr>
          <a:lstStyle/>
          <a:p>
            <a:r>
              <a:rPr lang="en-US" b="1" dirty="0">
                <a:solidFill>
                  <a:srgbClr val="7F0055"/>
                </a:solidFill>
                <a:latin typeface="Consolas" panose="020B0609020204030204" pitchFamily="49" charset="0"/>
              </a:rPr>
              <a:t>import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java.util.Scanner</a:t>
            </a:r>
            <a:r>
              <a:rPr lang="en-US" b="1" dirty="0">
                <a:solidFill>
                  <a:srgbClr val="000000"/>
                </a:solidFill>
                <a:latin typeface="Consolas" panose="020B0609020204030204" pitchFamily="49" charset="0"/>
              </a:rPr>
              <a:t>;</a:t>
            </a:r>
            <a:endParaRPr lang="en-US" dirty="0">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BinarySearchDemo</a:t>
            </a:r>
            <a:r>
              <a:rPr lang="en-US" b="1" dirty="0">
                <a:solidFill>
                  <a:srgbClr val="000000"/>
                </a:solidFill>
                <a:latin typeface="Consolas" panose="020B0609020204030204" pitchFamily="49" charset="0"/>
              </a:rPr>
              <a:t> {</a:t>
            </a:r>
          </a:p>
          <a:p>
            <a:endParaRPr lang="en-US" dirty="0">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endParaRPr lang="en-US" dirty="0">
              <a:latin typeface="Consolas" panose="020B0609020204030204" pitchFamily="49" charset="0"/>
            </a:endParaRPr>
          </a:p>
          <a:p>
            <a:pPr lvl="1"/>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myArray</a:t>
            </a:r>
            <a:r>
              <a:rPr lang="en-US" b="1" dirty="0">
                <a:solidFill>
                  <a:srgbClr val="000000"/>
                </a:solidFill>
                <a:latin typeface="Consolas" panose="020B0609020204030204" pitchFamily="49" charset="0"/>
              </a:rPr>
              <a:t> </a:t>
            </a:r>
          </a:p>
          <a:p>
            <a:pPr lvl="1"/>
            <a:r>
              <a:rPr lang="en-US" b="1" dirty="0">
                <a:solidFill>
                  <a:srgbClr val="000000"/>
                </a:solidFill>
                <a:latin typeface="Consolas" panose="020B0609020204030204" pitchFamily="49" charset="0"/>
              </a:rPr>
              <a:t>	= {2,3,5,6,8,9,11,18,29,65};</a:t>
            </a:r>
          </a:p>
          <a:p>
            <a:pPr lvl="1"/>
            <a:endParaRPr lang="en-US" dirty="0">
              <a:latin typeface="Consolas" panose="020B0609020204030204" pitchFamily="49" charset="0"/>
            </a:endParaRPr>
          </a:p>
          <a:p>
            <a:pPr lvl="1"/>
            <a:r>
              <a:rPr lang="en-US" dirty="0">
                <a:solidFill>
                  <a:srgbClr val="000000"/>
                </a:solidFill>
                <a:latin typeface="Consolas" panose="020B0609020204030204" pitchFamily="49" charset="0"/>
              </a:rPr>
              <a:t>Scanner </a:t>
            </a:r>
            <a:r>
              <a:rPr lang="en-US" dirty="0" err="1">
                <a:solidFill>
                  <a:srgbClr val="6A3E3E"/>
                </a:solidFill>
                <a:latin typeface="Consolas" panose="020B0609020204030204" pitchFamily="49" charset="0"/>
              </a:rPr>
              <a:t>sc</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Scanner(System.</a:t>
            </a:r>
            <a:r>
              <a:rPr lang="en-US" b="1" i="1" dirty="0">
                <a:solidFill>
                  <a:srgbClr val="0000C0"/>
                </a:solidFill>
                <a:latin typeface="Consolas" panose="020B0609020204030204" pitchFamily="49" charset="0"/>
              </a:rPr>
              <a:t>in</a:t>
            </a:r>
            <a:r>
              <a:rPr lang="en-US" b="1" i="1" dirty="0">
                <a:solidFill>
                  <a:srgbClr val="000000"/>
                </a:solidFill>
                <a:latin typeface="Consolas" panose="020B0609020204030204" pitchFamily="49" charset="0"/>
              </a:rPr>
              <a:t>);</a:t>
            </a:r>
          </a:p>
          <a:p>
            <a:pPr lvl="1"/>
            <a:endParaRPr lang="en-US" dirty="0">
              <a:latin typeface="Consolas" panose="020B0609020204030204" pitchFamily="49" charset="0"/>
            </a:endParaRPr>
          </a:p>
          <a:p>
            <a:pPr lvl="1"/>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endParaRPr lang="en-US" b="1" i="1" dirty="0">
              <a:solidFill>
                <a:srgbClr val="000000"/>
              </a:solidFill>
              <a:latin typeface="Consolas" panose="020B0609020204030204" pitchFamily="49" charset="0"/>
            </a:endParaRPr>
          </a:p>
          <a:p>
            <a:pPr lvl="1"/>
            <a:r>
              <a:rPr lang="en-US" b="1" i="1" dirty="0">
                <a:solidFill>
                  <a:srgbClr val="000000"/>
                </a:solidFill>
                <a:latin typeface="Consolas" panose="020B0609020204030204" pitchFamily="49" charset="0"/>
              </a:rPr>
              <a:t>	(</a:t>
            </a:r>
            <a:r>
              <a:rPr lang="en-US" b="1" i="1" dirty="0">
                <a:solidFill>
                  <a:srgbClr val="2A00FF"/>
                </a:solidFill>
                <a:latin typeface="Consolas" panose="020B0609020204030204" pitchFamily="49" charset="0"/>
              </a:rPr>
              <a:t>"Enter number to search"</a:t>
            </a:r>
            <a:r>
              <a:rPr lang="en-US" b="1" i="1" dirty="0">
                <a:solidFill>
                  <a:srgbClr val="000000"/>
                </a:solidFill>
                <a:latin typeface="Consolas" panose="020B0609020204030204" pitchFamily="49" charset="0"/>
              </a:rPr>
              <a:t>);</a:t>
            </a:r>
          </a:p>
          <a:p>
            <a:pPr lvl="1"/>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searchNumber</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sc</a:t>
            </a:r>
            <a:r>
              <a:rPr lang="en-US" b="1" dirty="0" err="1">
                <a:solidFill>
                  <a:srgbClr val="000000"/>
                </a:solidFill>
                <a:latin typeface="Consolas" panose="020B0609020204030204" pitchFamily="49" charset="0"/>
              </a:rPr>
              <a:t>.nextInt</a:t>
            </a:r>
            <a:r>
              <a:rPr lang="en-US" b="1" dirty="0">
                <a:solidFill>
                  <a:srgbClr val="000000"/>
                </a:solidFill>
                <a:latin typeface="Consolas" panose="020B0609020204030204" pitchFamily="49" charset="0"/>
              </a:rPr>
              <a:t>();</a:t>
            </a:r>
          </a:p>
          <a:p>
            <a:pPr lvl="1"/>
            <a:r>
              <a:rPr lang="en-US" dirty="0" err="1">
                <a:solidFill>
                  <a:srgbClr val="6A3E3E"/>
                </a:solidFill>
                <a:latin typeface="Consolas" panose="020B0609020204030204" pitchFamily="49" charset="0"/>
              </a:rPr>
              <a:t>sc</a:t>
            </a:r>
            <a:r>
              <a:rPr lang="en-US" dirty="0" err="1">
                <a:solidFill>
                  <a:srgbClr val="000000"/>
                </a:solidFill>
                <a:latin typeface="Consolas" panose="020B0609020204030204" pitchFamily="49" charset="0"/>
              </a:rPr>
              <a:t>.close</a:t>
            </a:r>
            <a:r>
              <a:rPr lang="en-US" dirty="0">
                <a:solidFill>
                  <a:srgbClr val="000000"/>
                </a:solidFill>
                <a:latin typeface="Consolas" panose="020B0609020204030204" pitchFamily="49" charset="0"/>
              </a:rPr>
              <a:t>();</a:t>
            </a:r>
          </a:p>
          <a:p>
            <a:pPr lvl="1"/>
            <a:endParaRPr lang="en-US" dirty="0">
              <a:latin typeface="Consolas" panose="020B0609020204030204" pitchFamily="49" charset="0"/>
            </a:endParaRPr>
          </a:p>
          <a:p>
            <a:pPr lvl="1"/>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low</a:t>
            </a:r>
            <a:r>
              <a:rPr lang="en-US" b="1" dirty="0">
                <a:solidFill>
                  <a:srgbClr val="000000"/>
                </a:solidFill>
                <a:latin typeface="Consolas" panose="020B0609020204030204" pitchFamily="49" charset="0"/>
              </a:rPr>
              <a:t> = 0;</a:t>
            </a:r>
          </a:p>
          <a:p>
            <a:pPr lvl="1"/>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high</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myArray</a:t>
            </a:r>
            <a:r>
              <a:rPr lang="en-US" b="1" dirty="0" err="1">
                <a:solidFill>
                  <a:srgbClr val="000000"/>
                </a:solidFill>
                <a:latin typeface="Consolas" panose="020B0609020204030204" pitchFamily="49" charset="0"/>
              </a:rPr>
              <a:t>.</a:t>
            </a:r>
            <a:r>
              <a:rPr lang="en-US" b="1" dirty="0" err="1">
                <a:solidFill>
                  <a:srgbClr val="0000C0"/>
                </a:solidFill>
                <a:latin typeface="Consolas" panose="020B0609020204030204" pitchFamily="49" charset="0"/>
              </a:rPr>
              <a:t>length</a:t>
            </a:r>
            <a:r>
              <a:rPr lang="en-US" b="1" dirty="0">
                <a:solidFill>
                  <a:srgbClr val="000000"/>
                </a:solidFill>
                <a:latin typeface="Consolas" panose="020B0609020204030204" pitchFamily="49" charset="0"/>
              </a:rPr>
              <a:t> - 1;</a:t>
            </a:r>
          </a:p>
          <a:p>
            <a:pPr lvl="1"/>
            <a:r>
              <a:rPr lang="en-US" b="1" dirty="0" err="1">
                <a:solidFill>
                  <a:srgbClr val="7F0055"/>
                </a:solidFill>
                <a:latin typeface="Consolas" panose="020B0609020204030204" pitchFamily="49" charset="0"/>
              </a:rPr>
              <a:t>boolean</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isFound</a:t>
            </a:r>
            <a:r>
              <a:rPr lang="en-US" b="1"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false</a:t>
            </a:r>
            <a:r>
              <a:rPr lang="en-US" b="1" dirty="0">
                <a:solidFill>
                  <a:srgbClr val="000000"/>
                </a:solidFill>
                <a:latin typeface="Consolas" panose="020B0609020204030204" pitchFamily="49" charset="0"/>
              </a:rPr>
              <a:t>;</a:t>
            </a:r>
          </a:p>
          <a:p>
            <a:pPr lvl="1"/>
            <a:endParaRPr lang="en-US" dirty="0">
              <a:latin typeface="Consolas" panose="020B0609020204030204" pitchFamily="49" charset="0"/>
            </a:endParaRPr>
          </a:p>
        </p:txBody>
      </p:sp>
      <p:sp>
        <p:nvSpPr>
          <p:cNvPr id="5" name="TextBox 4"/>
          <p:cNvSpPr txBox="1"/>
          <p:nvPr/>
        </p:nvSpPr>
        <p:spPr>
          <a:xfrm>
            <a:off x="5381897" y="711201"/>
            <a:ext cx="6810103" cy="5909310"/>
          </a:xfrm>
          <a:prstGeom prst="rect">
            <a:avLst/>
          </a:prstGeom>
          <a:noFill/>
          <a:ln w="19050">
            <a:solidFill>
              <a:schemeClr val="accent1"/>
            </a:solidFill>
            <a:prstDash val="dash"/>
          </a:ln>
        </p:spPr>
        <p:txBody>
          <a:bodyPr wrap="square" rtlCol="0">
            <a:spAutoFit/>
          </a:bodyPr>
          <a:lstStyle/>
          <a:p>
            <a:pPr lvl="1"/>
            <a:r>
              <a:rPr lang="en-US" b="1" dirty="0">
                <a:solidFill>
                  <a:srgbClr val="7F0055"/>
                </a:solidFill>
                <a:latin typeface="Consolas" panose="020B0609020204030204" pitchFamily="49" charset="0"/>
              </a:rPr>
              <a:t>while</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high</a:t>
            </a:r>
            <a:r>
              <a:rPr lang="en-US" b="1" dirty="0">
                <a:solidFill>
                  <a:srgbClr val="000000"/>
                </a:solidFill>
                <a:latin typeface="Consolas" panose="020B0609020204030204" pitchFamily="49" charset="0"/>
              </a:rPr>
              <a:t>&gt;=</a:t>
            </a:r>
            <a:r>
              <a:rPr lang="en-US" b="1" dirty="0">
                <a:solidFill>
                  <a:srgbClr val="6A3E3E"/>
                </a:solidFill>
                <a:latin typeface="Consolas" panose="020B0609020204030204" pitchFamily="49" charset="0"/>
              </a:rPr>
              <a:t>low</a:t>
            </a:r>
            <a:r>
              <a:rPr lang="en-US" b="1" dirty="0">
                <a:solidFill>
                  <a:srgbClr val="000000"/>
                </a:solidFill>
                <a:latin typeface="Consolas" panose="020B0609020204030204" pitchFamily="49" charset="0"/>
              </a:rPr>
              <a:t>) {</a:t>
            </a:r>
          </a:p>
          <a:p>
            <a:pPr lvl="2"/>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mid</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high</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low</a:t>
            </a:r>
            <a:r>
              <a:rPr lang="en-US" b="1" dirty="0">
                <a:solidFill>
                  <a:srgbClr val="000000"/>
                </a:solidFill>
                <a:latin typeface="Consolas" panose="020B0609020204030204" pitchFamily="49" charset="0"/>
              </a:rPr>
              <a:t>) / 2 ;</a:t>
            </a:r>
          </a:p>
          <a:p>
            <a:pPr lvl="2"/>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a:t>
            </a:r>
            <a:r>
              <a:rPr lang="en-US" b="1" dirty="0" err="1">
                <a:solidFill>
                  <a:srgbClr val="6A3E3E"/>
                </a:solidFill>
                <a:latin typeface="Consolas" panose="020B0609020204030204" pitchFamily="49" charset="0"/>
              </a:rPr>
              <a:t>searchNumber</a:t>
            </a:r>
            <a:r>
              <a:rPr lang="en-US" b="1" dirty="0">
                <a:solidFill>
                  <a:srgbClr val="000000"/>
                </a:solidFill>
                <a:latin typeface="Consolas" panose="020B0609020204030204" pitchFamily="49" charset="0"/>
              </a:rPr>
              <a:t> &lt; </a:t>
            </a:r>
            <a:r>
              <a:rPr lang="en-US" b="1" dirty="0" err="1">
                <a:solidFill>
                  <a:srgbClr val="6A3E3E"/>
                </a:solidFill>
                <a:latin typeface="Consolas" panose="020B0609020204030204" pitchFamily="49" charset="0"/>
              </a:rPr>
              <a:t>myArray</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mid</a:t>
            </a:r>
            <a:r>
              <a:rPr lang="en-US" b="1" dirty="0">
                <a:solidFill>
                  <a:srgbClr val="000000"/>
                </a:solidFill>
                <a:latin typeface="Consolas" panose="020B0609020204030204" pitchFamily="49" charset="0"/>
              </a:rPr>
              <a:t>]) {</a:t>
            </a:r>
          </a:p>
          <a:p>
            <a:pPr lvl="2"/>
            <a:r>
              <a:rPr lang="en-US" dirty="0">
                <a:solidFill>
                  <a:srgbClr val="6A3E3E"/>
                </a:solidFill>
                <a:latin typeface="Consolas" panose="020B0609020204030204" pitchFamily="49" charset="0"/>
              </a:rPr>
              <a:t>	high</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mid</a:t>
            </a:r>
            <a:r>
              <a:rPr lang="en-US" dirty="0">
                <a:solidFill>
                  <a:srgbClr val="000000"/>
                </a:solidFill>
                <a:latin typeface="Consolas" panose="020B0609020204030204" pitchFamily="49" charset="0"/>
              </a:rPr>
              <a:t> - 1;</a:t>
            </a:r>
          </a:p>
          <a:p>
            <a:pPr lvl="2"/>
            <a:r>
              <a:rPr lang="en-US" dirty="0">
                <a:solidFill>
                  <a:srgbClr val="000000"/>
                </a:solidFill>
                <a:latin typeface="Consolas" panose="020B0609020204030204" pitchFamily="49" charset="0"/>
              </a:rPr>
              <a:t>}</a:t>
            </a:r>
          </a:p>
          <a:p>
            <a:pPr lvl="2"/>
            <a:r>
              <a:rPr lang="en-US" b="1" dirty="0">
                <a:solidFill>
                  <a:srgbClr val="7F0055"/>
                </a:solidFill>
                <a:latin typeface="Consolas" panose="020B0609020204030204" pitchFamily="49" charset="0"/>
              </a:rPr>
              <a:t>else</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a:t>
            </a:r>
            <a:r>
              <a:rPr lang="en-US" b="1" dirty="0" err="1">
                <a:solidFill>
                  <a:srgbClr val="6A3E3E"/>
                </a:solidFill>
                <a:latin typeface="Consolas" panose="020B0609020204030204" pitchFamily="49" charset="0"/>
              </a:rPr>
              <a:t>searchNumber</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myArray</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mid</a:t>
            </a:r>
            <a:r>
              <a:rPr lang="en-US" b="1" dirty="0">
                <a:solidFill>
                  <a:srgbClr val="000000"/>
                </a:solidFill>
                <a:latin typeface="Consolas" panose="020B0609020204030204" pitchFamily="49" charset="0"/>
              </a:rPr>
              <a:t>]) {</a:t>
            </a:r>
          </a:p>
          <a:p>
            <a:pPr lvl="3"/>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"Found at = "</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mid</a:t>
            </a:r>
            <a:r>
              <a:rPr lang="en-US" b="1" i="1" dirty="0">
                <a:solidFill>
                  <a:srgbClr val="000000"/>
                </a:solidFill>
                <a:latin typeface="Consolas" panose="020B0609020204030204" pitchFamily="49" charset="0"/>
              </a:rPr>
              <a:t>);</a:t>
            </a:r>
          </a:p>
          <a:p>
            <a:pPr lvl="3"/>
            <a:r>
              <a:rPr lang="en-US" dirty="0" err="1">
                <a:solidFill>
                  <a:srgbClr val="6A3E3E"/>
                </a:solidFill>
                <a:latin typeface="Consolas" panose="020B0609020204030204" pitchFamily="49" charset="0"/>
              </a:rPr>
              <a:t>isFound</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true</a:t>
            </a:r>
            <a:r>
              <a:rPr lang="en-US" b="1" dirty="0">
                <a:solidFill>
                  <a:srgbClr val="000000"/>
                </a:solidFill>
                <a:latin typeface="Consolas" panose="020B0609020204030204" pitchFamily="49" charset="0"/>
              </a:rPr>
              <a:t>;</a:t>
            </a:r>
          </a:p>
          <a:p>
            <a:pPr lvl="3"/>
            <a:r>
              <a:rPr lang="en-US" b="1" dirty="0">
                <a:solidFill>
                  <a:srgbClr val="7F0055"/>
                </a:solidFill>
                <a:latin typeface="Consolas" panose="020B0609020204030204" pitchFamily="49" charset="0"/>
              </a:rPr>
              <a:t>break</a:t>
            </a:r>
            <a:r>
              <a:rPr lang="en-US" b="1"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a:t>
            </a:r>
          </a:p>
          <a:p>
            <a:pPr lvl="2"/>
            <a:r>
              <a:rPr lang="en-US" b="1" dirty="0">
                <a:solidFill>
                  <a:srgbClr val="7F0055"/>
                </a:solidFill>
                <a:latin typeface="Consolas" panose="020B0609020204030204" pitchFamily="49" charset="0"/>
              </a:rPr>
              <a:t>else</a:t>
            </a:r>
            <a:r>
              <a:rPr lang="en-US" b="1" dirty="0">
                <a:solidFill>
                  <a:srgbClr val="000000"/>
                </a:solidFill>
                <a:latin typeface="Consolas" panose="020B0609020204030204" pitchFamily="49" charset="0"/>
              </a:rPr>
              <a:t> {</a:t>
            </a:r>
          </a:p>
          <a:p>
            <a:pPr lvl="2"/>
            <a:r>
              <a:rPr lang="en-US" dirty="0">
                <a:solidFill>
                  <a:srgbClr val="6A3E3E"/>
                </a:solidFill>
                <a:latin typeface="Consolas" panose="020B0609020204030204" pitchFamily="49" charset="0"/>
              </a:rPr>
              <a:t>	low</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mid</a:t>
            </a:r>
            <a:r>
              <a:rPr lang="en-US" dirty="0">
                <a:solidFill>
                  <a:srgbClr val="000000"/>
                </a:solidFill>
                <a:latin typeface="Consolas" panose="020B0609020204030204" pitchFamily="49" charset="0"/>
              </a:rPr>
              <a:t> + 1;</a:t>
            </a:r>
          </a:p>
          <a:p>
            <a:pPr lvl="2"/>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pPr lvl="1"/>
            <a:endParaRPr lang="en-US" dirty="0">
              <a:latin typeface="Consolas" panose="020B0609020204030204" pitchFamily="49" charset="0"/>
            </a:endParaRPr>
          </a:p>
          <a:p>
            <a:pPr lvl="1"/>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a:t>
            </a:r>
            <a:r>
              <a:rPr lang="en-US" b="1" dirty="0" err="1">
                <a:solidFill>
                  <a:srgbClr val="6A3E3E"/>
                </a:solidFill>
                <a:latin typeface="Consolas" panose="020B0609020204030204" pitchFamily="49" charset="0"/>
              </a:rPr>
              <a:t>isFound</a:t>
            </a:r>
            <a:r>
              <a:rPr lang="en-US" b="1"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endParaRPr lang="en-US" b="1" i="1" dirty="0">
              <a:solidFill>
                <a:srgbClr val="000000"/>
              </a:solidFill>
              <a:latin typeface="Consolas" panose="020B0609020204030204" pitchFamily="49" charset="0"/>
            </a:endParaRPr>
          </a:p>
          <a:p>
            <a:pPr lvl="1"/>
            <a:r>
              <a:rPr lang="en-US" b="1" i="1" dirty="0">
                <a:solidFill>
                  <a:srgbClr val="000000"/>
                </a:solidFill>
                <a:latin typeface="Consolas" panose="020B0609020204030204" pitchFamily="49" charset="0"/>
              </a:rPr>
              <a:t>		(</a:t>
            </a:r>
            <a:r>
              <a:rPr lang="en-US" b="1" i="1" dirty="0">
                <a:solidFill>
                  <a:srgbClr val="2A00FF"/>
                </a:solidFill>
                <a:latin typeface="Consolas" panose="020B0609020204030204" pitchFamily="49" charset="0"/>
              </a:rPr>
              <a:t>"Number does not exist in array"</a:t>
            </a:r>
            <a:r>
              <a:rPr lang="en-US" b="1" i="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endParaRPr lang="en-US" dirty="0">
              <a:latin typeface="Consolas" panose="020B0609020204030204" pitchFamily="49" charset="0"/>
            </a:endParaRPr>
          </a:p>
          <a:p>
            <a:r>
              <a:rPr lang="en-US" dirty="0">
                <a:solidFill>
                  <a:srgbClr val="000000"/>
                </a:solidFill>
                <a:latin typeface="Consolas" panose="020B0609020204030204" pitchFamily="49" charset="0"/>
              </a:rPr>
              <a:t>}</a:t>
            </a:r>
            <a:endParaRPr lang="en-US" dirty="0">
              <a:latin typeface="Consolas" panose="020B0609020204030204" pitchFamily="49" charset="0"/>
            </a:endParaRPr>
          </a:p>
          <a:p>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37281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
                                            <p:bg/>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P spid="5" grpId="0" uiExpand="1" build="p" bldLvl="5"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Array</a:t>
            </a:r>
          </a:p>
        </p:txBody>
      </p:sp>
      <p:sp>
        <p:nvSpPr>
          <p:cNvPr id="3" name="Content Placeholder 2"/>
          <p:cNvSpPr>
            <a:spLocks noGrp="1"/>
          </p:cNvSpPr>
          <p:nvPr>
            <p:ph idx="1"/>
          </p:nvPr>
        </p:nvSpPr>
        <p:spPr/>
        <p:txBody>
          <a:bodyPr/>
          <a:lstStyle/>
          <a:p>
            <a:r>
              <a:rPr lang="en-US" dirty="0"/>
              <a:t>Sorting, like searching, is a common task in computer programming. Many different algorithms have been developed for sorting.</a:t>
            </a:r>
          </a:p>
          <a:p>
            <a:r>
              <a:rPr lang="en-US" dirty="0"/>
              <a:t>There are many sorting techniques available, we are going to explore selection sort.</a:t>
            </a:r>
          </a:p>
          <a:p>
            <a:r>
              <a:rPr lang="en-US" dirty="0"/>
              <a:t>Selection sort</a:t>
            </a:r>
          </a:p>
          <a:p>
            <a:pPr lvl="1"/>
            <a:r>
              <a:rPr lang="en-US" dirty="0"/>
              <a:t>finds the smallest number in the list and swaps it with the first element.</a:t>
            </a:r>
          </a:p>
          <a:p>
            <a:pPr lvl="1"/>
            <a:r>
              <a:rPr lang="en-US" dirty="0"/>
              <a:t>It then finds the smallest number remaining and swaps it with the second element, and so on, until only a single number remains.</a:t>
            </a:r>
          </a:p>
        </p:txBody>
      </p:sp>
      <p:pic>
        <p:nvPicPr>
          <p:cNvPr id="4" name="Untitled 17">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151160" y="3782926"/>
            <a:ext cx="4724400" cy="2381250"/>
          </a:xfrm>
          <a:prstGeom prst="rect">
            <a:avLst/>
          </a:prstGeom>
        </p:spPr>
      </p:pic>
    </p:spTree>
    <p:extLst>
      <p:ext uri="{BB962C8B-B14F-4D97-AF65-F5344CB8AC3E}">
        <p14:creationId xmlns:p14="http://schemas.microsoft.com/office/powerpoint/2010/main" val="364066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9" restart="whenNotActive" fill="hold" evtFilter="cancelBubble" nodeType="interactiveSeq">
                <p:stCondLst>
                  <p:cond evt="onClick" delay="0">
                    <p:tgtEl>
                      <p:spTgt spid="4"/>
                    </p:tgtEl>
                  </p:cond>
                </p:stCondLst>
                <p:endSync evt="end" delay="0">
                  <p:rtn val="all"/>
                </p:endSync>
                <p:childTnLst>
                  <p:par>
                    <p:cTn id="20" fill="hold">
                      <p:stCondLst>
                        <p:cond delay="0"/>
                      </p:stCondLst>
                      <p:childTnLst>
                        <p:par>
                          <p:cTn id="21" fill="hold">
                            <p:stCondLst>
                              <p:cond delay="0"/>
                            </p:stCondLst>
                            <p:childTnLst>
                              <p:par>
                                <p:cTn id="22" presetID="2" presetClass="mediacall" presetSubtype="0" fill="hold" nodeType="clickEffect">
                                  <p:stCondLst>
                                    <p:cond delay="0"/>
                                  </p:stCondLst>
                                  <p:childTnLst>
                                    <p:cmd type="call" cmd="togglePause">
                                      <p:cBhvr>
                                        <p:cTn id="23" dur="1" fill="hold"/>
                                        <p:tgtEl>
                                          <p:spTgt spid="4"/>
                                        </p:tgtEl>
                                      </p:cBhvr>
                                    </p:cmd>
                                  </p:childTnLst>
                                </p:cTn>
                              </p:par>
                            </p:childTnLst>
                          </p:cTn>
                        </p:par>
                      </p:childTnLst>
                    </p:cTn>
                  </p:par>
                </p:childTnLst>
              </p:cTn>
              <p:nextCondLst>
                <p:cond evt="onClick" delay="0">
                  <p:tgtEl>
                    <p:spTgt spid="4"/>
                  </p:tgtEl>
                </p:cond>
              </p:nextCondLst>
            </p:seq>
            <p:video>
              <p:cMediaNode vol="80000">
                <p:cTn id="24" fill="hold" display="0">
                  <p:stCondLst>
                    <p:cond delay="indefinite"/>
                  </p:stCondLst>
                </p:cTn>
                <p:tgtEl>
                  <p:spTgt spid="4"/>
                </p:tgtEl>
              </p:cMediaNode>
            </p:video>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 (Example)</a:t>
            </a:r>
          </a:p>
        </p:txBody>
      </p:sp>
      <p:sp>
        <p:nvSpPr>
          <p:cNvPr id="4" name="TextBox 3"/>
          <p:cNvSpPr txBox="1"/>
          <p:nvPr/>
        </p:nvSpPr>
        <p:spPr>
          <a:xfrm>
            <a:off x="279400" y="850901"/>
            <a:ext cx="7289800" cy="5632311"/>
          </a:xfrm>
          <a:prstGeom prst="rect">
            <a:avLst/>
          </a:prstGeom>
          <a:noFill/>
          <a:ln w="19050">
            <a:solidFill>
              <a:schemeClr val="accent1"/>
            </a:solidFill>
            <a:prstDash val="dash"/>
          </a:ln>
        </p:spPr>
        <p:txBody>
          <a:bodyPr wrap="square" rtlCol="0">
            <a:spAutoFit/>
          </a:bodyPr>
          <a:lstStyle/>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a</a:t>
            </a:r>
            <a:r>
              <a:rPr lang="en-US" b="1" dirty="0">
                <a:solidFill>
                  <a:srgbClr val="000000"/>
                </a:solidFill>
                <a:latin typeface="Consolas" panose="020B0609020204030204" pitchFamily="49" charset="0"/>
              </a:rPr>
              <a:t>[] = { 5, 2, 9, 3, 4, 1, 8, 6, 7 };</a:t>
            </a:r>
          </a:p>
          <a:p>
            <a:r>
              <a:rPr lang="nn-NO" b="1" dirty="0">
                <a:solidFill>
                  <a:srgbClr val="7F0055"/>
                </a:solidFill>
                <a:latin typeface="Consolas" panose="020B0609020204030204" pitchFamily="49" charset="0"/>
              </a:rPr>
              <a:t>for</a:t>
            </a:r>
            <a:r>
              <a:rPr lang="nn-NO" b="1" dirty="0">
                <a:solidFill>
                  <a:srgbClr val="000000"/>
                </a:solidFill>
                <a:latin typeface="Consolas" panose="020B0609020204030204" pitchFamily="49" charset="0"/>
              </a:rPr>
              <a:t> (</a:t>
            </a:r>
            <a:r>
              <a:rPr lang="nn-NO" b="1" dirty="0">
                <a:solidFill>
                  <a:srgbClr val="7F0055"/>
                </a:solidFill>
                <a:latin typeface="Consolas" panose="020B0609020204030204" pitchFamily="49" charset="0"/>
              </a:rPr>
              <a:t>int</a:t>
            </a:r>
            <a:r>
              <a:rPr lang="nn-NO" b="1" dirty="0">
                <a:solidFill>
                  <a:srgbClr val="000000"/>
                </a:solidFill>
                <a:latin typeface="Consolas" panose="020B0609020204030204" pitchFamily="49" charset="0"/>
              </a:rPr>
              <a:t>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 0;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&lt; </a:t>
            </a:r>
            <a:r>
              <a:rPr lang="nn-NO" b="1" dirty="0">
                <a:solidFill>
                  <a:srgbClr val="6A3E3E"/>
                </a:solidFill>
                <a:latin typeface="Consolas" panose="020B0609020204030204" pitchFamily="49" charset="0"/>
              </a:rPr>
              <a:t>a</a:t>
            </a:r>
            <a:r>
              <a:rPr lang="nn-NO" b="1" dirty="0">
                <a:solidFill>
                  <a:srgbClr val="000000"/>
                </a:solidFill>
                <a:latin typeface="Consolas" panose="020B0609020204030204" pitchFamily="49" charset="0"/>
              </a:rPr>
              <a:t>.</a:t>
            </a:r>
            <a:r>
              <a:rPr lang="nn-NO" b="1" dirty="0">
                <a:solidFill>
                  <a:srgbClr val="0000C0"/>
                </a:solidFill>
                <a:latin typeface="Consolas" panose="020B0609020204030204" pitchFamily="49" charset="0"/>
              </a:rPr>
              <a:t>length</a:t>
            </a:r>
            <a:r>
              <a:rPr lang="nn-NO" b="1" dirty="0">
                <a:solidFill>
                  <a:srgbClr val="000000"/>
                </a:solidFill>
                <a:latin typeface="Consolas" panose="020B0609020204030204" pitchFamily="49" charset="0"/>
              </a:rPr>
              <a:t> - 1;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a:t>
            </a:r>
          </a:p>
          <a:p>
            <a:pPr lvl="1"/>
            <a:r>
              <a:rPr lang="en-US" dirty="0">
                <a:solidFill>
                  <a:srgbClr val="3F7F5F"/>
                </a:solidFill>
                <a:latin typeface="Consolas" panose="020B0609020204030204" pitchFamily="49" charset="0"/>
              </a:rPr>
              <a:t>// Find the minimum in the list[i..a.length-1]</a:t>
            </a:r>
          </a:p>
          <a:p>
            <a:pPr lvl="1"/>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currentMin</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a</a:t>
            </a:r>
            <a:r>
              <a:rPr lang="en-US" b="1" dirty="0">
                <a:solidFill>
                  <a:srgbClr val="000000"/>
                </a:solidFill>
                <a:latin typeface="Consolas" panose="020B0609020204030204" pitchFamily="49" charset="0"/>
              </a:rPr>
              <a:t>[</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a:t>
            </a:r>
          </a:p>
          <a:p>
            <a:pPr lvl="1"/>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currentMinIndex</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a:t>
            </a:r>
            <a:endParaRPr lang="en-US" dirty="0">
              <a:latin typeface="Consolas" panose="020B0609020204030204" pitchFamily="49" charset="0"/>
            </a:endParaRPr>
          </a:p>
          <a:p>
            <a:pPr lvl="1"/>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j</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 + 1; </a:t>
            </a:r>
            <a:r>
              <a:rPr lang="en-US" b="1" dirty="0">
                <a:solidFill>
                  <a:srgbClr val="6A3E3E"/>
                </a:solidFill>
                <a:latin typeface="Consolas" panose="020B0609020204030204" pitchFamily="49" charset="0"/>
              </a:rPr>
              <a:t>j</a:t>
            </a:r>
            <a:r>
              <a:rPr lang="en-US" b="1" dirty="0">
                <a:solidFill>
                  <a:srgbClr val="000000"/>
                </a:solidFill>
                <a:latin typeface="Consolas" panose="020B0609020204030204" pitchFamily="49" charset="0"/>
              </a:rPr>
              <a:t> &lt; </a:t>
            </a:r>
            <a:r>
              <a:rPr lang="en-US" b="1" dirty="0" err="1">
                <a:solidFill>
                  <a:srgbClr val="6A3E3E"/>
                </a:solidFill>
                <a:latin typeface="Consolas" panose="020B0609020204030204" pitchFamily="49" charset="0"/>
              </a:rPr>
              <a:t>a</a:t>
            </a:r>
            <a:r>
              <a:rPr lang="en-US" b="1" dirty="0" err="1">
                <a:solidFill>
                  <a:srgbClr val="000000"/>
                </a:solidFill>
                <a:latin typeface="Consolas" panose="020B0609020204030204" pitchFamily="49" charset="0"/>
              </a:rPr>
              <a:t>.</a:t>
            </a:r>
            <a:r>
              <a:rPr lang="en-US" b="1" dirty="0" err="1">
                <a:solidFill>
                  <a:srgbClr val="0000C0"/>
                </a:solidFill>
                <a:latin typeface="Consolas" panose="020B0609020204030204" pitchFamily="49" charset="0"/>
              </a:rPr>
              <a:t>length</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j</a:t>
            </a:r>
            <a:r>
              <a:rPr lang="en-US" b="1" dirty="0" err="1">
                <a:solidFill>
                  <a:srgbClr val="000000"/>
                </a:solidFill>
                <a:latin typeface="Consolas" panose="020B0609020204030204" pitchFamily="49" charset="0"/>
              </a:rPr>
              <a:t>++</a:t>
            </a:r>
            <a:r>
              <a:rPr lang="en-US" b="1" dirty="0">
                <a:solidFill>
                  <a:srgbClr val="000000"/>
                </a:solidFill>
                <a:latin typeface="Consolas" panose="020B0609020204030204" pitchFamily="49" charset="0"/>
              </a:rPr>
              <a:t>) {</a:t>
            </a:r>
          </a:p>
          <a:p>
            <a:pPr lvl="2"/>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currentMin</a:t>
            </a:r>
            <a:r>
              <a:rPr lang="en-US" b="1" dirty="0">
                <a:solidFill>
                  <a:srgbClr val="000000"/>
                </a:solidFill>
                <a:latin typeface="Consolas" panose="020B0609020204030204" pitchFamily="49" charset="0"/>
              </a:rPr>
              <a:t> &gt; </a:t>
            </a:r>
            <a:r>
              <a:rPr lang="en-US" b="1" dirty="0">
                <a:solidFill>
                  <a:srgbClr val="6A3E3E"/>
                </a:solidFill>
                <a:latin typeface="Consolas" panose="020B0609020204030204" pitchFamily="49" charset="0"/>
              </a:rPr>
              <a:t>a</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j</a:t>
            </a:r>
            <a:r>
              <a:rPr lang="en-US" b="1" dirty="0">
                <a:solidFill>
                  <a:srgbClr val="000000"/>
                </a:solidFill>
                <a:latin typeface="Consolas" panose="020B0609020204030204" pitchFamily="49" charset="0"/>
              </a:rPr>
              <a:t>]) {</a:t>
            </a:r>
          </a:p>
          <a:p>
            <a:pPr lvl="3"/>
            <a:r>
              <a:rPr lang="en-US" dirty="0" err="1">
                <a:solidFill>
                  <a:srgbClr val="6A3E3E"/>
                </a:solidFill>
                <a:latin typeface="Consolas" panose="020B0609020204030204" pitchFamily="49" charset="0"/>
              </a:rPr>
              <a:t>currentMin</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a</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j</a:t>
            </a:r>
            <a:r>
              <a:rPr lang="en-US" dirty="0">
                <a:solidFill>
                  <a:srgbClr val="000000"/>
                </a:solidFill>
                <a:latin typeface="Consolas" panose="020B0609020204030204" pitchFamily="49" charset="0"/>
              </a:rPr>
              <a:t>];</a:t>
            </a:r>
          </a:p>
          <a:p>
            <a:pPr lvl="3"/>
            <a:r>
              <a:rPr lang="en-US" dirty="0" err="1">
                <a:solidFill>
                  <a:srgbClr val="6A3E3E"/>
                </a:solidFill>
                <a:latin typeface="Consolas" panose="020B0609020204030204" pitchFamily="49" charset="0"/>
              </a:rPr>
              <a:t>currentMinIndex</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j</a:t>
            </a:r>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endParaRPr lang="en-US" dirty="0">
              <a:latin typeface="Consolas" panose="020B0609020204030204" pitchFamily="49" charset="0"/>
            </a:endParaRPr>
          </a:p>
          <a:p>
            <a:pPr lvl="1"/>
            <a:r>
              <a:rPr lang="en-US" dirty="0">
                <a:solidFill>
                  <a:srgbClr val="3F7F5F"/>
                </a:solidFill>
                <a:latin typeface="Consolas" panose="020B0609020204030204" pitchFamily="49" charset="0"/>
              </a:rPr>
              <a:t>// Swap a[</a:t>
            </a:r>
            <a:r>
              <a:rPr lang="en-US" dirty="0" err="1">
                <a:solidFill>
                  <a:srgbClr val="3F7F5F"/>
                </a:solidFill>
                <a:latin typeface="Consolas" panose="020B0609020204030204" pitchFamily="49" charset="0"/>
              </a:rPr>
              <a:t>i</a:t>
            </a:r>
            <a:r>
              <a:rPr lang="en-US" dirty="0">
                <a:solidFill>
                  <a:srgbClr val="3F7F5F"/>
                </a:solidFill>
                <a:latin typeface="Consolas" panose="020B0609020204030204" pitchFamily="49" charset="0"/>
              </a:rPr>
              <a:t>] with a[</a:t>
            </a:r>
            <a:r>
              <a:rPr lang="en-US" dirty="0" err="1">
                <a:solidFill>
                  <a:srgbClr val="3F7F5F"/>
                </a:solidFill>
                <a:latin typeface="Consolas" panose="020B0609020204030204" pitchFamily="49" charset="0"/>
              </a:rPr>
              <a:t>currentMinIndex</a:t>
            </a:r>
            <a:r>
              <a:rPr lang="en-US" dirty="0">
                <a:solidFill>
                  <a:srgbClr val="3F7F5F"/>
                </a:solidFill>
                <a:latin typeface="Consolas" panose="020B0609020204030204" pitchFamily="49" charset="0"/>
              </a:rPr>
              <a:t>] if necessary</a:t>
            </a:r>
          </a:p>
          <a:p>
            <a:pPr lvl="1"/>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currentMinIndex</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 {</a:t>
            </a:r>
          </a:p>
          <a:p>
            <a:pPr lvl="2"/>
            <a:r>
              <a:rPr lang="en-US" dirty="0">
                <a:solidFill>
                  <a:srgbClr val="6A3E3E"/>
                </a:solidFill>
                <a:latin typeface="Consolas" panose="020B0609020204030204" pitchFamily="49" charset="0"/>
              </a:rPr>
              <a:t>a</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currentMinIndex</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a</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i</a:t>
            </a:r>
            <a:r>
              <a:rPr lang="en-US" dirty="0">
                <a:solidFill>
                  <a:srgbClr val="000000"/>
                </a:solidFill>
                <a:latin typeface="Consolas" panose="020B0609020204030204" pitchFamily="49" charset="0"/>
              </a:rPr>
              <a:t>];</a:t>
            </a:r>
          </a:p>
          <a:p>
            <a:pPr lvl="2"/>
            <a:r>
              <a:rPr lang="en-US" dirty="0">
                <a:solidFill>
                  <a:srgbClr val="6A3E3E"/>
                </a:solidFill>
                <a:latin typeface="Consolas" panose="020B0609020204030204" pitchFamily="49" charset="0"/>
              </a:rPr>
              <a:t>a</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i</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currentMin</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temp</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a</a:t>
            </a:r>
            <a:r>
              <a:rPr lang="en-US" b="1" dirty="0">
                <a:solidFill>
                  <a:srgbClr val="000000"/>
                </a:solidFill>
                <a:latin typeface="Consolas" panose="020B0609020204030204" pitchFamily="49" charset="0"/>
              </a:rPr>
              <a:t>) { </a:t>
            </a:r>
            <a:r>
              <a:rPr lang="en-US" dirty="0">
                <a:solidFill>
                  <a:srgbClr val="3F7F5F"/>
                </a:solidFill>
                <a:latin typeface="Consolas" panose="020B0609020204030204" pitchFamily="49" charset="0"/>
              </a:rPr>
              <a:t>// this is </a:t>
            </a:r>
            <a:r>
              <a:rPr lang="en-US" dirty="0" err="1">
                <a:solidFill>
                  <a:srgbClr val="3F7F5F"/>
                </a:solidFill>
                <a:latin typeface="Consolas" panose="020B0609020204030204" pitchFamily="49" charset="0"/>
              </a:rPr>
              <a:t>foreach</a:t>
            </a:r>
            <a:r>
              <a:rPr lang="en-US" dirty="0">
                <a:solidFill>
                  <a:srgbClr val="3F7F5F"/>
                </a:solidFill>
                <a:latin typeface="Consolas" panose="020B0609020204030204" pitchFamily="49" charset="0"/>
              </a:rPr>
              <a:t> loop </a:t>
            </a:r>
            <a:endParaRPr lang="en-US" b="1"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temp</a:t>
            </a:r>
            <a:r>
              <a:rPr lang="en-US" b="1" i="1" dirty="0">
                <a:solidFill>
                  <a:srgbClr val="000000"/>
                </a:solidFill>
                <a:latin typeface="Consolas" panose="020B0609020204030204" pitchFamily="49" charset="0"/>
              </a:rPr>
              <a:t> + </a:t>
            </a:r>
            <a:r>
              <a:rPr lang="en-US" b="1" i="1" dirty="0">
                <a:solidFill>
                  <a:srgbClr val="2A00FF"/>
                </a:solidFill>
                <a:latin typeface="Consolas" panose="020B0609020204030204" pitchFamily="49" charset="0"/>
              </a:rPr>
              <a:t>", "</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05748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p:txBody>
          <a:bodyPr/>
          <a:lstStyle/>
          <a:p>
            <a:r>
              <a:rPr lang="en-US" dirty="0"/>
              <a:t>We will cover all the topics related to methods in the next Unit</a:t>
            </a:r>
          </a:p>
        </p:txBody>
      </p:sp>
    </p:spTree>
    <p:extLst>
      <p:ext uri="{BB962C8B-B14F-4D97-AF65-F5344CB8AC3E}">
        <p14:creationId xmlns:p14="http://schemas.microsoft.com/office/powerpoint/2010/main" val="672368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28727" y="720132"/>
            <a:ext cx="4909938" cy="1661993"/>
          </a:xfrm>
          <a:prstGeom prst="rect">
            <a:avLst/>
          </a:prstGeom>
          <a:noFill/>
        </p:spPr>
        <p:txBody>
          <a:bodyPr wrap="square" rtlCol="0">
            <a:spAutoFit/>
          </a:bodyPr>
          <a:lstStyle/>
          <a:p>
            <a:r>
              <a:rPr lang="en-IN" sz="2400" b="1" dirty="0"/>
              <a:t>Outline</a:t>
            </a:r>
            <a:endParaRPr lang="en-US" b="1" dirty="0"/>
          </a:p>
          <a:p>
            <a:endParaRPr lang="en-US" b="1" dirty="0"/>
          </a:p>
          <a:p>
            <a:pPr indent="446088">
              <a:buFont typeface="Wingdings" pitchFamily="2" charset="2"/>
              <a:buChar char="ü"/>
            </a:pPr>
            <a:r>
              <a:rPr lang="en-US" sz="2000" dirty="0"/>
              <a:t>Array</a:t>
            </a:r>
          </a:p>
          <a:p>
            <a:pPr indent="446088">
              <a:buFont typeface="Wingdings" pitchFamily="2" charset="2"/>
              <a:buChar char="ü"/>
            </a:pPr>
            <a:r>
              <a:rPr lang="en-US" sz="2000" dirty="0"/>
              <a:t>Method </a:t>
            </a:r>
          </a:p>
          <a:p>
            <a:pPr indent="446088">
              <a:buFont typeface="Wingdings" pitchFamily="2" charset="2"/>
              <a:buChar char="ü"/>
            </a:pPr>
            <a:endParaRPr lang="en-US" sz="2000" dirty="0"/>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Content Placeholder 2"/>
          <p:cNvSpPr>
            <a:spLocks noGrp="1"/>
          </p:cNvSpPr>
          <p:nvPr>
            <p:ph idx="1"/>
          </p:nvPr>
        </p:nvSpPr>
        <p:spPr/>
        <p:txBody>
          <a:bodyPr/>
          <a:lstStyle/>
          <a:p>
            <a:r>
              <a:rPr lang="en-US" dirty="0"/>
              <a:t>An </a:t>
            </a:r>
            <a:r>
              <a:rPr lang="en-US" b="1" dirty="0"/>
              <a:t>array</a:t>
            </a:r>
            <a:r>
              <a:rPr lang="en-US" dirty="0"/>
              <a:t> is a collection of </a:t>
            </a:r>
            <a:r>
              <a:rPr lang="en-US" b="1" dirty="0"/>
              <a:t>similar type</a:t>
            </a:r>
            <a:r>
              <a:rPr lang="en-US" dirty="0"/>
              <a:t> of elements that have contiguous memory location and shares a </a:t>
            </a:r>
            <a:r>
              <a:rPr lang="en-US" b="1" dirty="0"/>
              <a:t>common name</a:t>
            </a:r>
            <a:r>
              <a:rPr lang="en-US" dirty="0"/>
              <a:t>.</a:t>
            </a:r>
          </a:p>
          <a:p>
            <a:r>
              <a:rPr lang="en-IN" dirty="0"/>
              <a:t>Syntax :	</a:t>
            </a:r>
            <a:r>
              <a:rPr lang="en-IN" dirty="0" err="1">
                <a:latin typeface="Cambria" pitchFamily="18" charset="0"/>
                <a:ea typeface="Cambria" pitchFamily="18" charset="0"/>
                <a:cs typeface="Courier New" pitchFamily="49" charset="0"/>
              </a:rPr>
              <a:t>data_type</a:t>
            </a:r>
            <a:r>
              <a:rPr lang="en-IN" dirty="0">
                <a:latin typeface="Cambria" pitchFamily="18" charset="0"/>
                <a:ea typeface="Cambria" pitchFamily="18" charset="0"/>
                <a:cs typeface="Courier New" pitchFamily="49" charset="0"/>
              </a:rPr>
              <a:t> </a:t>
            </a:r>
            <a:r>
              <a:rPr lang="en-IN" dirty="0" err="1">
                <a:latin typeface="Cambria" pitchFamily="18" charset="0"/>
                <a:ea typeface="Cambria" pitchFamily="18" charset="0"/>
                <a:cs typeface="Courier New" pitchFamily="49" charset="0"/>
              </a:rPr>
              <a:t>variable_name</a:t>
            </a:r>
            <a:r>
              <a:rPr lang="en-IN" dirty="0">
                <a:latin typeface="Cambria" pitchFamily="18" charset="0"/>
                <a:ea typeface="Cambria" pitchFamily="18" charset="0"/>
                <a:cs typeface="Courier New" pitchFamily="49" charset="0"/>
              </a:rPr>
              <a:t>[] = new type[</a:t>
            </a:r>
            <a:r>
              <a:rPr lang="en-IN" dirty="0" err="1">
                <a:latin typeface="Cambria" pitchFamily="18" charset="0"/>
                <a:ea typeface="Cambria" pitchFamily="18" charset="0"/>
                <a:cs typeface="Courier New" pitchFamily="49" charset="0"/>
              </a:rPr>
              <a:t>size_of_array</a:t>
            </a:r>
            <a:r>
              <a:rPr lang="en-IN" dirty="0">
                <a:latin typeface="Cambria" pitchFamily="18" charset="0"/>
                <a:ea typeface="Cambria" pitchFamily="18" charset="0"/>
                <a:cs typeface="Courier New" pitchFamily="49" charset="0"/>
              </a:rPr>
              <a:t>];</a:t>
            </a:r>
          </a:p>
          <a:p>
            <a:pPr>
              <a:buNone/>
            </a:pPr>
            <a:r>
              <a:rPr lang="en-IN" dirty="0"/>
              <a:t>	Example :	</a:t>
            </a:r>
            <a:r>
              <a:rPr lang="en-IN" dirty="0" err="1">
                <a:latin typeface="Cambria" pitchFamily="18" charset="0"/>
                <a:ea typeface="Cambria" pitchFamily="18" charset="0"/>
              </a:rPr>
              <a:t>int</a:t>
            </a:r>
            <a:r>
              <a:rPr lang="en-IN" dirty="0">
                <a:latin typeface="Cambria" pitchFamily="18" charset="0"/>
                <a:ea typeface="Cambria" pitchFamily="18" charset="0"/>
              </a:rPr>
              <a:t> a[] = new </a:t>
            </a:r>
            <a:r>
              <a:rPr lang="en-IN" dirty="0" err="1">
                <a:latin typeface="Cambria" pitchFamily="18" charset="0"/>
                <a:ea typeface="Cambria" pitchFamily="18" charset="0"/>
              </a:rPr>
              <a:t>int</a:t>
            </a:r>
            <a:r>
              <a:rPr lang="en-IN" dirty="0">
                <a:latin typeface="Cambria" pitchFamily="18" charset="0"/>
                <a:ea typeface="Cambria" pitchFamily="18" charset="0"/>
              </a:rPr>
              <a:t>[10];</a:t>
            </a:r>
          </a:p>
          <a:p>
            <a:pPr>
              <a:buNone/>
            </a:pPr>
            <a:endParaRPr lang="en-IN" dirty="0">
              <a:latin typeface="Cambria" pitchFamily="18" charset="0"/>
              <a:ea typeface="Cambria" pitchFamily="18" charset="0"/>
            </a:endParaRPr>
          </a:p>
          <a:p>
            <a:pPr>
              <a:buNone/>
            </a:pPr>
            <a:r>
              <a:rPr lang="en-IN" dirty="0">
                <a:latin typeface="Cambria" pitchFamily="18" charset="0"/>
                <a:ea typeface="Cambria" pitchFamily="18" charset="0"/>
              </a:rPr>
              <a:t>	</a:t>
            </a:r>
          </a:p>
          <a:p>
            <a:pPr lvl="1"/>
            <a:endParaRPr lang="en-US" dirty="0"/>
          </a:p>
          <a:p>
            <a:pPr lvl="1"/>
            <a:r>
              <a:rPr lang="en-US" dirty="0"/>
              <a:t>The </a:t>
            </a:r>
            <a:r>
              <a:rPr lang="en-US" b="1" dirty="0" err="1">
                <a:latin typeface="Consolas" panose="020B0609020204030204" pitchFamily="49" charset="0"/>
              </a:rPr>
              <a:t>data_type</a:t>
            </a:r>
            <a:r>
              <a:rPr lang="en-US" dirty="0"/>
              <a:t> specifies the type of the elements that can be stored in an array, like </a:t>
            </a:r>
            <a:r>
              <a:rPr lang="en-US" dirty="0" err="1"/>
              <a:t>int</a:t>
            </a:r>
            <a:r>
              <a:rPr lang="en-US" dirty="0"/>
              <a:t>, float, char etc...</a:t>
            </a:r>
          </a:p>
          <a:p>
            <a:pPr lvl="1"/>
            <a:r>
              <a:rPr lang="en-US" dirty="0"/>
              <a:t>The </a:t>
            </a:r>
            <a:r>
              <a:rPr lang="en-US" b="1" dirty="0" err="1">
                <a:latin typeface="Consolas" panose="020B0609020204030204" pitchFamily="49" charset="0"/>
              </a:rPr>
              <a:t>size_of_array</a:t>
            </a:r>
            <a:r>
              <a:rPr lang="en-US" dirty="0"/>
              <a:t> indicates the maximum number of elements that can be stores inside the array.</a:t>
            </a:r>
          </a:p>
          <a:p>
            <a:pPr lvl="1"/>
            <a:r>
              <a:rPr lang="en-US" dirty="0"/>
              <a:t>In the example, data type of an array is </a:t>
            </a:r>
            <a:r>
              <a:rPr lang="en-US" b="1" dirty="0" err="1"/>
              <a:t>int</a:t>
            </a:r>
            <a:r>
              <a:rPr lang="en-US" dirty="0"/>
              <a:t> and maximum elements that can be stored in an array are 10.</a:t>
            </a:r>
            <a:endParaRPr lang="en-IN" dirty="0"/>
          </a:p>
          <a:p>
            <a:r>
              <a:rPr lang="en-US" dirty="0"/>
              <a:t>Important point about Java array.</a:t>
            </a:r>
          </a:p>
          <a:p>
            <a:pPr lvl="1"/>
            <a:r>
              <a:rPr lang="en-US" dirty="0"/>
              <a:t>An array is </a:t>
            </a:r>
            <a:r>
              <a:rPr lang="en-US" b="1" dirty="0"/>
              <a:t>derived</a:t>
            </a:r>
            <a:r>
              <a:rPr lang="en-US" dirty="0"/>
              <a:t> datatype.</a:t>
            </a:r>
          </a:p>
          <a:p>
            <a:pPr lvl="1"/>
            <a:r>
              <a:rPr lang="en-US" dirty="0"/>
              <a:t>An array is </a:t>
            </a:r>
            <a:r>
              <a:rPr lang="en-US" b="1" dirty="0"/>
              <a:t>dynamically </a:t>
            </a:r>
            <a:r>
              <a:rPr lang="en-US" dirty="0"/>
              <a:t>allocated.</a:t>
            </a:r>
          </a:p>
          <a:p>
            <a:pPr lvl="1"/>
            <a:r>
              <a:rPr lang="en-US" dirty="0"/>
              <a:t>The individual elements of an array is refereed by their </a:t>
            </a:r>
            <a:r>
              <a:rPr lang="en-US" b="1" dirty="0"/>
              <a:t>index</a:t>
            </a:r>
            <a:r>
              <a:rPr lang="en-US" dirty="0"/>
              <a:t>/</a:t>
            </a:r>
            <a:r>
              <a:rPr lang="en-US" b="1" dirty="0"/>
              <a:t>subscript </a:t>
            </a:r>
            <a:r>
              <a:rPr lang="en-US" dirty="0"/>
              <a:t>value.</a:t>
            </a:r>
          </a:p>
          <a:p>
            <a:pPr lvl="1"/>
            <a:r>
              <a:rPr lang="en-US" dirty="0"/>
              <a:t>The </a:t>
            </a:r>
            <a:r>
              <a:rPr lang="en-US" b="1" dirty="0"/>
              <a:t>subscript </a:t>
            </a:r>
            <a:r>
              <a:rPr lang="en-US" dirty="0"/>
              <a:t>for an array always begins with </a:t>
            </a:r>
            <a:r>
              <a:rPr lang="en-US" b="1" dirty="0"/>
              <a:t>0</a:t>
            </a:r>
            <a:r>
              <a:rPr lang="en-US" dirty="0"/>
              <a:t>.</a:t>
            </a:r>
          </a:p>
          <a:p>
            <a:endParaRPr lang="en-US" dirty="0"/>
          </a:p>
          <a:p>
            <a:endParaRPr lang="en-US" dirty="0"/>
          </a:p>
        </p:txBody>
      </p:sp>
      <p:grpSp>
        <p:nvGrpSpPr>
          <p:cNvPr id="4" name="Group 3"/>
          <p:cNvGrpSpPr/>
          <p:nvPr/>
        </p:nvGrpSpPr>
        <p:grpSpPr>
          <a:xfrm>
            <a:off x="2097578" y="2754868"/>
            <a:ext cx="685800" cy="826532"/>
            <a:chOff x="1143000" y="2057400"/>
            <a:chExt cx="685800" cy="826532"/>
          </a:xfrm>
        </p:grpSpPr>
        <p:sp>
          <p:nvSpPr>
            <p:cNvPr id="5" name="Rectangle 4"/>
            <p:cNvSpPr/>
            <p:nvPr/>
          </p:nvSpPr>
          <p:spPr>
            <a:xfrm>
              <a:off x="11430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35</a:t>
              </a:r>
              <a:endParaRPr lang="en-US" dirty="0">
                <a:solidFill>
                  <a:schemeClr val="tx1"/>
                </a:solidFill>
              </a:endParaRPr>
            </a:p>
          </p:txBody>
        </p:sp>
        <p:sp>
          <p:nvSpPr>
            <p:cNvPr id="6" name="TextBox 5"/>
            <p:cNvSpPr txBox="1"/>
            <p:nvPr/>
          </p:nvSpPr>
          <p:spPr>
            <a:xfrm>
              <a:off x="1199243" y="2514600"/>
              <a:ext cx="553357" cy="369332"/>
            </a:xfrm>
            <a:prstGeom prst="rect">
              <a:avLst/>
            </a:prstGeom>
            <a:noFill/>
          </p:spPr>
          <p:txBody>
            <a:bodyPr wrap="none" rtlCol="0">
              <a:spAutoFit/>
            </a:bodyPr>
            <a:lstStyle/>
            <a:p>
              <a:r>
                <a:rPr lang="en-IN" dirty="0"/>
                <a:t>a[0]</a:t>
              </a:r>
              <a:endParaRPr lang="en-US" dirty="0"/>
            </a:p>
          </p:txBody>
        </p:sp>
      </p:grpSp>
      <p:grpSp>
        <p:nvGrpSpPr>
          <p:cNvPr id="7" name="Group 6"/>
          <p:cNvGrpSpPr/>
          <p:nvPr/>
        </p:nvGrpSpPr>
        <p:grpSpPr>
          <a:xfrm>
            <a:off x="2783378" y="2754868"/>
            <a:ext cx="685800" cy="826532"/>
            <a:chOff x="1828800" y="2057400"/>
            <a:chExt cx="685800" cy="826532"/>
          </a:xfrm>
        </p:grpSpPr>
        <p:sp>
          <p:nvSpPr>
            <p:cNvPr id="8" name="Rectangle 7"/>
            <p:cNvSpPr/>
            <p:nvPr/>
          </p:nvSpPr>
          <p:spPr>
            <a:xfrm>
              <a:off x="18288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13</a:t>
              </a:r>
              <a:endParaRPr lang="en-US" dirty="0">
                <a:solidFill>
                  <a:schemeClr val="tx1"/>
                </a:solidFill>
              </a:endParaRPr>
            </a:p>
          </p:txBody>
        </p:sp>
        <p:sp>
          <p:nvSpPr>
            <p:cNvPr id="9" name="TextBox 8"/>
            <p:cNvSpPr txBox="1"/>
            <p:nvPr/>
          </p:nvSpPr>
          <p:spPr>
            <a:xfrm>
              <a:off x="1905000" y="2514600"/>
              <a:ext cx="553357" cy="369332"/>
            </a:xfrm>
            <a:prstGeom prst="rect">
              <a:avLst/>
            </a:prstGeom>
            <a:noFill/>
          </p:spPr>
          <p:txBody>
            <a:bodyPr wrap="none" rtlCol="0">
              <a:spAutoFit/>
            </a:bodyPr>
            <a:lstStyle/>
            <a:p>
              <a:r>
                <a:rPr lang="en-IN" dirty="0"/>
                <a:t>a[1]</a:t>
              </a:r>
              <a:endParaRPr lang="en-US" dirty="0"/>
            </a:p>
          </p:txBody>
        </p:sp>
      </p:grpSp>
      <p:grpSp>
        <p:nvGrpSpPr>
          <p:cNvPr id="10" name="Group 9"/>
          <p:cNvGrpSpPr/>
          <p:nvPr/>
        </p:nvGrpSpPr>
        <p:grpSpPr>
          <a:xfrm>
            <a:off x="3469178" y="2754868"/>
            <a:ext cx="685800" cy="826532"/>
            <a:chOff x="2514600" y="2057400"/>
            <a:chExt cx="685800" cy="826532"/>
          </a:xfrm>
        </p:grpSpPr>
        <p:sp>
          <p:nvSpPr>
            <p:cNvPr id="11" name="Rectangle 10"/>
            <p:cNvSpPr/>
            <p:nvPr/>
          </p:nvSpPr>
          <p:spPr>
            <a:xfrm>
              <a:off x="25146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28</a:t>
              </a:r>
              <a:endParaRPr lang="en-US" dirty="0">
                <a:solidFill>
                  <a:schemeClr val="tx1"/>
                </a:solidFill>
              </a:endParaRPr>
            </a:p>
          </p:txBody>
        </p:sp>
        <p:sp>
          <p:nvSpPr>
            <p:cNvPr id="12" name="TextBox 11"/>
            <p:cNvSpPr txBox="1"/>
            <p:nvPr/>
          </p:nvSpPr>
          <p:spPr>
            <a:xfrm>
              <a:off x="2590800" y="2514600"/>
              <a:ext cx="553357" cy="369332"/>
            </a:xfrm>
            <a:prstGeom prst="rect">
              <a:avLst/>
            </a:prstGeom>
            <a:noFill/>
          </p:spPr>
          <p:txBody>
            <a:bodyPr wrap="none" rtlCol="0">
              <a:spAutoFit/>
            </a:bodyPr>
            <a:lstStyle/>
            <a:p>
              <a:r>
                <a:rPr lang="en-IN" dirty="0"/>
                <a:t>a[2]</a:t>
              </a:r>
              <a:endParaRPr lang="en-US" dirty="0"/>
            </a:p>
          </p:txBody>
        </p:sp>
      </p:grpSp>
      <p:grpSp>
        <p:nvGrpSpPr>
          <p:cNvPr id="13" name="Group 12"/>
          <p:cNvGrpSpPr/>
          <p:nvPr/>
        </p:nvGrpSpPr>
        <p:grpSpPr>
          <a:xfrm>
            <a:off x="4154978" y="2754868"/>
            <a:ext cx="685800" cy="826532"/>
            <a:chOff x="3200400" y="2057400"/>
            <a:chExt cx="685800" cy="826532"/>
          </a:xfrm>
        </p:grpSpPr>
        <p:sp>
          <p:nvSpPr>
            <p:cNvPr id="14" name="Rectangle 13"/>
            <p:cNvSpPr/>
            <p:nvPr/>
          </p:nvSpPr>
          <p:spPr>
            <a:xfrm>
              <a:off x="32004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106</a:t>
              </a:r>
              <a:endParaRPr lang="en-US" dirty="0">
                <a:solidFill>
                  <a:schemeClr val="tx1"/>
                </a:solidFill>
              </a:endParaRPr>
            </a:p>
          </p:txBody>
        </p:sp>
        <p:sp>
          <p:nvSpPr>
            <p:cNvPr id="15" name="TextBox 14"/>
            <p:cNvSpPr txBox="1"/>
            <p:nvPr/>
          </p:nvSpPr>
          <p:spPr>
            <a:xfrm>
              <a:off x="3296557" y="2514600"/>
              <a:ext cx="553357" cy="369332"/>
            </a:xfrm>
            <a:prstGeom prst="rect">
              <a:avLst/>
            </a:prstGeom>
            <a:noFill/>
          </p:spPr>
          <p:txBody>
            <a:bodyPr wrap="none" rtlCol="0">
              <a:spAutoFit/>
            </a:bodyPr>
            <a:lstStyle/>
            <a:p>
              <a:r>
                <a:rPr lang="en-IN" dirty="0"/>
                <a:t>a[3]</a:t>
              </a:r>
              <a:endParaRPr lang="en-US" dirty="0"/>
            </a:p>
          </p:txBody>
        </p:sp>
      </p:grpSp>
      <p:sp>
        <p:nvSpPr>
          <p:cNvPr id="16" name="Rectangle 15"/>
          <p:cNvSpPr/>
          <p:nvPr/>
        </p:nvSpPr>
        <p:spPr>
          <a:xfrm>
            <a:off x="4840778" y="2754868"/>
            <a:ext cx="685800" cy="457200"/>
          </a:xfrm>
          <a:prstGeom prst="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a</a:t>
            </a:r>
            <a:endParaRPr lang="en-US" dirty="0">
              <a:solidFill>
                <a:srgbClr val="FF0000"/>
              </a:solidFill>
            </a:endParaRPr>
          </a:p>
        </p:txBody>
      </p:sp>
      <p:sp>
        <p:nvSpPr>
          <p:cNvPr id="17" name="TextBox 16"/>
          <p:cNvSpPr txBox="1"/>
          <p:nvPr/>
        </p:nvSpPr>
        <p:spPr>
          <a:xfrm>
            <a:off x="4897021" y="3212068"/>
            <a:ext cx="553357" cy="369332"/>
          </a:xfrm>
          <a:prstGeom prst="rect">
            <a:avLst/>
          </a:prstGeom>
          <a:noFill/>
        </p:spPr>
        <p:txBody>
          <a:bodyPr wrap="none" rtlCol="0">
            <a:spAutoFit/>
          </a:bodyPr>
          <a:lstStyle/>
          <a:p>
            <a:r>
              <a:rPr lang="en-IN" dirty="0"/>
              <a:t>a[4]</a:t>
            </a:r>
            <a:endParaRPr lang="en-US" dirty="0"/>
          </a:p>
        </p:txBody>
      </p:sp>
      <p:grpSp>
        <p:nvGrpSpPr>
          <p:cNvPr id="18" name="Group 17"/>
          <p:cNvGrpSpPr/>
          <p:nvPr/>
        </p:nvGrpSpPr>
        <p:grpSpPr>
          <a:xfrm>
            <a:off x="5526578" y="2754868"/>
            <a:ext cx="685800" cy="826532"/>
            <a:chOff x="4572000" y="2057400"/>
            <a:chExt cx="685800" cy="826532"/>
          </a:xfrm>
        </p:grpSpPr>
        <p:sp>
          <p:nvSpPr>
            <p:cNvPr id="19" name="Rectangle 18"/>
            <p:cNvSpPr/>
            <p:nvPr/>
          </p:nvSpPr>
          <p:spPr>
            <a:xfrm>
              <a:off x="45720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42</a:t>
              </a:r>
              <a:endParaRPr lang="en-US" dirty="0">
                <a:solidFill>
                  <a:schemeClr val="tx1"/>
                </a:solidFill>
              </a:endParaRPr>
            </a:p>
          </p:txBody>
        </p:sp>
        <p:sp>
          <p:nvSpPr>
            <p:cNvPr id="20" name="TextBox 19"/>
            <p:cNvSpPr txBox="1"/>
            <p:nvPr/>
          </p:nvSpPr>
          <p:spPr>
            <a:xfrm>
              <a:off x="4648200" y="2514600"/>
              <a:ext cx="553357" cy="369332"/>
            </a:xfrm>
            <a:prstGeom prst="rect">
              <a:avLst/>
            </a:prstGeom>
            <a:noFill/>
          </p:spPr>
          <p:txBody>
            <a:bodyPr wrap="none" rtlCol="0">
              <a:spAutoFit/>
            </a:bodyPr>
            <a:lstStyle/>
            <a:p>
              <a:r>
                <a:rPr lang="en-IN" dirty="0"/>
                <a:t>a[5]</a:t>
              </a:r>
              <a:endParaRPr lang="en-US" dirty="0"/>
            </a:p>
          </p:txBody>
        </p:sp>
      </p:grpSp>
      <p:grpSp>
        <p:nvGrpSpPr>
          <p:cNvPr id="21" name="Group 20"/>
          <p:cNvGrpSpPr/>
          <p:nvPr/>
        </p:nvGrpSpPr>
        <p:grpSpPr>
          <a:xfrm>
            <a:off x="6212378" y="2754868"/>
            <a:ext cx="685800" cy="826532"/>
            <a:chOff x="5257800" y="2057400"/>
            <a:chExt cx="685800" cy="826532"/>
          </a:xfrm>
        </p:grpSpPr>
        <p:sp>
          <p:nvSpPr>
            <p:cNvPr id="22" name="Rectangle 21"/>
            <p:cNvSpPr/>
            <p:nvPr/>
          </p:nvSpPr>
          <p:spPr>
            <a:xfrm>
              <a:off x="52578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5</a:t>
              </a:r>
              <a:endParaRPr lang="en-US" dirty="0">
                <a:solidFill>
                  <a:schemeClr val="tx1"/>
                </a:solidFill>
              </a:endParaRPr>
            </a:p>
          </p:txBody>
        </p:sp>
        <p:sp>
          <p:nvSpPr>
            <p:cNvPr id="23" name="TextBox 22"/>
            <p:cNvSpPr txBox="1"/>
            <p:nvPr/>
          </p:nvSpPr>
          <p:spPr>
            <a:xfrm>
              <a:off x="5334000" y="2514600"/>
              <a:ext cx="553357" cy="369332"/>
            </a:xfrm>
            <a:prstGeom prst="rect">
              <a:avLst/>
            </a:prstGeom>
            <a:noFill/>
          </p:spPr>
          <p:txBody>
            <a:bodyPr wrap="none" rtlCol="0">
              <a:spAutoFit/>
            </a:bodyPr>
            <a:lstStyle/>
            <a:p>
              <a:r>
                <a:rPr lang="en-IN" dirty="0"/>
                <a:t>a[6]</a:t>
              </a:r>
              <a:endParaRPr lang="en-US" dirty="0"/>
            </a:p>
          </p:txBody>
        </p:sp>
      </p:grpSp>
      <p:grpSp>
        <p:nvGrpSpPr>
          <p:cNvPr id="24" name="Group 23"/>
          <p:cNvGrpSpPr/>
          <p:nvPr/>
        </p:nvGrpSpPr>
        <p:grpSpPr>
          <a:xfrm>
            <a:off x="6898178" y="2754868"/>
            <a:ext cx="685800" cy="826532"/>
            <a:chOff x="5943600" y="2057400"/>
            <a:chExt cx="685800" cy="826532"/>
          </a:xfrm>
        </p:grpSpPr>
        <p:sp>
          <p:nvSpPr>
            <p:cNvPr id="25" name="Rectangle 24"/>
            <p:cNvSpPr/>
            <p:nvPr/>
          </p:nvSpPr>
          <p:spPr>
            <a:xfrm>
              <a:off x="59436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83</a:t>
              </a:r>
              <a:endParaRPr lang="en-US" dirty="0">
                <a:solidFill>
                  <a:schemeClr val="tx1"/>
                </a:solidFill>
              </a:endParaRPr>
            </a:p>
          </p:txBody>
        </p:sp>
        <p:sp>
          <p:nvSpPr>
            <p:cNvPr id="26" name="TextBox 25"/>
            <p:cNvSpPr txBox="1"/>
            <p:nvPr/>
          </p:nvSpPr>
          <p:spPr>
            <a:xfrm>
              <a:off x="6039757" y="2514600"/>
              <a:ext cx="553357" cy="369332"/>
            </a:xfrm>
            <a:prstGeom prst="rect">
              <a:avLst/>
            </a:prstGeom>
            <a:noFill/>
          </p:spPr>
          <p:txBody>
            <a:bodyPr wrap="none" rtlCol="0">
              <a:spAutoFit/>
            </a:bodyPr>
            <a:lstStyle/>
            <a:p>
              <a:r>
                <a:rPr lang="en-IN" dirty="0"/>
                <a:t>a[7]</a:t>
              </a:r>
              <a:endParaRPr lang="en-US" dirty="0"/>
            </a:p>
          </p:txBody>
        </p:sp>
      </p:grpSp>
      <p:grpSp>
        <p:nvGrpSpPr>
          <p:cNvPr id="27" name="Group 26"/>
          <p:cNvGrpSpPr/>
          <p:nvPr/>
        </p:nvGrpSpPr>
        <p:grpSpPr>
          <a:xfrm>
            <a:off x="7583978" y="2754868"/>
            <a:ext cx="685800" cy="826532"/>
            <a:chOff x="6629400" y="2057400"/>
            <a:chExt cx="685800" cy="826532"/>
          </a:xfrm>
        </p:grpSpPr>
        <p:sp>
          <p:nvSpPr>
            <p:cNvPr id="28" name="Rectangle 27"/>
            <p:cNvSpPr/>
            <p:nvPr/>
          </p:nvSpPr>
          <p:spPr>
            <a:xfrm>
              <a:off x="66294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97</a:t>
              </a:r>
              <a:endParaRPr lang="en-US" dirty="0">
                <a:solidFill>
                  <a:schemeClr val="tx1"/>
                </a:solidFill>
              </a:endParaRPr>
            </a:p>
          </p:txBody>
        </p:sp>
        <p:sp>
          <p:nvSpPr>
            <p:cNvPr id="29" name="TextBox 28"/>
            <p:cNvSpPr txBox="1"/>
            <p:nvPr/>
          </p:nvSpPr>
          <p:spPr>
            <a:xfrm>
              <a:off x="6705600" y="2514600"/>
              <a:ext cx="553357" cy="369332"/>
            </a:xfrm>
            <a:prstGeom prst="rect">
              <a:avLst/>
            </a:prstGeom>
            <a:noFill/>
          </p:spPr>
          <p:txBody>
            <a:bodyPr wrap="none" rtlCol="0">
              <a:spAutoFit/>
            </a:bodyPr>
            <a:lstStyle/>
            <a:p>
              <a:r>
                <a:rPr lang="en-IN" dirty="0"/>
                <a:t>a[8]</a:t>
              </a:r>
              <a:endParaRPr lang="en-US" dirty="0"/>
            </a:p>
          </p:txBody>
        </p:sp>
      </p:grpSp>
      <p:grpSp>
        <p:nvGrpSpPr>
          <p:cNvPr id="30" name="Group 29"/>
          <p:cNvGrpSpPr/>
          <p:nvPr/>
        </p:nvGrpSpPr>
        <p:grpSpPr>
          <a:xfrm>
            <a:off x="8269778" y="2754868"/>
            <a:ext cx="685800" cy="826532"/>
            <a:chOff x="7315200" y="2057400"/>
            <a:chExt cx="685800" cy="826532"/>
          </a:xfrm>
        </p:grpSpPr>
        <p:sp>
          <p:nvSpPr>
            <p:cNvPr id="31" name="Rectangle 30"/>
            <p:cNvSpPr/>
            <p:nvPr/>
          </p:nvSpPr>
          <p:spPr>
            <a:xfrm>
              <a:off x="73152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14</a:t>
              </a:r>
              <a:endParaRPr lang="en-US" dirty="0">
                <a:solidFill>
                  <a:schemeClr val="tx1"/>
                </a:solidFill>
              </a:endParaRPr>
            </a:p>
          </p:txBody>
        </p:sp>
        <p:sp>
          <p:nvSpPr>
            <p:cNvPr id="32" name="TextBox 31"/>
            <p:cNvSpPr txBox="1"/>
            <p:nvPr/>
          </p:nvSpPr>
          <p:spPr>
            <a:xfrm>
              <a:off x="7411357" y="2514600"/>
              <a:ext cx="553357" cy="369332"/>
            </a:xfrm>
            <a:prstGeom prst="rect">
              <a:avLst/>
            </a:prstGeom>
            <a:noFill/>
          </p:spPr>
          <p:txBody>
            <a:bodyPr wrap="none" rtlCol="0">
              <a:spAutoFit/>
            </a:bodyPr>
            <a:lstStyle/>
            <a:p>
              <a:r>
                <a:rPr lang="en-IN" dirty="0"/>
                <a:t>a[9]</a:t>
              </a:r>
              <a:endParaRPr lang="en-US" dirty="0"/>
            </a:p>
          </p:txBody>
        </p:sp>
      </p:grpSp>
      <p:sp>
        <p:nvSpPr>
          <p:cNvPr id="33" name="Rectangle 32"/>
          <p:cNvSpPr/>
          <p:nvPr/>
        </p:nvSpPr>
        <p:spPr>
          <a:xfrm>
            <a:off x="4840778" y="2754868"/>
            <a:ext cx="685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35</a:t>
            </a:r>
            <a:endParaRPr lang="en-US" dirty="0">
              <a:solidFill>
                <a:schemeClr val="tx1"/>
              </a:solidFill>
            </a:endParaRPr>
          </a:p>
        </p:txBody>
      </p:sp>
    </p:spTree>
    <p:extLst>
      <p:ext uri="{BB962C8B-B14F-4D97-AF65-F5344CB8AC3E}">
        <p14:creationId xmlns:p14="http://schemas.microsoft.com/office/powerpoint/2010/main" val="248445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One-Dimensional Array</a:t>
            </a:r>
          </a:p>
        </p:txBody>
      </p:sp>
      <p:sp>
        <p:nvSpPr>
          <p:cNvPr id="3" name="Content Placeholder 2"/>
          <p:cNvSpPr>
            <a:spLocks noGrp="1"/>
          </p:cNvSpPr>
          <p:nvPr>
            <p:ph idx="1"/>
          </p:nvPr>
        </p:nvSpPr>
        <p:spPr/>
        <p:txBody>
          <a:bodyPr/>
          <a:lstStyle/>
          <a:p>
            <a:r>
              <a:rPr lang="en-US" dirty="0"/>
              <a:t>An array using </a:t>
            </a:r>
            <a:r>
              <a:rPr lang="en-US" b="1" dirty="0"/>
              <a:t>one subscript </a:t>
            </a:r>
            <a:r>
              <a:rPr lang="en-US" dirty="0"/>
              <a:t>to represent the </a:t>
            </a:r>
            <a:r>
              <a:rPr lang="en-US" b="1" dirty="0"/>
              <a:t>list of elements </a:t>
            </a:r>
            <a:r>
              <a:rPr lang="en-US" dirty="0"/>
              <a:t>is called </a:t>
            </a:r>
            <a:r>
              <a:rPr lang="en-US" b="1" dirty="0"/>
              <a:t>one dimensional array</a:t>
            </a:r>
            <a:r>
              <a:rPr lang="en-US" dirty="0"/>
              <a:t>.</a:t>
            </a:r>
          </a:p>
          <a:p>
            <a:r>
              <a:rPr lang="en-US" dirty="0"/>
              <a:t>A One-dimensional array is essentially a </a:t>
            </a:r>
            <a:r>
              <a:rPr lang="en-US" b="1" dirty="0"/>
              <a:t>list</a:t>
            </a:r>
            <a:r>
              <a:rPr lang="en-US" dirty="0"/>
              <a:t> of </a:t>
            </a:r>
            <a:r>
              <a:rPr lang="en-US" b="1" dirty="0"/>
              <a:t>like-typed variables.</a:t>
            </a:r>
          </a:p>
          <a:p>
            <a:r>
              <a:rPr lang="en-US" dirty="0"/>
              <a:t>Array declaration:	</a:t>
            </a:r>
            <a:r>
              <a:rPr lang="en-US" dirty="0">
                <a:latin typeface="Cambria" pitchFamily="18" charset="0"/>
                <a:ea typeface="Cambria" pitchFamily="18" charset="0"/>
              </a:rPr>
              <a:t>type </a:t>
            </a:r>
            <a:r>
              <a:rPr lang="en-US" dirty="0" err="1">
                <a:latin typeface="Cambria" pitchFamily="18" charset="0"/>
                <a:ea typeface="Cambria" pitchFamily="18" charset="0"/>
              </a:rPr>
              <a:t>var</a:t>
            </a:r>
            <a:r>
              <a:rPr lang="en-US" dirty="0">
                <a:latin typeface="Cambria" pitchFamily="18" charset="0"/>
                <a:ea typeface="Cambria" pitchFamily="18" charset="0"/>
              </a:rPr>
              <a:t>-name[];</a:t>
            </a:r>
          </a:p>
          <a:p>
            <a:pPr>
              <a:buNone/>
            </a:pPr>
            <a:r>
              <a:rPr lang="en-US" dirty="0"/>
              <a:t>	Example: 		</a:t>
            </a:r>
            <a:r>
              <a:rPr lang="en-US" dirty="0" err="1">
                <a:latin typeface="Cambria" pitchFamily="18" charset="0"/>
                <a:ea typeface="Cambria" pitchFamily="18" charset="0"/>
              </a:rPr>
              <a:t>int</a:t>
            </a:r>
            <a:r>
              <a:rPr lang="en-US" dirty="0">
                <a:latin typeface="Cambria" pitchFamily="18" charset="0"/>
                <a:ea typeface="Cambria" pitchFamily="18" charset="0"/>
              </a:rPr>
              <a:t> </a:t>
            </a:r>
            <a:r>
              <a:rPr lang="en-US" dirty="0" err="1">
                <a:latin typeface="Cambria" pitchFamily="18" charset="0"/>
                <a:ea typeface="Cambria" pitchFamily="18" charset="0"/>
              </a:rPr>
              <a:t>student_marks</a:t>
            </a:r>
            <a:r>
              <a:rPr lang="en-US" dirty="0">
                <a:latin typeface="Cambria" pitchFamily="18" charset="0"/>
                <a:ea typeface="Cambria" pitchFamily="18" charset="0"/>
              </a:rPr>
              <a:t>[];</a:t>
            </a:r>
            <a:endParaRPr lang="en-US" sz="2000" dirty="0">
              <a:latin typeface="Cambria" pitchFamily="18" charset="0"/>
              <a:ea typeface="Cambria" pitchFamily="18" charset="0"/>
            </a:endParaRPr>
          </a:p>
          <a:p>
            <a:r>
              <a:rPr lang="en-US" dirty="0"/>
              <a:t>Above example will represent array with no value (null).</a:t>
            </a:r>
          </a:p>
          <a:p>
            <a:r>
              <a:rPr lang="en-US" dirty="0"/>
              <a:t>To link </a:t>
            </a:r>
            <a:r>
              <a:rPr lang="en-US" b="1" dirty="0" err="1">
                <a:latin typeface="Cambria" pitchFamily="18" charset="0"/>
                <a:ea typeface="Cambria" pitchFamily="18" charset="0"/>
              </a:rPr>
              <a:t>student_marks</a:t>
            </a:r>
            <a:r>
              <a:rPr lang="en-US" dirty="0"/>
              <a:t> with actual array of integers, we must allocate one using </a:t>
            </a:r>
            <a:r>
              <a:rPr lang="en-US" b="1" i="1" dirty="0">
                <a:latin typeface="Cambria" pitchFamily="18" charset="0"/>
                <a:ea typeface="Cambria" pitchFamily="18" charset="0"/>
              </a:rPr>
              <a:t>new</a:t>
            </a:r>
            <a:r>
              <a:rPr lang="en-US" dirty="0"/>
              <a:t> keyword.</a:t>
            </a:r>
          </a:p>
          <a:p>
            <a:pPr>
              <a:buNone/>
            </a:pPr>
            <a:r>
              <a:rPr lang="en-US" dirty="0"/>
              <a:t>	Example: 	</a:t>
            </a:r>
            <a:r>
              <a:rPr lang="en-US" dirty="0" err="1">
                <a:latin typeface="Cambria" pitchFamily="18" charset="0"/>
                <a:ea typeface="Cambria" pitchFamily="18" charset="0"/>
              </a:rPr>
              <a:t>int</a:t>
            </a:r>
            <a:r>
              <a:rPr lang="en-US" dirty="0">
                <a:latin typeface="Cambria" pitchFamily="18" charset="0"/>
                <a:ea typeface="Cambria" pitchFamily="18" charset="0"/>
              </a:rPr>
              <a:t> </a:t>
            </a:r>
            <a:r>
              <a:rPr lang="en-US" dirty="0" err="1">
                <a:latin typeface="Cambria" pitchFamily="18" charset="0"/>
                <a:ea typeface="Cambria" pitchFamily="18" charset="0"/>
              </a:rPr>
              <a:t>student_marks</a:t>
            </a:r>
            <a:r>
              <a:rPr lang="en-US" dirty="0">
                <a:latin typeface="Cambria" pitchFamily="18" charset="0"/>
                <a:ea typeface="Cambria" pitchFamily="18" charset="0"/>
              </a:rPr>
              <a:t>[] = </a:t>
            </a:r>
            <a:r>
              <a:rPr lang="en-US" b="1" i="1" dirty="0">
                <a:latin typeface="Cambria" pitchFamily="18" charset="0"/>
                <a:ea typeface="Cambria" pitchFamily="18" charset="0"/>
              </a:rPr>
              <a:t>new</a:t>
            </a:r>
            <a:r>
              <a:rPr lang="en-US" dirty="0">
                <a:latin typeface="Cambria" pitchFamily="18" charset="0"/>
                <a:ea typeface="Cambria" pitchFamily="18" charset="0"/>
              </a:rPr>
              <a:t> </a:t>
            </a:r>
            <a:r>
              <a:rPr lang="en-US" dirty="0" err="1">
                <a:latin typeface="Cambria" pitchFamily="18" charset="0"/>
                <a:ea typeface="Cambria" pitchFamily="18" charset="0"/>
              </a:rPr>
              <a:t>int</a:t>
            </a:r>
            <a:r>
              <a:rPr lang="en-US" dirty="0">
                <a:latin typeface="Cambria" pitchFamily="18" charset="0"/>
                <a:ea typeface="Cambria" pitchFamily="18" charset="0"/>
              </a:rPr>
              <a:t>[20];</a:t>
            </a:r>
          </a:p>
        </p:txBody>
      </p:sp>
    </p:spTree>
    <p:extLst>
      <p:ext uri="{BB962C8B-B14F-4D97-AF65-F5344CB8AC3E}">
        <p14:creationId xmlns:p14="http://schemas.microsoft.com/office/powerpoint/2010/main" val="305418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(Array)</a:t>
            </a:r>
            <a:endParaRPr lang="en-US" dirty="0"/>
          </a:p>
        </p:txBody>
      </p:sp>
      <p:sp>
        <p:nvSpPr>
          <p:cNvPr id="4" name="TextBox 3"/>
          <p:cNvSpPr txBox="1"/>
          <p:nvPr/>
        </p:nvSpPr>
        <p:spPr>
          <a:xfrm>
            <a:off x="228600" y="990600"/>
            <a:ext cx="8915400" cy="5355312"/>
          </a:xfrm>
          <a:prstGeom prst="rect">
            <a:avLst/>
          </a:prstGeom>
          <a:noFill/>
          <a:ln w="19050">
            <a:solidFill>
              <a:schemeClr val="accent1"/>
            </a:solidFill>
            <a:prstDash val="dash"/>
          </a:ln>
        </p:spPr>
        <p:txBody>
          <a:bodyPr wrap="square" rtlCol="0">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ArrayDemo</a:t>
            </a:r>
            <a:r>
              <a:rPr lang="en-US" b="1" dirty="0">
                <a:solidFill>
                  <a:srgbClr val="000000"/>
                </a:solidFill>
                <a:latin typeface="Consolas"/>
              </a:rPr>
              <a:t>{</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pPr lvl="2"/>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a[]</a:t>
            </a:r>
            <a:r>
              <a:rPr lang="en-US" b="1" dirty="0">
                <a:solidFill>
                  <a:srgbClr val="000000"/>
                </a:solidFill>
                <a:latin typeface="Consolas"/>
              </a:rPr>
              <a:t>; </a:t>
            </a:r>
            <a:r>
              <a:rPr lang="en-US" b="1" dirty="0">
                <a:solidFill>
                  <a:srgbClr val="3F7F5F"/>
                </a:solidFill>
                <a:latin typeface="Consolas"/>
              </a:rPr>
              <a:t>// or </a:t>
            </a:r>
            <a:r>
              <a:rPr lang="en-US" b="1" dirty="0" err="1">
                <a:solidFill>
                  <a:srgbClr val="3F7F5F"/>
                </a:solidFill>
                <a:latin typeface="Consolas"/>
              </a:rPr>
              <a:t>int</a:t>
            </a:r>
            <a:r>
              <a:rPr lang="en-US" b="1" dirty="0">
                <a:solidFill>
                  <a:srgbClr val="3F7F5F"/>
                </a:solidFill>
                <a:latin typeface="Consolas"/>
              </a:rPr>
              <a:t>[] a</a:t>
            </a:r>
          </a:p>
          <a:p>
            <a:pPr lvl="2"/>
            <a:r>
              <a:rPr lang="en-US" dirty="0">
                <a:solidFill>
                  <a:srgbClr val="3F7F5F"/>
                </a:solidFill>
                <a:latin typeface="Consolas"/>
              </a:rPr>
              <a:t>// till now it is null as it does not assigned any memory</a:t>
            </a:r>
          </a:p>
          <a:p>
            <a:pPr lvl="2"/>
            <a:endParaRPr lang="en-US" dirty="0">
              <a:latin typeface="Consolas"/>
            </a:endParaRPr>
          </a:p>
          <a:p>
            <a:pPr lvl="2"/>
            <a:r>
              <a:rPr lang="en-US" dirty="0">
                <a:solidFill>
                  <a:srgbClr val="6A3E3E"/>
                </a:solidFill>
                <a:latin typeface="Consolas"/>
              </a:rPr>
              <a:t>a</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[5]; </a:t>
            </a:r>
            <a:r>
              <a:rPr lang="en-US" b="1" dirty="0">
                <a:solidFill>
                  <a:srgbClr val="3F7F5F"/>
                </a:solidFill>
                <a:latin typeface="Consolas"/>
              </a:rPr>
              <a:t>// here we actually create an array</a:t>
            </a:r>
          </a:p>
          <a:p>
            <a:pPr lvl="2"/>
            <a:r>
              <a:rPr lang="en-US" dirty="0">
                <a:solidFill>
                  <a:srgbClr val="6A3E3E"/>
                </a:solidFill>
                <a:latin typeface="Consolas"/>
              </a:rPr>
              <a:t>a</a:t>
            </a:r>
            <a:r>
              <a:rPr lang="en-US" dirty="0">
                <a:solidFill>
                  <a:srgbClr val="000000"/>
                </a:solidFill>
                <a:latin typeface="Consolas"/>
              </a:rPr>
              <a:t>[0] = 5;</a:t>
            </a:r>
          </a:p>
          <a:p>
            <a:pPr lvl="2"/>
            <a:r>
              <a:rPr lang="en-US" dirty="0">
                <a:solidFill>
                  <a:srgbClr val="6A3E3E"/>
                </a:solidFill>
                <a:latin typeface="Consolas"/>
              </a:rPr>
              <a:t>a</a:t>
            </a:r>
            <a:r>
              <a:rPr lang="en-US" dirty="0">
                <a:solidFill>
                  <a:srgbClr val="000000"/>
                </a:solidFill>
                <a:latin typeface="Consolas"/>
              </a:rPr>
              <a:t>[1] = 8;</a:t>
            </a:r>
          </a:p>
          <a:p>
            <a:pPr lvl="2"/>
            <a:r>
              <a:rPr lang="en-US" dirty="0">
                <a:solidFill>
                  <a:srgbClr val="6A3E3E"/>
                </a:solidFill>
                <a:latin typeface="Consolas"/>
              </a:rPr>
              <a:t>a</a:t>
            </a:r>
            <a:r>
              <a:rPr lang="en-US" dirty="0">
                <a:solidFill>
                  <a:srgbClr val="000000"/>
                </a:solidFill>
                <a:latin typeface="Consolas"/>
              </a:rPr>
              <a:t>[2] = 15;</a:t>
            </a:r>
          </a:p>
          <a:p>
            <a:pPr lvl="2"/>
            <a:r>
              <a:rPr lang="en-US" dirty="0">
                <a:solidFill>
                  <a:srgbClr val="6A3E3E"/>
                </a:solidFill>
                <a:latin typeface="Consolas"/>
              </a:rPr>
              <a:t>a</a:t>
            </a:r>
            <a:r>
              <a:rPr lang="en-US" dirty="0">
                <a:solidFill>
                  <a:srgbClr val="000000"/>
                </a:solidFill>
                <a:latin typeface="Consolas"/>
              </a:rPr>
              <a:t>[3] = 84;</a:t>
            </a:r>
          </a:p>
          <a:p>
            <a:pPr lvl="2"/>
            <a:r>
              <a:rPr lang="en-US" dirty="0">
                <a:solidFill>
                  <a:srgbClr val="6A3E3E"/>
                </a:solidFill>
                <a:latin typeface="Consolas"/>
              </a:rPr>
              <a:t>a</a:t>
            </a:r>
            <a:r>
              <a:rPr lang="en-US" dirty="0">
                <a:solidFill>
                  <a:srgbClr val="000000"/>
                </a:solidFill>
                <a:latin typeface="Consolas"/>
              </a:rPr>
              <a:t>[4] = 53;</a:t>
            </a:r>
          </a:p>
          <a:p>
            <a:pPr lvl="2"/>
            <a:endParaRPr lang="en-US" dirty="0">
              <a:latin typeface="Consolas"/>
            </a:endParaRPr>
          </a:p>
          <a:p>
            <a:pPr lvl="2"/>
            <a:r>
              <a:rPr lang="en-US" dirty="0">
                <a:solidFill>
                  <a:srgbClr val="3F7F5F"/>
                </a:solidFill>
                <a:latin typeface="Consolas"/>
              </a:rPr>
              <a:t>/* in java we use length property to determine the length </a:t>
            </a:r>
          </a:p>
          <a:p>
            <a:pPr lvl="2"/>
            <a:r>
              <a:rPr lang="en-US" dirty="0">
                <a:solidFill>
                  <a:srgbClr val="3F7F5F"/>
                </a:solidFill>
                <a:latin typeface="Consolas"/>
              </a:rPr>
              <a:t> * of an array, unlike c where we used </a:t>
            </a:r>
            <a:r>
              <a:rPr lang="en-US" dirty="0" err="1">
                <a:solidFill>
                  <a:srgbClr val="3F7F5F"/>
                </a:solidFill>
                <a:latin typeface="Consolas"/>
              </a:rPr>
              <a:t>sizeof</a:t>
            </a:r>
            <a:r>
              <a:rPr lang="en-US" dirty="0">
                <a:solidFill>
                  <a:srgbClr val="3F7F5F"/>
                </a:solidFill>
                <a:latin typeface="Consolas"/>
              </a:rPr>
              <a:t> function */</a:t>
            </a:r>
          </a:p>
          <a:p>
            <a:pPr lvl="2"/>
            <a:r>
              <a:rPr lang="nn-NO" b="1" dirty="0">
                <a:solidFill>
                  <a:srgbClr val="7F0055"/>
                </a:solidFill>
                <a:latin typeface="Consolas"/>
              </a:rPr>
              <a:t>for</a:t>
            </a:r>
            <a:r>
              <a:rPr lang="nn-NO" b="1" dirty="0">
                <a:solidFill>
                  <a:srgbClr val="000000"/>
                </a:solidFill>
                <a:latin typeface="Consolas"/>
              </a:rPr>
              <a:t> (</a:t>
            </a:r>
            <a:r>
              <a:rPr lang="nn-NO" b="1" dirty="0">
                <a:solidFill>
                  <a:srgbClr val="7F0055"/>
                </a:solidFill>
                <a:latin typeface="Consolas"/>
              </a:rPr>
              <a:t>int</a:t>
            </a:r>
            <a:r>
              <a:rPr lang="nn-NO" b="1" dirty="0">
                <a:solidFill>
                  <a:srgbClr val="000000"/>
                </a:solidFill>
                <a:latin typeface="Consolas"/>
              </a:rPr>
              <a:t> </a:t>
            </a:r>
            <a:r>
              <a:rPr lang="nn-NO" b="1" dirty="0">
                <a:solidFill>
                  <a:srgbClr val="6A3E3E"/>
                </a:solidFill>
                <a:latin typeface="Consolas"/>
              </a:rPr>
              <a:t>i</a:t>
            </a:r>
            <a:r>
              <a:rPr lang="nn-NO" b="1" dirty="0">
                <a:solidFill>
                  <a:srgbClr val="000000"/>
                </a:solidFill>
                <a:latin typeface="Consolas"/>
              </a:rPr>
              <a:t> = 0; </a:t>
            </a:r>
            <a:r>
              <a:rPr lang="nn-NO" b="1" dirty="0">
                <a:solidFill>
                  <a:srgbClr val="6A3E3E"/>
                </a:solidFill>
                <a:latin typeface="Consolas"/>
              </a:rPr>
              <a:t>i</a:t>
            </a:r>
            <a:r>
              <a:rPr lang="nn-NO" b="1" dirty="0">
                <a:solidFill>
                  <a:srgbClr val="000000"/>
                </a:solidFill>
                <a:latin typeface="Consolas"/>
              </a:rPr>
              <a:t> &lt; </a:t>
            </a:r>
            <a:r>
              <a:rPr lang="nn-NO" b="1" dirty="0">
                <a:solidFill>
                  <a:srgbClr val="6A3E3E"/>
                </a:solidFill>
                <a:latin typeface="Consolas"/>
              </a:rPr>
              <a:t>a</a:t>
            </a:r>
            <a:r>
              <a:rPr lang="nn-NO" b="1" dirty="0">
                <a:solidFill>
                  <a:srgbClr val="000000"/>
                </a:solidFill>
                <a:latin typeface="Consolas"/>
              </a:rPr>
              <a:t>.</a:t>
            </a:r>
            <a:r>
              <a:rPr lang="nn-NO" b="1" dirty="0">
                <a:solidFill>
                  <a:srgbClr val="0000C0"/>
                </a:solidFill>
                <a:latin typeface="Consolas"/>
              </a:rPr>
              <a:t>length</a:t>
            </a:r>
            <a:r>
              <a:rPr lang="nn-NO" b="1" dirty="0">
                <a:solidFill>
                  <a:srgbClr val="000000"/>
                </a:solidFill>
                <a:latin typeface="Consolas"/>
              </a:rPr>
              <a:t>; </a:t>
            </a:r>
            <a:r>
              <a:rPr lang="nn-NO" b="1" dirty="0">
                <a:solidFill>
                  <a:srgbClr val="6A3E3E"/>
                </a:solidFill>
                <a:latin typeface="Consolas"/>
              </a:rPr>
              <a:t>i</a:t>
            </a:r>
            <a:r>
              <a:rPr lang="nn-NO" b="1" dirty="0">
                <a:solidFill>
                  <a:srgbClr val="000000"/>
                </a:solidFill>
                <a:latin typeface="Consolas"/>
              </a:rPr>
              <a:t>++) {</a:t>
            </a:r>
          </a:p>
          <a:p>
            <a:pPr lvl="2"/>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"a["</a:t>
            </a:r>
            <a:r>
              <a:rPr lang="en-US" b="1" i="1" dirty="0">
                <a:solidFill>
                  <a:srgbClr val="000000"/>
                </a:solidFill>
                <a:latin typeface="Consolas"/>
              </a:rPr>
              <a:t>+</a:t>
            </a:r>
            <a:r>
              <a:rPr lang="en-US" b="1" i="1" dirty="0" err="1">
                <a:solidFill>
                  <a:srgbClr val="6A3E3E"/>
                </a:solidFill>
                <a:latin typeface="Consolas"/>
              </a:rPr>
              <a:t>i</a:t>
            </a:r>
            <a:r>
              <a:rPr lang="en-US" b="1" i="1" dirty="0">
                <a:solidFill>
                  <a:srgbClr val="000000"/>
                </a:solidFill>
                <a:latin typeface="Consolas"/>
              </a:rPr>
              <a:t>+</a:t>
            </a:r>
            <a:r>
              <a:rPr lang="en-US" b="1" i="1" dirty="0">
                <a:solidFill>
                  <a:srgbClr val="2A00FF"/>
                </a:solidFill>
                <a:latin typeface="Consolas"/>
              </a:rPr>
              <a:t>"]="</a:t>
            </a:r>
            <a:r>
              <a:rPr lang="en-US" b="1" i="1" dirty="0">
                <a:solidFill>
                  <a:srgbClr val="000000"/>
                </a:solidFill>
                <a:latin typeface="Consolas"/>
              </a:rPr>
              <a:t>+</a:t>
            </a:r>
            <a:r>
              <a:rPr lang="en-US" b="1" i="1" dirty="0">
                <a:solidFill>
                  <a:srgbClr val="6A3E3E"/>
                </a:solidFill>
                <a:latin typeface="Consolas"/>
              </a:rPr>
              <a:t>a</a:t>
            </a:r>
            <a:r>
              <a:rPr lang="en-US" b="1" i="1" dirty="0">
                <a:solidFill>
                  <a:srgbClr val="000000"/>
                </a:solidFill>
                <a:latin typeface="Consolas"/>
              </a:rPr>
              <a:t>[</a:t>
            </a:r>
            <a:r>
              <a:rPr lang="en-US" b="1" i="1" dirty="0" err="1">
                <a:solidFill>
                  <a:srgbClr val="6A3E3E"/>
                </a:solidFill>
                <a:latin typeface="Consolas"/>
              </a:rPr>
              <a:t>i</a:t>
            </a:r>
            <a:r>
              <a:rPr lang="en-US" b="1" i="1" dirty="0">
                <a:solidFill>
                  <a:srgbClr val="000000"/>
                </a:solidFill>
                <a:latin typeface="Consolas"/>
              </a:rPr>
              <a:t>]);</a:t>
            </a:r>
          </a:p>
          <a:p>
            <a:pPr lvl="2"/>
            <a:r>
              <a:rPr lang="en-US"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p>
        </p:txBody>
      </p:sp>
      <p:pic>
        <p:nvPicPr>
          <p:cNvPr id="5" name="Picture 1"/>
          <p:cNvPicPr>
            <a:picLocks noChangeAspect="1" noChangeArrowheads="1"/>
          </p:cNvPicPr>
          <p:nvPr/>
        </p:nvPicPr>
        <p:blipFill>
          <a:blip r:embed="rId2" cstate="print"/>
          <a:srcRect/>
          <a:stretch>
            <a:fillRect/>
          </a:stretch>
        </p:blipFill>
        <p:spPr bwMode="auto">
          <a:xfrm>
            <a:off x="6342611" y="2143299"/>
            <a:ext cx="5194092" cy="2133600"/>
          </a:xfrm>
          <a:prstGeom prst="rect">
            <a:avLst/>
          </a:prstGeom>
          <a:noFill/>
          <a:ln w="9525">
            <a:noFill/>
            <a:miter lim="800000"/>
            <a:headEnd/>
            <a:tailEnd/>
          </a:ln>
        </p:spPr>
      </p:pic>
    </p:spTree>
    <p:extLst>
      <p:ext uri="{BB962C8B-B14F-4D97-AF65-F5344CB8AC3E}">
        <p14:creationId xmlns:p14="http://schemas.microsoft.com/office/powerpoint/2010/main" val="398389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4" end="14"/>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a:t>
            </a:r>
          </a:p>
        </p:txBody>
      </p:sp>
      <p:sp>
        <p:nvSpPr>
          <p:cNvPr id="3" name="Content Placeholder 2"/>
          <p:cNvSpPr>
            <a:spLocks noGrp="1"/>
          </p:cNvSpPr>
          <p:nvPr>
            <p:ph idx="1"/>
          </p:nvPr>
        </p:nvSpPr>
        <p:spPr/>
        <p:txBody>
          <a:bodyPr/>
          <a:lstStyle/>
          <a:p>
            <a:r>
              <a:rPr lang="en-US" dirty="0"/>
              <a:t>In java, multidimensional array is actually </a:t>
            </a:r>
            <a:r>
              <a:rPr lang="en-US" b="1" dirty="0"/>
              <a:t>array of arrays.</a:t>
            </a:r>
          </a:p>
          <a:p>
            <a:r>
              <a:rPr lang="en-US" b="1" dirty="0"/>
              <a:t>Example</a:t>
            </a:r>
            <a:r>
              <a:rPr lang="en-US" dirty="0"/>
              <a:t>: 	</a:t>
            </a:r>
            <a:r>
              <a:rPr lang="en-US" dirty="0" err="1">
                <a:latin typeface="Cambria" pitchFamily="18" charset="0"/>
                <a:ea typeface="Cambria" pitchFamily="18" charset="0"/>
              </a:rPr>
              <a:t>int</a:t>
            </a:r>
            <a:r>
              <a:rPr lang="en-US" dirty="0">
                <a:latin typeface="Cambria" pitchFamily="18" charset="0"/>
                <a:ea typeface="Cambria" pitchFamily="18" charset="0"/>
              </a:rPr>
              <a:t> </a:t>
            </a:r>
            <a:r>
              <a:rPr lang="en-US" dirty="0" err="1">
                <a:latin typeface="Cambria" pitchFamily="18" charset="0"/>
                <a:ea typeface="Cambria" pitchFamily="18" charset="0"/>
              </a:rPr>
              <a:t>runPerOver</a:t>
            </a:r>
            <a:r>
              <a:rPr lang="en-US" dirty="0">
                <a:latin typeface="Cambria" pitchFamily="18" charset="0"/>
                <a:ea typeface="Cambria" pitchFamily="18" charset="0"/>
              </a:rPr>
              <a:t>[][] = new </a:t>
            </a:r>
            <a:r>
              <a:rPr lang="en-US" dirty="0" err="1">
                <a:latin typeface="Cambria" pitchFamily="18" charset="0"/>
                <a:ea typeface="Cambria" pitchFamily="18" charset="0"/>
              </a:rPr>
              <a:t>int</a:t>
            </a:r>
            <a:r>
              <a:rPr lang="en-US" dirty="0">
                <a:latin typeface="Cambria" pitchFamily="18" charset="0"/>
                <a:ea typeface="Cambria" pitchFamily="18" charset="0"/>
              </a:rPr>
              <a:t>[3][6];</a:t>
            </a:r>
          </a:p>
          <a:p>
            <a:pPr lvl="2">
              <a:buNone/>
            </a:pPr>
            <a:endParaRPr lang="en-US" dirty="0"/>
          </a:p>
          <a:p>
            <a:pPr lvl="2">
              <a:buNone/>
            </a:pPr>
            <a:endParaRPr lang="en-US" dirty="0"/>
          </a:p>
          <a:p>
            <a:pPr lvl="2">
              <a:buNone/>
            </a:pPr>
            <a:endParaRPr lang="en-US" dirty="0"/>
          </a:p>
          <a:p>
            <a:pPr lvl="2">
              <a:buNone/>
            </a:pPr>
            <a:endParaRPr lang="en-US" dirty="0"/>
          </a:p>
          <a:p>
            <a:pPr lvl="2">
              <a:buNone/>
            </a:pPr>
            <a:endParaRPr lang="en-US" dirty="0"/>
          </a:p>
          <a:p>
            <a:pPr lvl="2">
              <a:buNone/>
            </a:pPr>
            <a:endParaRPr lang="en-US" dirty="0"/>
          </a:p>
          <a:p>
            <a:pPr lvl="2">
              <a:buNone/>
            </a:pPr>
            <a:endParaRPr lang="en-US" dirty="0"/>
          </a:p>
          <a:p>
            <a:pPr marL="342900" lvl="2" indent="-342900"/>
            <a:r>
              <a:rPr lang="en-US" sz="2400" b="1" dirty="0">
                <a:latin typeface="Courier New" pitchFamily="49" charset="0"/>
                <a:cs typeface="Courier New" pitchFamily="49" charset="0"/>
              </a:rPr>
              <a:t>length</a:t>
            </a:r>
            <a:r>
              <a:rPr lang="en-US" sz="2400" b="1" dirty="0"/>
              <a:t> field:</a:t>
            </a:r>
          </a:p>
          <a:p>
            <a:pPr marL="800100" lvl="3" indent="-342900">
              <a:buFont typeface="Wingdings" panose="05000000000000000000" pitchFamily="2" charset="2"/>
              <a:buChar char="§"/>
            </a:pPr>
            <a:r>
              <a:rPr lang="en-US" sz="2200" dirty="0"/>
              <a:t>If we use length field with multidimensional array, it will return length of first dimension.</a:t>
            </a:r>
          </a:p>
          <a:p>
            <a:pPr marL="800100" lvl="3" indent="-342900">
              <a:buFont typeface="Wingdings" panose="05000000000000000000" pitchFamily="2" charset="2"/>
              <a:buChar char="§"/>
            </a:pPr>
            <a:r>
              <a:rPr lang="en-US" sz="2200" dirty="0"/>
              <a:t>Here, if </a:t>
            </a:r>
            <a:r>
              <a:rPr lang="en-US" sz="2200" b="1" dirty="0" err="1">
                <a:solidFill>
                  <a:schemeClr val="accent2">
                    <a:lumMod val="75000"/>
                  </a:schemeClr>
                </a:solidFill>
              </a:rPr>
              <a:t>runPerOver.length</a:t>
            </a:r>
            <a:r>
              <a:rPr lang="en-US" sz="2200" dirty="0">
                <a:solidFill>
                  <a:schemeClr val="accent2">
                    <a:lumMod val="75000"/>
                  </a:schemeClr>
                </a:solidFill>
              </a:rPr>
              <a:t> </a:t>
            </a:r>
            <a:r>
              <a:rPr lang="en-US" sz="2200" dirty="0"/>
              <a:t>is accessed it will return </a:t>
            </a:r>
            <a:r>
              <a:rPr lang="en-US" sz="2200" b="1" dirty="0">
                <a:solidFill>
                  <a:schemeClr val="accent2">
                    <a:lumMod val="75000"/>
                  </a:schemeClr>
                </a:solidFill>
              </a:rPr>
              <a:t>3</a:t>
            </a:r>
          </a:p>
          <a:p>
            <a:pPr marL="800100" lvl="3" indent="-342900">
              <a:buFont typeface="Wingdings" panose="05000000000000000000" pitchFamily="2" charset="2"/>
              <a:buChar char="§"/>
            </a:pPr>
            <a:r>
              <a:rPr lang="en-US" sz="2200" dirty="0"/>
              <a:t>Also if </a:t>
            </a:r>
            <a:r>
              <a:rPr lang="en-US" sz="2200" b="1" dirty="0" err="1">
                <a:solidFill>
                  <a:schemeClr val="accent2">
                    <a:lumMod val="75000"/>
                  </a:schemeClr>
                </a:solidFill>
              </a:rPr>
              <a:t>runPerOver</a:t>
            </a:r>
            <a:r>
              <a:rPr lang="en-US" sz="2200" b="1" dirty="0">
                <a:solidFill>
                  <a:schemeClr val="accent2">
                    <a:lumMod val="75000"/>
                  </a:schemeClr>
                </a:solidFill>
              </a:rPr>
              <a:t>[0].length </a:t>
            </a:r>
            <a:r>
              <a:rPr lang="en-US" sz="2200" dirty="0"/>
              <a:t>is accessed it will be </a:t>
            </a:r>
            <a:r>
              <a:rPr lang="en-US" sz="2200" b="1" dirty="0">
                <a:solidFill>
                  <a:schemeClr val="accent2">
                    <a:lumMod val="75000"/>
                  </a:schemeClr>
                </a:solidFill>
              </a:rPr>
              <a:t>6</a:t>
            </a:r>
          </a:p>
          <a:p>
            <a:pPr lvl="2">
              <a:buNone/>
            </a:pPr>
            <a:endParaRPr lang="en-US" dirty="0"/>
          </a:p>
          <a:p>
            <a:endParaRPr lang="en-US" dirty="0"/>
          </a:p>
        </p:txBody>
      </p:sp>
      <p:grpSp>
        <p:nvGrpSpPr>
          <p:cNvPr id="4" name="Group 3"/>
          <p:cNvGrpSpPr/>
          <p:nvPr/>
        </p:nvGrpSpPr>
        <p:grpSpPr>
          <a:xfrm>
            <a:off x="3737008" y="1795335"/>
            <a:ext cx="811441" cy="674132"/>
            <a:chOff x="1026884" y="3212068"/>
            <a:chExt cx="811441" cy="674132"/>
          </a:xfrm>
        </p:grpSpPr>
        <p:sp>
          <p:nvSpPr>
            <p:cNvPr id="5" name="Rectangle 4"/>
            <p:cNvSpPr/>
            <p:nvPr/>
          </p:nvSpPr>
          <p:spPr>
            <a:xfrm>
              <a:off x="10668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4</a:t>
              </a:r>
              <a:endParaRPr lang="en-US" sz="2400" b="1" dirty="0">
                <a:solidFill>
                  <a:schemeClr val="tx1"/>
                </a:solidFill>
              </a:endParaRPr>
            </a:p>
          </p:txBody>
        </p:sp>
        <p:sp>
          <p:nvSpPr>
            <p:cNvPr id="6" name="TextBox 5"/>
            <p:cNvSpPr txBox="1"/>
            <p:nvPr/>
          </p:nvSpPr>
          <p:spPr>
            <a:xfrm>
              <a:off x="1026884" y="3516868"/>
              <a:ext cx="811441" cy="369332"/>
            </a:xfrm>
            <a:prstGeom prst="rect">
              <a:avLst/>
            </a:prstGeom>
            <a:noFill/>
          </p:spPr>
          <p:txBody>
            <a:bodyPr wrap="none" rtlCol="0">
              <a:spAutoFit/>
            </a:bodyPr>
            <a:lstStyle/>
            <a:p>
              <a:r>
                <a:rPr lang="en-IN" dirty="0">
                  <a:solidFill>
                    <a:srgbClr val="0070C0"/>
                  </a:solidFill>
                </a:rPr>
                <a:t>a[0][0]</a:t>
              </a:r>
              <a:endParaRPr lang="en-US" dirty="0">
                <a:solidFill>
                  <a:srgbClr val="0070C0"/>
                </a:solidFill>
              </a:endParaRPr>
            </a:p>
          </p:txBody>
        </p:sp>
      </p:grpSp>
      <p:grpSp>
        <p:nvGrpSpPr>
          <p:cNvPr id="7" name="Group 6"/>
          <p:cNvGrpSpPr/>
          <p:nvPr/>
        </p:nvGrpSpPr>
        <p:grpSpPr>
          <a:xfrm>
            <a:off x="4422808" y="1795335"/>
            <a:ext cx="811441" cy="674132"/>
            <a:chOff x="1712684" y="3212068"/>
            <a:chExt cx="811441" cy="674132"/>
          </a:xfrm>
        </p:grpSpPr>
        <p:sp>
          <p:nvSpPr>
            <p:cNvPr id="8" name="Rectangle 7"/>
            <p:cNvSpPr/>
            <p:nvPr/>
          </p:nvSpPr>
          <p:spPr>
            <a:xfrm>
              <a:off x="17526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0</a:t>
              </a:r>
              <a:endParaRPr lang="en-US" sz="2400" b="1" dirty="0">
                <a:solidFill>
                  <a:schemeClr val="tx1"/>
                </a:solidFill>
              </a:endParaRPr>
            </a:p>
          </p:txBody>
        </p:sp>
        <p:sp>
          <p:nvSpPr>
            <p:cNvPr id="9" name="TextBox 8"/>
            <p:cNvSpPr txBox="1"/>
            <p:nvPr/>
          </p:nvSpPr>
          <p:spPr>
            <a:xfrm>
              <a:off x="1712684" y="3516868"/>
              <a:ext cx="811441" cy="369332"/>
            </a:xfrm>
            <a:prstGeom prst="rect">
              <a:avLst/>
            </a:prstGeom>
            <a:noFill/>
          </p:spPr>
          <p:txBody>
            <a:bodyPr wrap="none" rtlCol="0">
              <a:spAutoFit/>
            </a:bodyPr>
            <a:lstStyle/>
            <a:p>
              <a:r>
                <a:rPr lang="en-IN" dirty="0">
                  <a:solidFill>
                    <a:srgbClr val="0070C0"/>
                  </a:solidFill>
                </a:rPr>
                <a:t>a[0][1]</a:t>
              </a:r>
              <a:endParaRPr lang="en-US" dirty="0">
                <a:solidFill>
                  <a:srgbClr val="0070C0"/>
                </a:solidFill>
              </a:endParaRPr>
            </a:p>
          </p:txBody>
        </p:sp>
      </p:grpSp>
      <p:grpSp>
        <p:nvGrpSpPr>
          <p:cNvPr id="10" name="Group 9"/>
          <p:cNvGrpSpPr/>
          <p:nvPr/>
        </p:nvGrpSpPr>
        <p:grpSpPr>
          <a:xfrm>
            <a:off x="5108608" y="1795335"/>
            <a:ext cx="811441" cy="674132"/>
            <a:chOff x="2398484" y="3212068"/>
            <a:chExt cx="811441" cy="674132"/>
          </a:xfrm>
        </p:grpSpPr>
        <p:sp>
          <p:nvSpPr>
            <p:cNvPr id="11" name="Rectangle 10"/>
            <p:cNvSpPr/>
            <p:nvPr/>
          </p:nvSpPr>
          <p:spPr>
            <a:xfrm>
              <a:off x="24384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1</a:t>
              </a:r>
              <a:endParaRPr lang="en-US" sz="2400" b="1" dirty="0">
                <a:solidFill>
                  <a:schemeClr val="tx1"/>
                </a:solidFill>
              </a:endParaRPr>
            </a:p>
          </p:txBody>
        </p:sp>
        <p:sp>
          <p:nvSpPr>
            <p:cNvPr id="12" name="TextBox 11"/>
            <p:cNvSpPr txBox="1"/>
            <p:nvPr/>
          </p:nvSpPr>
          <p:spPr>
            <a:xfrm>
              <a:off x="2398484" y="3516868"/>
              <a:ext cx="811441" cy="369332"/>
            </a:xfrm>
            <a:prstGeom prst="rect">
              <a:avLst/>
            </a:prstGeom>
            <a:noFill/>
          </p:spPr>
          <p:txBody>
            <a:bodyPr wrap="none" rtlCol="0">
              <a:spAutoFit/>
            </a:bodyPr>
            <a:lstStyle/>
            <a:p>
              <a:r>
                <a:rPr lang="en-IN" dirty="0">
                  <a:solidFill>
                    <a:srgbClr val="0070C0"/>
                  </a:solidFill>
                </a:rPr>
                <a:t>a[0][2]</a:t>
              </a:r>
              <a:endParaRPr lang="en-US" dirty="0">
                <a:solidFill>
                  <a:srgbClr val="0070C0"/>
                </a:solidFill>
              </a:endParaRPr>
            </a:p>
          </p:txBody>
        </p:sp>
      </p:grpSp>
      <p:grpSp>
        <p:nvGrpSpPr>
          <p:cNvPr id="13" name="Group 12"/>
          <p:cNvGrpSpPr/>
          <p:nvPr/>
        </p:nvGrpSpPr>
        <p:grpSpPr>
          <a:xfrm>
            <a:off x="5794408" y="1795335"/>
            <a:ext cx="811441" cy="674132"/>
            <a:chOff x="3084284" y="3212068"/>
            <a:chExt cx="811441" cy="674132"/>
          </a:xfrm>
        </p:grpSpPr>
        <p:sp>
          <p:nvSpPr>
            <p:cNvPr id="14" name="Rectangle 13"/>
            <p:cNvSpPr/>
            <p:nvPr/>
          </p:nvSpPr>
          <p:spPr>
            <a:xfrm>
              <a:off x="31242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3</a:t>
              </a:r>
              <a:endParaRPr lang="en-US" sz="2400" b="1" dirty="0">
                <a:solidFill>
                  <a:schemeClr val="tx1"/>
                </a:solidFill>
              </a:endParaRPr>
            </a:p>
          </p:txBody>
        </p:sp>
        <p:sp>
          <p:nvSpPr>
            <p:cNvPr id="15" name="TextBox 14"/>
            <p:cNvSpPr txBox="1"/>
            <p:nvPr/>
          </p:nvSpPr>
          <p:spPr>
            <a:xfrm>
              <a:off x="3084284" y="3516868"/>
              <a:ext cx="811441" cy="369332"/>
            </a:xfrm>
            <a:prstGeom prst="rect">
              <a:avLst/>
            </a:prstGeom>
            <a:noFill/>
          </p:spPr>
          <p:txBody>
            <a:bodyPr wrap="none" rtlCol="0">
              <a:spAutoFit/>
            </a:bodyPr>
            <a:lstStyle/>
            <a:p>
              <a:r>
                <a:rPr lang="en-IN" dirty="0">
                  <a:solidFill>
                    <a:srgbClr val="0070C0"/>
                  </a:solidFill>
                </a:rPr>
                <a:t>a[0][3]</a:t>
              </a:r>
              <a:endParaRPr lang="en-US" dirty="0">
                <a:solidFill>
                  <a:srgbClr val="0070C0"/>
                </a:solidFill>
              </a:endParaRPr>
            </a:p>
          </p:txBody>
        </p:sp>
      </p:grpSp>
      <p:grpSp>
        <p:nvGrpSpPr>
          <p:cNvPr id="16" name="Group 15"/>
          <p:cNvGrpSpPr/>
          <p:nvPr/>
        </p:nvGrpSpPr>
        <p:grpSpPr>
          <a:xfrm>
            <a:off x="6480208" y="1795335"/>
            <a:ext cx="811441" cy="674132"/>
            <a:chOff x="3770084" y="3212068"/>
            <a:chExt cx="811441" cy="674132"/>
          </a:xfrm>
        </p:grpSpPr>
        <p:sp>
          <p:nvSpPr>
            <p:cNvPr id="17" name="Rectangle 16"/>
            <p:cNvSpPr/>
            <p:nvPr/>
          </p:nvSpPr>
          <p:spPr>
            <a:xfrm>
              <a:off x="38100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6</a:t>
              </a:r>
              <a:endParaRPr lang="en-US" sz="2400" b="1" dirty="0">
                <a:solidFill>
                  <a:schemeClr val="tx1"/>
                </a:solidFill>
              </a:endParaRPr>
            </a:p>
          </p:txBody>
        </p:sp>
        <p:sp>
          <p:nvSpPr>
            <p:cNvPr id="18" name="TextBox 17"/>
            <p:cNvSpPr txBox="1"/>
            <p:nvPr/>
          </p:nvSpPr>
          <p:spPr>
            <a:xfrm>
              <a:off x="3770084" y="3516868"/>
              <a:ext cx="811441" cy="369332"/>
            </a:xfrm>
            <a:prstGeom prst="rect">
              <a:avLst/>
            </a:prstGeom>
            <a:noFill/>
          </p:spPr>
          <p:txBody>
            <a:bodyPr wrap="none" rtlCol="0">
              <a:spAutoFit/>
            </a:bodyPr>
            <a:lstStyle/>
            <a:p>
              <a:r>
                <a:rPr lang="en-IN" dirty="0">
                  <a:solidFill>
                    <a:srgbClr val="0070C0"/>
                  </a:solidFill>
                </a:rPr>
                <a:t>a[0][4]</a:t>
              </a:r>
              <a:endParaRPr lang="en-US" dirty="0">
                <a:solidFill>
                  <a:srgbClr val="0070C0"/>
                </a:solidFill>
              </a:endParaRPr>
            </a:p>
          </p:txBody>
        </p:sp>
      </p:grpSp>
      <p:grpSp>
        <p:nvGrpSpPr>
          <p:cNvPr id="19" name="Group 18"/>
          <p:cNvGrpSpPr/>
          <p:nvPr/>
        </p:nvGrpSpPr>
        <p:grpSpPr>
          <a:xfrm>
            <a:off x="7166008" y="1795335"/>
            <a:ext cx="811441" cy="674132"/>
            <a:chOff x="4455884" y="3212068"/>
            <a:chExt cx="811441" cy="674132"/>
          </a:xfrm>
        </p:grpSpPr>
        <p:sp>
          <p:nvSpPr>
            <p:cNvPr id="20" name="Rectangle 19"/>
            <p:cNvSpPr/>
            <p:nvPr/>
          </p:nvSpPr>
          <p:spPr>
            <a:xfrm>
              <a:off x="44958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1</a:t>
              </a:r>
              <a:endParaRPr lang="en-US" sz="2400" b="1" dirty="0">
                <a:solidFill>
                  <a:schemeClr val="tx1"/>
                </a:solidFill>
              </a:endParaRPr>
            </a:p>
          </p:txBody>
        </p:sp>
        <p:sp>
          <p:nvSpPr>
            <p:cNvPr id="21" name="TextBox 20"/>
            <p:cNvSpPr txBox="1"/>
            <p:nvPr/>
          </p:nvSpPr>
          <p:spPr>
            <a:xfrm>
              <a:off x="4455884" y="3516868"/>
              <a:ext cx="811441" cy="369332"/>
            </a:xfrm>
            <a:prstGeom prst="rect">
              <a:avLst/>
            </a:prstGeom>
            <a:noFill/>
          </p:spPr>
          <p:txBody>
            <a:bodyPr wrap="none" rtlCol="0">
              <a:spAutoFit/>
            </a:bodyPr>
            <a:lstStyle/>
            <a:p>
              <a:r>
                <a:rPr lang="en-IN" dirty="0">
                  <a:solidFill>
                    <a:srgbClr val="0070C0"/>
                  </a:solidFill>
                </a:rPr>
                <a:t>a[0][5]</a:t>
              </a:r>
              <a:endParaRPr lang="en-US" dirty="0">
                <a:solidFill>
                  <a:srgbClr val="0070C0"/>
                </a:solidFill>
              </a:endParaRPr>
            </a:p>
          </p:txBody>
        </p:sp>
      </p:grpSp>
      <p:grpSp>
        <p:nvGrpSpPr>
          <p:cNvPr id="22" name="Group 21"/>
          <p:cNvGrpSpPr/>
          <p:nvPr/>
        </p:nvGrpSpPr>
        <p:grpSpPr>
          <a:xfrm>
            <a:off x="3737008" y="2469467"/>
            <a:ext cx="4240441" cy="674132"/>
            <a:chOff x="1026884" y="3886200"/>
            <a:chExt cx="4240441" cy="674132"/>
          </a:xfrm>
        </p:grpSpPr>
        <p:sp>
          <p:nvSpPr>
            <p:cNvPr id="23" name="Rectangle 22"/>
            <p:cNvSpPr/>
            <p:nvPr/>
          </p:nvSpPr>
          <p:spPr>
            <a:xfrm>
              <a:off x="10668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1</a:t>
              </a:r>
              <a:endParaRPr lang="en-US" sz="2400" b="1" dirty="0">
                <a:solidFill>
                  <a:schemeClr val="tx1"/>
                </a:solidFill>
              </a:endParaRPr>
            </a:p>
          </p:txBody>
        </p:sp>
        <p:sp>
          <p:nvSpPr>
            <p:cNvPr id="24" name="TextBox 23"/>
            <p:cNvSpPr txBox="1"/>
            <p:nvPr/>
          </p:nvSpPr>
          <p:spPr>
            <a:xfrm>
              <a:off x="1026884" y="4191000"/>
              <a:ext cx="811441" cy="369332"/>
            </a:xfrm>
            <a:prstGeom prst="rect">
              <a:avLst/>
            </a:prstGeom>
            <a:noFill/>
          </p:spPr>
          <p:txBody>
            <a:bodyPr wrap="none" rtlCol="0">
              <a:spAutoFit/>
            </a:bodyPr>
            <a:lstStyle/>
            <a:p>
              <a:r>
                <a:rPr lang="en-IN" dirty="0">
                  <a:solidFill>
                    <a:srgbClr val="0070C0"/>
                  </a:solidFill>
                </a:rPr>
                <a:t>a[1][0]</a:t>
              </a:r>
              <a:endParaRPr lang="en-US" dirty="0">
                <a:solidFill>
                  <a:srgbClr val="0070C0"/>
                </a:solidFill>
              </a:endParaRPr>
            </a:p>
          </p:txBody>
        </p:sp>
        <p:sp>
          <p:nvSpPr>
            <p:cNvPr id="25" name="Rectangle 24"/>
            <p:cNvSpPr/>
            <p:nvPr/>
          </p:nvSpPr>
          <p:spPr>
            <a:xfrm>
              <a:off x="17526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1</a:t>
              </a:r>
              <a:endParaRPr lang="en-US" sz="2400" b="1" dirty="0">
                <a:solidFill>
                  <a:schemeClr val="tx1"/>
                </a:solidFill>
              </a:endParaRPr>
            </a:p>
          </p:txBody>
        </p:sp>
        <p:sp>
          <p:nvSpPr>
            <p:cNvPr id="26" name="TextBox 25"/>
            <p:cNvSpPr txBox="1"/>
            <p:nvPr/>
          </p:nvSpPr>
          <p:spPr>
            <a:xfrm>
              <a:off x="1712684" y="4191000"/>
              <a:ext cx="811441" cy="369332"/>
            </a:xfrm>
            <a:prstGeom prst="rect">
              <a:avLst/>
            </a:prstGeom>
            <a:noFill/>
          </p:spPr>
          <p:txBody>
            <a:bodyPr wrap="none" rtlCol="0">
              <a:spAutoFit/>
            </a:bodyPr>
            <a:lstStyle/>
            <a:p>
              <a:r>
                <a:rPr lang="en-IN" dirty="0">
                  <a:solidFill>
                    <a:srgbClr val="0070C0"/>
                  </a:solidFill>
                </a:rPr>
                <a:t>a[1][1]</a:t>
              </a:r>
              <a:endParaRPr lang="en-US" dirty="0">
                <a:solidFill>
                  <a:srgbClr val="0070C0"/>
                </a:solidFill>
              </a:endParaRPr>
            </a:p>
          </p:txBody>
        </p:sp>
        <p:sp>
          <p:nvSpPr>
            <p:cNvPr id="27" name="Rectangle 26"/>
            <p:cNvSpPr/>
            <p:nvPr/>
          </p:nvSpPr>
          <p:spPr>
            <a:xfrm>
              <a:off x="24384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0</a:t>
              </a:r>
              <a:endParaRPr lang="en-US" sz="2400" b="1" dirty="0">
                <a:solidFill>
                  <a:schemeClr val="tx1"/>
                </a:solidFill>
              </a:endParaRPr>
            </a:p>
          </p:txBody>
        </p:sp>
        <p:sp>
          <p:nvSpPr>
            <p:cNvPr id="28" name="TextBox 27"/>
            <p:cNvSpPr txBox="1"/>
            <p:nvPr/>
          </p:nvSpPr>
          <p:spPr>
            <a:xfrm>
              <a:off x="2398484" y="4191000"/>
              <a:ext cx="811441" cy="369332"/>
            </a:xfrm>
            <a:prstGeom prst="rect">
              <a:avLst/>
            </a:prstGeom>
            <a:noFill/>
          </p:spPr>
          <p:txBody>
            <a:bodyPr wrap="none" rtlCol="0">
              <a:spAutoFit/>
            </a:bodyPr>
            <a:lstStyle/>
            <a:p>
              <a:r>
                <a:rPr lang="en-IN" dirty="0">
                  <a:solidFill>
                    <a:srgbClr val="0070C0"/>
                  </a:solidFill>
                </a:rPr>
                <a:t>a[1][2]</a:t>
              </a:r>
              <a:endParaRPr lang="en-US" dirty="0">
                <a:solidFill>
                  <a:srgbClr val="0070C0"/>
                </a:solidFill>
              </a:endParaRPr>
            </a:p>
          </p:txBody>
        </p:sp>
        <p:sp>
          <p:nvSpPr>
            <p:cNvPr id="29" name="Rectangle 28"/>
            <p:cNvSpPr/>
            <p:nvPr/>
          </p:nvSpPr>
          <p:spPr>
            <a:xfrm>
              <a:off x="31242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6</a:t>
              </a:r>
              <a:endParaRPr lang="en-US" sz="2400" b="1" dirty="0">
                <a:solidFill>
                  <a:schemeClr val="tx1"/>
                </a:solidFill>
              </a:endParaRPr>
            </a:p>
          </p:txBody>
        </p:sp>
        <p:sp>
          <p:nvSpPr>
            <p:cNvPr id="30" name="TextBox 29"/>
            <p:cNvSpPr txBox="1"/>
            <p:nvPr/>
          </p:nvSpPr>
          <p:spPr>
            <a:xfrm>
              <a:off x="3084284" y="4191000"/>
              <a:ext cx="811441" cy="369332"/>
            </a:xfrm>
            <a:prstGeom prst="rect">
              <a:avLst/>
            </a:prstGeom>
            <a:noFill/>
          </p:spPr>
          <p:txBody>
            <a:bodyPr wrap="none" rtlCol="0">
              <a:spAutoFit/>
            </a:bodyPr>
            <a:lstStyle/>
            <a:p>
              <a:r>
                <a:rPr lang="en-IN" dirty="0">
                  <a:solidFill>
                    <a:srgbClr val="0070C0"/>
                  </a:solidFill>
                </a:rPr>
                <a:t>a[1][3]</a:t>
              </a:r>
              <a:endParaRPr lang="en-US" dirty="0">
                <a:solidFill>
                  <a:srgbClr val="0070C0"/>
                </a:solidFill>
              </a:endParaRPr>
            </a:p>
          </p:txBody>
        </p:sp>
        <p:sp>
          <p:nvSpPr>
            <p:cNvPr id="31" name="Rectangle 30"/>
            <p:cNvSpPr/>
            <p:nvPr/>
          </p:nvSpPr>
          <p:spPr>
            <a:xfrm>
              <a:off x="38100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0</a:t>
              </a:r>
              <a:endParaRPr lang="en-US" sz="2400" b="1" dirty="0">
                <a:solidFill>
                  <a:schemeClr val="tx1"/>
                </a:solidFill>
              </a:endParaRPr>
            </a:p>
          </p:txBody>
        </p:sp>
        <p:sp>
          <p:nvSpPr>
            <p:cNvPr id="32" name="TextBox 31"/>
            <p:cNvSpPr txBox="1"/>
            <p:nvPr/>
          </p:nvSpPr>
          <p:spPr>
            <a:xfrm>
              <a:off x="3770084" y="4191000"/>
              <a:ext cx="811441" cy="369332"/>
            </a:xfrm>
            <a:prstGeom prst="rect">
              <a:avLst/>
            </a:prstGeom>
            <a:noFill/>
          </p:spPr>
          <p:txBody>
            <a:bodyPr wrap="none" rtlCol="0">
              <a:spAutoFit/>
            </a:bodyPr>
            <a:lstStyle/>
            <a:p>
              <a:r>
                <a:rPr lang="en-IN" dirty="0">
                  <a:solidFill>
                    <a:srgbClr val="0070C0"/>
                  </a:solidFill>
                </a:rPr>
                <a:t>a[1][4]</a:t>
              </a:r>
              <a:endParaRPr lang="en-US" dirty="0">
                <a:solidFill>
                  <a:srgbClr val="0070C0"/>
                </a:solidFill>
              </a:endParaRPr>
            </a:p>
          </p:txBody>
        </p:sp>
        <p:sp>
          <p:nvSpPr>
            <p:cNvPr id="33" name="Rectangle 32"/>
            <p:cNvSpPr/>
            <p:nvPr/>
          </p:nvSpPr>
          <p:spPr>
            <a:xfrm>
              <a:off x="44958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4</a:t>
              </a:r>
              <a:endParaRPr lang="en-US" sz="2400" b="1" dirty="0">
                <a:solidFill>
                  <a:schemeClr val="tx1"/>
                </a:solidFill>
              </a:endParaRPr>
            </a:p>
          </p:txBody>
        </p:sp>
        <p:sp>
          <p:nvSpPr>
            <p:cNvPr id="34" name="TextBox 33"/>
            <p:cNvSpPr txBox="1"/>
            <p:nvPr/>
          </p:nvSpPr>
          <p:spPr>
            <a:xfrm>
              <a:off x="4455884" y="4191000"/>
              <a:ext cx="811441" cy="369332"/>
            </a:xfrm>
            <a:prstGeom prst="rect">
              <a:avLst/>
            </a:prstGeom>
            <a:noFill/>
          </p:spPr>
          <p:txBody>
            <a:bodyPr wrap="none" rtlCol="0">
              <a:spAutoFit/>
            </a:bodyPr>
            <a:lstStyle/>
            <a:p>
              <a:r>
                <a:rPr lang="en-IN" dirty="0">
                  <a:solidFill>
                    <a:srgbClr val="0070C0"/>
                  </a:solidFill>
                </a:rPr>
                <a:t>a[1][5]</a:t>
              </a:r>
              <a:endParaRPr lang="en-US" dirty="0">
                <a:solidFill>
                  <a:srgbClr val="0070C0"/>
                </a:solidFill>
              </a:endParaRPr>
            </a:p>
          </p:txBody>
        </p:sp>
      </p:grpSp>
      <p:grpSp>
        <p:nvGrpSpPr>
          <p:cNvPr id="35" name="Group 34"/>
          <p:cNvGrpSpPr/>
          <p:nvPr/>
        </p:nvGrpSpPr>
        <p:grpSpPr>
          <a:xfrm>
            <a:off x="3737008" y="3155267"/>
            <a:ext cx="4240441" cy="674132"/>
            <a:chOff x="1026884" y="4572000"/>
            <a:chExt cx="4240441" cy="674132"/>
          </a:xfrm>
        </p:grpSpPr>
        <p:sp>
          <p:nvSpPr>
            <p:cNvPr id="36" name="Rectangle 35"/>
            <p:cNvSpPr/>
            <p:nvPr/>
          </p:nvSpPr>
          <p:spPr>
            <a:xfrm>
              <a:off x="10668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2</a:t>
              </a:r>
              <a:endParaRPr lang="en-US" sz="2400" b="1" dirty="0">
                <a:solidFill>
                  <a:schemeClr val="tx1"/>
                </a:solidFill>
              </a:endParaRPr>
            </a:p>
          </p:txBody>
        </p:sp>
        <p:sp>
          <p:nvSpPr>
            <p:cNvPr id="37" name="TextBox 36"/>
            <p:cNvSpPr txBox="1"/>
            <p:nvPr/>
          </p:nvSpPr>
          <p:spPr>
            <a:xfrm>
              <a:off x="1026884" y="4876800"/>
              <a:ext cx="811441" cy="369332"/>
            </a:xfrm>
            <a:prstGeom prst="rect">
              <a:avLst/>
            </a:prstGeom>
            <a:noFill/>
          </p:spPr>
          <p:txBody>
            <a:bodyPr wrap="none" rtlCol="0">
              <a:spAutoFit/>
            </a:bodyPr>
            <a:lstStyle/>
            <a:p>
              <a:r>
                <a:rPr lang="en-IN" dirty="0">
                  <a:solidFill>
                    <a:srgbClr val="0070C0"/>
                  </a:solidFill>
                </a:rPr>
                <a:t>a[2][0]</a:t>
              </a:r>
              <a:endParaRPr lang="en-US" dirty="0">
                <a:solidFill>
                  <a:srgbClr val="0070C0"/>
                </a:solidFill>
              </a:endParaRPr>
            </a:p>
          </p:txBody>
        </p:sp>
        <p:sp>
          <p:nvSpPr>
            <p:cNvPr id="38" name="Rectangle 37"/>
            <p:cNvSpPr/>
            <p:nvPr/>
          </p:nvSpPr>
          <p:spPr>
            <a:xfrm>
              <a:off x="17526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1</a:t>
              </a:r>
              <a:endParaRPr lang="en-US" sz="2400" b="1" dirty="0">
                <a:solidFill>
                  <a:schemeClr val="tx1"/>
                </a:solidFill>
              </a:endParaRPr>
            </a:p>
          </p:txBody>
        </p:sp>
        <p:sp>
          <p:nvSpPr>
            <p:cNvPr id="39" name="TextBox 38"/>
            <p:cNvSpPr txBox="1"/>
            <p:nvPr/>
          </p:nvSpPr>
          <p:spPr>
            <a:xfrm>
              <a:off x="1712684" y="4876800"/>
              <a:ext cx="811441" cy="369332"/>
            </a:xfrm>
            <a:prstGeom prst="rect">
              <a:avLst/>
            </a:prstGeom>
            <a:noFill/>
          </p:spPr>
          <p:txBody>
            <a:bodyPr wrap="none" rtlCol="0">
              <a:spAutoFit/>
            </a:bodyPr>
            <a:lstStyle/>
            <a:p>
              <a:r>
                <a:rPr lang="en-IN" dirty="0">
                  <a:solidFill>
                    <a:srgbClr val="0070C0"/>
                  </a:solidFill>
                </a:rPr>
                <a:t>a[2][1]</a:t>
              </a:r>
              <a:endParaRPr lang="en-US" dirty="0">
                <a:solidFill>
                  <a:srgbClr val="0070C0"/>
                </a:solidFill>
              </a:endParaRPr>
            </a:p>
          </p:txBody>
        </p:sp>
        <p:sp>
          <p:nvSpPr>
            <p:cNvPr id="40" name="Rectangle 39"/>
            <p:cNvSpPr/>
            <p:nvPr/>
          </p:nvSpPr>
          <p:spPr>
            <a:xfrm>
              <a:off x="24384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1</a:t>
              </a:r>
              <a:endParaRPr lang="en-US" sz="2400" b="1" dirty="0">
                <a:solidFill>
                  <a:schemeClr val="tx1"/>
                </a:solidFill>
              </a:endParaRPr>
            </a:p>
          </p:txBody>
        </p:sp>
        <p:sp>
          <p:nvSpPr>
            <p:cNvPr id="41" name="TextBox 40"/>
            <p:cNvSpPr txBox="1"/>
            <p:nvPr/>
          </p:nvSpPr>
          <p:spPr>
            <a:xfrm>
              <a:off x="2398484" y="4876800"/>
              <a:ext cx="811441" cy="369332"/>
            </a:xfrm>
            <a:prstGeom prst="rect">
              <a:avLst/>
            </a:prstGeom>
            <a:noFill/>
          </p:spPr>
          <p:txBody>
            <a:bodyPr wrap="none" rtlCol="0">
              <a:spAutoFit/>
            </a:bodyPr>
            <a:lstStyle/>
            <a:p>
              <a:r>
                <a:rPr lang="en-IN" dirty="0">
                  <a:solidFill>
                    <a:srgbClr val="0070C0"/>
                  </a:solidFill>
                </a:rPr>
                <a:t>a[2][2]</a:t>
              </a:r>
              <a:endParaRPr lang="en-US" dirty="0">
                <a:solidFill>
                  <a:srgbClr val="0070C0"/>
                </a:solidFill>
              </a:endParaRPr>
            </a:p>
          </p:txBody>
        </p:sp>
        <p:sp>
          <p:nvSpPr>
            <p:cNvPr id="42" name="Rectangle 41"/>
            <p:cNvSpPr/>
            <p:nvPr/>
          </p:nvSpPr>
          <p:spPr>
            <a:xfrm>
              <a:off x="31242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0</a:t>
              </a:r>
              <a:endParaRPr lang="en-US" sz="2400" b="1" dirty="0">
                <a:solidFill>
                  <a:schemeClr val="tx1"/>
                </a:solidFill>
              </a:endParaRPr>
            </a:p>
          </p:txBody>
        </p:sp>
        <p:sp>
          <p:nvSpPr>
            <p:cNvPr id="43" name="TextBox 42"/>
            <p:cNvSpPr txBox="1"/>
            <p:nvPr/>
          </p:nvSpPr>
          <p:spPr>
            <a:xfrm>
              <a:off x="3084284" y="4876800"/>
              <a:ext cx="811441" cy="369332"/>
            </a:xfrm>
            <a:prstGeom prst="rect">
              <a:avLst/>
            </a:prstGeom>
            <a:noFill/>
          </p:spPr>
          <p:txBody>
            <a:bodyPr wrap="none" rtlCol="0">
              <a:spAutoFit/>
            </a:bodyPr>
            <a:lstStyle/>
            <a:p>
              <a:r>
                <a:rPr lang="en-IN" dirty="0">
                  <a:solidFill>
                    <a:srgbClr val="0070C0"/>
                  </a:solidFill>
                </a:rPr>
                <a:t>a[2][3]</a:t>
              </a:r>
              <a:endParaRPr lang="en-US" dirty="0">
                <a:solidFill>
                  <a:srgbClr val="0070C0"/>
                </a:solidFill>
              </a:endParaRPr>
            </a:p>
          </p:txBody>
        </p:sp>
        <p:sp>
          <p:nvSpPr>
            <p:cNvPr id="44" name="Rectangle 43"/>
            <p:cNvSpPr/>
            <p:nvPr/>
          </p:nvSpPr>
          <p:spPr>
            <a:xfrm>
              <a:off x="38100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1</a:t>
              </a:r>
              <a:endParaRPr lang="en-US" sz="2400" b="1" dirty="0">
                <a:solidFill>
                  <a:schemeClr val="tx1"/>
                </a:solidFill>
              </a:endParaRPr>
            </a:p>
          </p:txBody>
        </p:sp>
        <p:sp>
          <p:nvSpPr>
            <p:cNvPr id="45" name="TextBox 44"/>
            <p:cNvSpPr txBox="1"/>
            <p:nvPr/>
          </p:nvSpPr>
          <p:spPr>
            <a:xfrm>
              <a:off x="3770084" y="4876800"/>
              <a:ext cx="811441" cy="369332"/>
            </a:xfrm>
            <a:prstGeom prst="rect">
              <a:avLst/>
            </a:prstGeom>
            <a:noFill/>
          </p:spPr>
          <p:txBody>
            <a:bodyPr wrap="none" rtlCol="0">
              <a:spAutoFit/>
            </a:bodyPr>
            <a:lstStyle/>
            <a:p>
              <a:r>
                <a:rPr lang="en-IN" dirty="0">
                  <a:solidFill>
                    <a:srgbClr val="0070C0"/>
                  </a:solidFill>
                </a:rPr>
                <a:t>a[2][4]</a:t>
              </a:r>
              <a:endParaRPr lang="en-US" dirty="0">
                <a:solidFill>
                  <a:srgbClr val="0070C0"/>
                </a:solidFill>
              </a:endParaRPr>
            </a:p>
          </p:txBody>
        </p:sp>
        <p:sp>
          <p:nvSpPr>
            <p:cNvPr id="46" name="Rectangle 45"/>
            <p:cNvSpPr/>
            <p:nvPr/>
          </p:nvSpPr>
          <p:spPr>
            <a:xfrm>
              <a:off x="44958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1</a:t>
              </a:r>
              <a:endParaRPr lang="en-US" sz="2400" b="1" dirty="0">
                <a:solidFill>
                  <a:schemeClr val="tx1"/>
                </a:solidFill>
              </a:endParaRPr>
            </a:p>
          </p:txBody>
        </p:sp>
        <p:sp>
          <p:nvSpPr>
            <p:cNvPr id="47" name="TextBox 46"/>
            <p:cNvSpPr txBox="1"/>
            <p:nvPr/>
          </p:nvSpPr>
          <p:spPr>
            <a:xfrm>
              <a:off x="4455884" y="4876800"/>
              <a:ext cx="811441" cy="369332"/>
            </a:xfrm>
            <a:prstGeom prst="rect">
              <a:avLst/>
            </a:prstGeom>
            <a:noFill/>
          </p:spPr>
          <p:txBody>
            <a:bodyPr wrap="none" rtlCol="0">
              <a:spAutoFit/>
            </a:bodyPr>
            <a:lstStyle/>
            <a:p>
              <a:r>
                <a:rPr lang="en-IN" dirty="0">
                  <a:solidFill>
                    <a:srgbClr val="0070C0"/>
                  </a:solidFill>
                </a:rPr>
                <a:t>a[2][5]</a:t>
              </a:r>
              <a:endParaRPr lang="en-US" dirty="0">
                <a:solidFill>
                  <a:srgbClr val="0070C0"/>
                </a:solidFill>
              </a:endParaRPr>
            </a:p>
          </p:txBody>
        </p:sp>
      </p:grpSp>
      <p:sp>
        <p:nvSpPr>
          <p:cNvPr id="48" name="TextBox 47"/>
          <p:cNvSpPr txBox="1"/>
          <p:nvPr/>
        </p:nvSpPr>
        <p:spPr>
          <a:xfrm>
            <a:off x="1500449" y="1924399"/>
            <a:ext cx="2133600" cy="369332"/>
          </a:xfrm>
          <a:prstGeom prst="rect">
            <a:avLst/>
          </a:prstGeom>
          <a:noFill/>
        </p:spPr>
        <p:txBody>
          <a:bodyPr wrap="square" rtlCol="0">
            <a:spAutoFit/>
          </a:bodyPr>
          <a:lstStyle/>
          <a:p>
            <a:pPr algn="r"/>
            <a:r>
              <a:rPr lang="en-IN" dirty="0">
                <a:solidFill>
                  <a:srgbClr val="0070C0"/>
                </a:solidFill>
              </a:rPr>
              <a:t>First Over (a[0])</a:t>
            </a:r>
          </a:p>
        </p:txBody>
      </p:sp>
      <p:sp>
        <p:nvSpPr>
          <p:cNvPr id="49" name="TextBox 48"/>
          <p:cNvSpPr txBox="1"/>
          <p:nvPr/>
        </p:nvSpPr>
        <p:spPr>
          <a:xfrm>
            <a:off x="967049" y="2610199"/>
            <a:ext cx="2667000" cy="369332"/>
          </a:xfrm>
          <a:prstGeom prst="rect">
            <a:avLst/>
          </a:prstGeom>
          <a:noFill/>
        </p:spPr>
        <p:txBody>
          <a:bodyPr wrap="square" rtlCol="0">
            <a:spAutoFit/>
          </a:bodyPr>
          <a:lstStyle/>
          <a:p>
            <a:pPr algn="r"/>
            <a:r>
              <a:rPr lang="en-IN" dirty="0">
                <a:solidFill>
                  <a:srgbClr val="0070C0"/>
                </a:solidFill>
              </a:rPr>
              <a:t>Second Over (a[1])</a:t>
            </a:r>
          </a:p>
        </p:txBody>
      </p:sp>
      <p:sp>
        <p:nvSpPr>
          <p:cNvPr id="50" name="TextBox 49"/>
          <p:cNvSpPr txBox="1"/>
          <p:nvPr/>
        </p:nvSpPr>
        <p:spPr>
          <a:xfrm>
            <a:off x="1271849" y="3295999"/>
            <a:ext cx="2362200" cy="369332"/>
          </a:xfrm>
          <a:prstGeom prst="rect">
            <a:avLst/>
          </a:prstGeom>
          <a:noFill/>
        </p:spPr>
        <p:txBody>
          <a:bodyPr wrap="square" rtlCol="0">
            <a:spAutoFit/>
          </a:bodyPr>
          <a:lstStyle/>
          <a:p>
            <a:pPr algn="r"/>
            <a:r>
              <a:rPr lang="en-IN" dirty="0">
                <a:solidFill>
                  <a:srgbClr val="0070C0"/>
                </a:solidFill>
              </a:rPr>
              <a:t>Third Over (a[2])</a:t>
            </a:r>
          </a:p>
        </p:txBody>
      </p:sp>
    </p:spTree>
    <p:extLst>
      <p:ext uri="{BB962C8B-B14F-4D97-AF65-F5344CB8AC3E}">
        <p14:creationId xmlns:p14="http://schemas.microsoft.com/office/powerpoint/2010/main" val="347279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8" grpId="0"/>
      <p:bldP spid="49" grpId="0"/>
      <p:bldP spid="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 (Example)</a:t>
            </a:r>
          </a:p>
        </p:txBody>
      </p:sp>
      <p:sp>
        <p:nvSpPr>
          <p:cNvPr id="4" name="TextBox 3"/>
          <p:cNvSpPr txBox="1"/>
          <p:nvPr/>
        </p:nvSpPr>
        <p:spPr>
          <a:xfrm>
            <a:off x="228600" y="990600"/>
            <a:ext cx="8915400" cy="5355312"/>
          </a:xfrm>
          <a:prstGeom prst="rect">
            <a:avLst/>
          </a:prstGeom>
          <a:noFill/>
          <a:ln w="19050">
            <a:solidFill>
              <a:schemeClr val="accent1"/>
            </a:solidFill>
            <a:prstDash val="dash"/>
          </a:ln>
        </p:spPr>
        <p:txBody>
          <a:bodyPr wrap="square" rtlCol="0">
            <a:spAutoFit/>
          </a:bodyPr>
          <a:lstStyle/>
          <a:p>
            <a:r>
              <a:rPr lang="en-US" dirty="0">
                <a:solidFill>
                  <a:srgbClr val="000000"/>
                </a:solidFill>
                <a:latin typeface="Consolas"/>
              </a:rPr>
              <a:t>Scanner </a:t>
            </a:r>
            <a:r>
              <a:rPr lang="en-US" dirty="0">
                <a:solidFill>
                  <a:srgbClr val="6A3E3E"/>
                </a:solidFill>
                <a:latin typeface="Consolas"/>
              </a:rPr>
              <a:t>s</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Scanner(</a:t>
            </a:r>
            <a:r>
              <a:rPr lang="en-US" b="1" dirty="0" err="1">
                <a:solidFill>
                  <a:srgbClr val="000000"/>
                </a:solidFill>
                <a:latin typeface="Consolas"/>
              </a:rPr>
              <a:t>System.</a:t>
            </a:r>
            <a:r>
              <a:rPr lang="en-US" b="1" i="1" dirty="0" err="1">
                <a:solidFill>
                  <a:srgbClr val="0000C0"/>
                </a:solidFill>
                <a:latin typeface="Consolas"/>
              </a:rPr>
              <a:t>in</a:t>
            </a:r>
            <a:r>
              <a:rPr lang="en-US" b="1" i="1" dirty="0">
                <a:solidFill>
                  <a:srgbClr val="000000"/>
                </a:solidFill>
                <a:latin typeface="Consolas"/>
              </a:rPr>
              <a:t>);</a:t>
            </a:r>
          </a:p>
          <a:p>
            <a:r>
              <a:rPr lang="en-US" b="1" dirty="0" err="1">
                <a:solidFill>
                  <a:srgbClr val="7F0055"/>
                </a:solidFill>
                <a:latin typeface="Consolas"/>
              </a:rPr>
              <a:t>int</a:t>
            </a:r>
            <a:r>
              <a:rPr lang="en-US" b="1" dirty="0">
                <a:solidFill>
                  <a:srgbClr val="000000"/>
                </a:solidFill>
                <a:latin typeface="Consolas"/>
              </a:rPr>
              <a:t> </a:t>
            </a:r>
            <a:r>
              <a:rPr lang="en-US" b="1" dirty="0" err="1">
                <a:solidFill>
                  <a:srgbClr val="6A3E3E"/>
                </a:solidFill>
                <a:latin typeface="Consolas"/>
              </a:rPr>
              <a:t>runPerOver</a:t>
            </a:r>
            <a:r>
              <a:rPr lang="en-US" b="1"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[3][6];</a:t>
            </a:r>
          </a:p>
          <a:p>
            <a:r>
              <a:rPr lang="nn-NO" b="1" dirty="0">
                <a:solidFill>
                  <a:srgbClr val="7F0055"/>
                </a:solidFill>
                <a:latin typeface="Consolas"/>
              </a:rPr>
              <a:t>for</a:t>
            </a:r>
            <a:r>
              <a:rPr lang="nn-NO" b="1" dirty="0">
                <a:solidFill>
                  <a:srgbClr val="000000"/>
                </a:solidFill>
                <a:latin typeface="Consolas"/>
              </a:rPr>
              <a:t> (</a:t>
            </a:r>
            <a:r>
              <a:rPr lang="nn-NO" b="1" dirty="0">
                <a:solidFill>
                  <a:srgbClr val="7F0055"/>
                </a:solidFill>
                <a:latin typeface="Consolas"/>
              </a:rPr>
              <a:t>int</a:t>
            </a:r>
            <a:r>
              <a:rPr lang="nn-NO" b="1" dirty="0">
                <a:solidFill>
                  <a:srgbClr val="000000"/>
                </a:solidFill>
                <a:latin typeface="Consolas"/>
              </a:rPr>
              <a:t> </a:t>
            </a:r>
            <a:r>
              <a:rPr lang="nn-NO" b="1" dirty="0">
                <a:solidFill>
                  <a:srgbClr val="6A3E3E"/>
                </a:solidFill>
                <a:latin typeface="Consolas"/>
              </a:rPr>
              <a:t>i</a:t>
            </a:r>
            <a:r>
              <a:rPr lang="nn-NO" b="1" dirty="0">
                <a:solidFill>
                  <a:srgbClr val="000000"/>
                </a:solidFill>
                <a:latin typeface="Consolas"/>
              </a:rPr>
              <a:t> = 0; </a:t>
            </a:r>
            <a:r>
              <a:rPr lang="nn-NO" b="1" dirty="0">
                <a:solidFill>
                  <a:srgbClr val="6A3E3E"/>
                </a:solidFill>
                <a:latin typeface="Consolas"/>
              </a:rPr>
              <a:t>i</a:t>
            </a:r>
            <a:r>
              <a:rPr lang="nn-NO" b="1" dirty="0">
                <a:solidFill>
                  <a:srgbClr val="000000"/>
                </a:solidFill>
                <a:latin typeface="Consolas"/>
              </a:rPr>
              <a:t> &lt; 3; </a:t>
            </a:r>
            <a:r>
              <a:rPr lang="nn-NO" b="1" dirty="0">
                <a:solidFill>
                  <a:srgbClr val="6A3E3E"/>
                </a:solidFill>
                <a:latin typeface="Consolas"/>
              </a:rPr>
              <a:t>i</a:t>
            </a:r>
            <a:r>
              <a:rPr lang="nn-NO" b="1" dirty="0">
                <a:solidFill>
                  <a:srgbClr val="000000"/>
                </a:solidFill>
                <a:latin typeface="Consolas"/>
              </a:rPr>
              <a:t>++) {</a:t>
            </a:r>
          </a:p>
          <a:p>
            <a:pPr lvl="1"/>
            <a:r>
              <a:rPr lang="en-US" b="1" dirty="0">
                <a:solidFill>
                  <a:srgbClr val="7F0055"/>
                </a:solidFill>
                <a:latin typeface="Consolas"/>
              </a:rPr>
              <a:t>for</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j</a:t>
            </a:r>
            <a:r>
              <a:rPr lang="en-US" b="1" dirty="0">
                <a:solidFill>
                  <a:srgbClr val="000000"/>
                </a:solidFill>
                <a:latin typeface="Consolas"/>
              </a:rPr>
              <a:t> = 0; </a:t>
            </a:r>
            <a:r>
              <a:rPr lang="en-US" b="1" dirty="0">
                <a:solidFill>
                  <a:srgbClr val="6A3E3E"/>
                </a:solidFill>
                <a:latin typeface="Consolas"/>
              </a:rPr>
              <a:t>j</a:t>
            </a:r>
            <a:r>
              <a:rPr lang="en-US" b="1" dirty="0">
                <a:solidFill>
                  <a:srgbClr val="000000"/>
                </a:solidFill>
                <a:latin typeface="Consolas"/>
              </a:rPr>
              <a:t> &lt; 6; </a:t>
            </a:r>
            <a:r>
              <a:rPr lang="en-US" b="1" dirty="0">
                <a:solidFill>
                  <a:srgbClr val="6A3E3E"/>
                </a:solidFill>
                <a:latin typeface="Consolas"/>
              </a:rPr>
              <a:t>j</a:t>
            </a:r>
            <a:r>
              <a:rPr lang="en-US" b="1" dirty="0">
                <a:solidFill>
                  <a:srgbClr val="000000"/>
                </a:solidFill>
                <a:latin typeface="Consolas"/>
              </a:rPr>
              <a:t>++) {</a:t>
            </a:r>
          </a:p>
          <a:p>
            <a:pPr lvl="2"/>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a:t>
            </a:r>
            <a:r>
              <a:rPr lang="en-US" b="1" i="1" dirty="0">
                <a:solidFill>
                  <a:srgbClr val="000000"/>
                </a:solidFill>
                <a:latin typeface="Consolas"/>
              </a:rPr>
              <a:t>(</a:t>
            </a:r>
            <a:r>
              <a:rPr lang="en-US" b="1" i="1" dirty="0">
                <a:solidFill>
                  <a:srgbClr val="2A00FF"/>
                </a:solidFill>
                <a:latin typeface="Consolas"/>
              </a:rPr>
              <a:t>"Enter Run taken"</a:t>
            </a:r>
            <a:r>
              <a:rPr lang="en-US" b="1" i="1" dirty="0">
                <a:solidFill>
                  <a:srgbClr val="000000"/>
                </a:solidFill>
                <a:latin typeface="Consolas"/>
              </a:rPr>
              <a:t> + </a:t>
            </a:r>
          </a:p>
          <a:p>
            <a:pPr lvl="2"/>
            <a:r>
              <a:rPr lang="en-US" b="1" i="1" dirty="0">
                <a:solidFill>
                  <a:srgbClr val="2A00FF"/>
                </a:solidFill>
                <a:latin typeface="Consolas"/>
              </a:rPr>
              <a:t>" in Over </a:t>
            </a:r>
            <a:r>
              <a:rPr lang="en-US" b="1" i="1" dirty="0" err="1">
                <a:solidFill>
                  <a:srgbClr val="2A00FF"/>
                </a:solidFill>
                <a:latin typeface="Consolas"/>
              </a:rPr>
              <a:t>numner</a:t>
            </a:r>
            <a:r>
              <a:rPr lang="en-US" b="1" i="1" dirty="0">
                <a:solidFill>
                  <a:srgbClr val="2A00FF"/>
                </a:solidFill>
                <a:latin typeface="Consolas"/>
              </a:rPr>
              <a:t> "</a:t>
            </a:r>
            <a:r>
              <a:rPr lang="en-US" b="1" i="1" dirty="0">
                <a:solidFill>
                  <a:srgbClr val="000000"/>
                </a:solidFill>
                <a:latin typeface="Consolas"/>
              </a:rPr>
              <a:t> + (</a:t>
            </a:r>
            <a:r>
              <a:rPr lang="en-US" b="1" i="1" dirty="0" err="1">
                <a:solidFill>
                  <a:srgbClr val="6A3E3E"/>
                </a:solidFill>
                <a:latin typeface="Consolas"/>
              </a:rPr>
              <a:t>i</a:t>
            </a:r>
            <a:r>
              <a:rPr lang="en-US" b="1" i="1" dirty="0">
                <a:solidFill>
                  <a:srgbClr val="000000"/>
                </a:solidFill>
                <a:latin typeface="Consolas"/>
              </a:rPr>
              <a:t> + 1) + </a:t>
            </a:r>
          </a:p>
          <a:p>
            <a:pPr lvl="2"/>
            <a:r>
              <a:rPr lang="en-US" b="1" i="1" dirty="0">
                <a:solidFill>
                  <a:srgbClr val="2A00FF"/>
                </a:solidFill>
                <a:latin typeface="Consolas"/>
              </a:rPr>
              <a:t>" and Ball number "</a:t>
            </a:r>
            <a:r>
              <a:rPr lang="en-US" b="1" i="1" dirty="0">
                <a:solidFill>
                  <a:srgbClr val="000000"/>
                </a:solidFill>
                <a:latin typeface="Consolas"/>
              </a:rPr>
              <a:t> + (</a:t>
            </a:r>
            <a:r>
              <a:rPr lang="en-US" b="1" i="1" dirty="0">
                <a:solidFill>
                  <a:srgbClr val="6A3E3E"/>
                </a:solidFill>
                <a:latin typeface="Consolas"/>
              </a:rPr>
              <a:t>j</a:t>
            </a:r>
            <a:r>
              <a:rPr lang="en-US" b="1" i="1" dirty="0">
                <a:solidFill>
                  <a:srgbClr val="000000"/>
                </a:solidFill>
                <a:latin typeface="Consolas"/>
              </a:rPr>
              <a:t> + 1) + </a:t>
            </a:r>
            <a:r>
              <a:rPr lang="en-US" b="1" i="1" dirty="0">
                <a:solidFill>
                  <a:srgbClr val="2A00FF"/>
                </a:solidFill>
                <a:latin typeface="Consolas"/>
              </a:rPr>
              <a:t>" = "</a:t>
            </a:r>
            <a:r>
              <a:rPr lang="en-US" b="1" i="1" dirty="0">
                <a:solidFill>
                  <a:srgbClr val="000000"/>
                </a:solidFill>
                <a:latin typeface="Consolas"/>
              </a:rPr>
              <a:t>);</a:t>
            </a:r>
          </a:p>
          <a:p>
            <a:pPr lvl="2"/>
            <a:r>
              <a:rPr lang="en-US" dirty="0" err="1">
                <a:solidFill>
                  <a:srgbClr val="6A3E3E"/>
                </a:solidFill>
                <a:latin typeface="Consolas"/>
              </a:rPr>
              <a:t>runPerOver</a:t>
            </a:r>
            <a:r>
              <a:rPr lang="en-US" dirty="0">
                <a:solidFill>
                  <a:srgbClr val="000000"/>
                </a:solidFill>
                <a:latin typeface="Consolas"/>
              </a:rPr>
              <a:t>[</a:t>
            </a:r>
            <a:r>
              <a:rPr lang="en-US" dirty="0" err="1">
                <a:solidFill>
                  <a:srgbClr val="6A3E3E"/>
                </a:solidFill>
                <a:latin typeface="Consolas"/>
              </a:rPr>
              <a:t>i</a:t>
            </a:r>
            <a:r>
              <a:rPr lang="en-US" dirty="0">
                <a:solidFill>
                  <a:srgbClr val="000000"/>
                </a:solidFill>
                <a:latin typeface="Consolas"/>
              </a:rPr>
              <a:t>][</a:t>
            </a:r>
            <a:r>
              <a:rPr lang="en-US" dirty="0">
                <a:solidFill>
                  <a:srgbClr val="6A3E3E"/>
                </a:solidFill>
                <a:latin typeface="Consolas"/>
              </a:rPr>
              <a:t>j</a:t>
            </a:r>
            <a:r>
              <a:rPr lang="en-US" dirty="0">
                <a:solidFill>
                  <a:srgbClr val="000000"/>
                </a:solidFill>
                <a:latin typeface="Consolas"/>
              </a:rPr>
              <a:t>] = </a:t>
            </a:r>
            <a:r>
              <a:rPr lang="en-US" dirty="0" err="1">
                <a:solidFill>
                  <a:srgbClr val="6A3E3E"/>
                </a:solidFill>
                <a:latin typeface="Consolas"/>
              </a:rPr>
              <a:t>s</a:t>
            </a:r>
            <a:r>
              <a:rPr lang="en-US" dirty="0" err="1">
                <a:solidFill>
                  <a:srgbClr val="000000"/>
                </a:solidFill>
                <a:latin typeface="Consolas"/>
              </a:rPr>
              <a:t>.nextInt</a:t>
            </a:r>
            <a:r>
              <a:rPr lang="en-US"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p>
          <a:p>
            <a:r>
              <a:rPr lang="en-US" b="1" dirty="0" err="1">
                <a:solidFill>
                  <a:srgbClr val="7F0055"/>
                </a:solidFill>
                <a:latin typeface="Consolas"/>
              </a:rPr>
              <a:t>int</a:t>
            </a:r>
            <a:r>
              <a:rPr lang="en-US" b="1" dirty="0">
                <a:solidFill>
                  <a:srgbClr val="000000"/>
                </a:solidFill>
                <a:latin typeface="Consolas"/>
              </a:rPr>
              <a:t> </a:t>
            </a:r>
            <a:r>
              <a:rPr lang="en-US" b="1" dirty="0" err="1">
                <a:solidFill>
                  <a:srgbClr val="6A3E3E"/>
                </a:solidFill>
                <a:latin typeface="Consolas"/>
              </a:rPr>
              <a:t>totalRun</a:t>
            </a:r>
            <a:r>
              <a:rPr lang="en-US" b="1" dirty="0">
                <a:solidFill>
                  <a:srgbClr val="000000"/>
                </a:solidFill>
                <a:latin typeface="Consolas"/>
              </a:rPr>
              <a:t> = 0;</a:t>
            </a:r>
          </a:p>
          <a:p>
            <a:r>
              <a:rPr lang="nn-NO" b="1" dirty="0">
                <a:solidFill>
                  <a:srgbClr val="7F0055"/>
                </a:solidFill>
                <a:latin typeface="Consolas"/>
              </a:rPr>
              <a:t>for</a:t>
            </a:r>
            <a:r>
              <a:rPr lang="nn-NO" b="1" dirty="0">
                <a:solidFill>
                  <a:srgbClr val="000000"/>
                </a:solidFill>
                <a:latin typeface="Consolas"/>
              </a:rPr>
              <a:t> (</a:t>
            </a:r>
            <a:r>
              <a:rPr lang="nn-NO" b="1" dirty="0">
                <a:solidFill>
                  <a:srgbClr val="7F0055"/>
                </a:solidFill>
                <a:latin typeface="Consolas"/>
              </a:rPr>
              <a:t>int</a:t>
            </a:r>
            <a:r>
              <a:rPr lang="nn-NO" b="1" dirty="0">
                <a:solidFill>
                  <a:srgbClr val="000000"/>
                </a:solidFill>
                <a:latin typeface="Consolas"/>
              </a:rPr>
              <a:t> </a:t>
            </a:r>
            <a:r>
              <a:rPr lang="nn-NO" b="1" dirty="0">
                <a:solidFill>
                  <a:srgbClr val="6A3E3E"/>
                </a:solidFill>
                <a:latin typeface="Consolas"/>
              </a:rPr>
              <a:t>i</a:t>
            </a:r>
            <a:r>
              <a:rPr lang="nn-NO" b="1" dirty="0">
                <a:solidFill>
                  <a:srgbClr val="000000"/>
                </a:solidFill>
                <a:latin typeface="Consolas"/>
              </a:rPr>
              <a:t> = 0; </a:t>
            </a:r>
            <a:r>
              <a:rPr lang="nn-NO" b="1" dirty="0">
                <a:solidFill>
                  <a:srgbClr val="6A3E3E"/>
                </a:solidFill>
                <a:latin typeface="Consolas"/>
              </a:rPr>
              <a:t>i</a:t>
            </a:r>
            <a:r>
              <a:rPr lang="nn-NO" b="1" dirty="0">
                <a:solidFill>
                  <a:srgbClr val="000000"/>
                </a:solidFill>
                <a:latin typeface="Consolas"/>
              </a:rPr>
              <a:t> &lt; 3; </a:t>
            </a:r>
            <a:r>
              <a:rPr lang="nn-NO" b="1" dirty="0">
                <a:solidFill>
                  <a:srgbClr val="6A3E3E"/>
                </a:solidFill>
                <a:latin typeface="Consolas"/>
              </a:rPr>
              <a:t>i</a:t>
            </a:r>
            <a:r>
              <a:rPr lang="nn-NO" b="1" dirty="0">
                <a:solidFill>
                  <a:srgbClr val="000000"/>
                </a:solidFill>
                <a:latin typeface="Consolas"/>
              </a:rPr>
              <a:t>++) {</a:t>
            </a:r>
          </a:p>
          <a:p>
            <a:pPr lvl="1"/>
            <a:r>
              <a:rPr lang="en-US" b="1" dirty="0">
                <a:solidFill>
                  <a:srgbClr val="7F0055"/>
                </a:solidFill>
                <a:latin typeface="Consolas"/>
              </a:rPr>
              <a:t>for</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j</a:t>
            </a:r>
            <a:r>
              <a:rPr lang="en-US" b="1" dirty="0">
                <a:solidFill>
                  <a:srgbClr val="000000"/>
                </a:solidFill>
                <a:latin typeface="Consolas"/>
              </a:rPr>
              <a:t> = 0; </a:t>
            </a:r>
            <a:r>
              <a:rPr lang="en-US" b="1" dirty="0">
                <a:solidFill>
                  <a:srgbClr val="6A3E3E"/>
                </a:solidFill>
                <a:latin typeface="Consolas"/>
              </a:rPr>
              <a:t>j</a:t>
            </a:r>
            <a:r>
              <a:rPr lang="en-US" b="1" dirty="0">
                <a:solidFill>
                  <a:srgbClr val="000000"/>
                </a:solidFill>
                <a:latin typeface="Consolas"/>
              </a:rPr>
              <a:t> &lt; 6; </a:t>
            </a:r>
            <a:r>
              <a:rPr lang="en-US" b="1" dirty="0">
                <a:solidFill>
                  <a:srgbClr val="6A3E3E"/>
                </a:solidFill>
                <a:latin typeface="Consolas"/>
              </a:rPr>
              <a:t>j</a:t>
            </a:r>
            <a:r>
              <a:rPr lang="en-US" b="1" dirty="0">
                <a:solidFill>
                  <a:srgbClr val="000000"/>
                </a:solidFill>
                <a:latin typeface="Consolas"/>
              </a:rPr>
              <a:t>++) {</a:t>
            </a:r>
          </a:p>
          <a:p>
            <a:pPr lvl="1"/>
            <a:r>
              <a:rPr lang="en-US" dirty="0">
                <a:solidFill>
                  <a:srgbClr val="6A3E3E"/>
                </a:solidFill>
                <a:latin typeface="Consolas"/>
              </a:rPr>
              <a:t>	</a:t>
            </a:r>
            <a:r>
              <a:rPr lang="en-US" dirty="0" err="1">
                <a:solidFill>
                  <a:srgbClr val="6A3E3E"/>
                </a:solidFill>
                <a:latin typeface="Consolas"/>
              </a:rPr>
              <a:t>totalRun</a:t>
            </a:r>
            <a:r>
              <a:rPr lang="en-US" dirty="0">
                <a:solidFill>
                  <a:srgbClr val="000000"/>
                </a:solidFill>
                <a:latin typeface="Consolas"/>
              </a:rPr>
              <a:t> += </a:t>
            </a:r>
            <a:r>
              <a:rPr lang="en-US" dirty="0" err="1">
                <a:solidFill>
                  <a:srgbClr val="6A3E3E"/>
                </a:solidFill>
                <a:latin typeface="Consolas"/>
              </a:rPr>
              <a:t>runPerOver</a:t>
            </a:r>
            <a:r>
              <a:rPr lang="en-US" dirty="0">
                <a:solidFill>
                  <a:srgbClr val="000000"/>
                </a:solidFill>
                <a:latin typeface="Consolas"/>
              </a:rPr>
              <a:t>[</a:t>
            </a:r>
            <a:r>
              <a:rPr lang="en-US" dirty="0" err="1">
                <a:solidFill>
                  <a:srgbClr val="6A3E3E"/>
                </a:solidFill>
                <a:latin typeface="Consolas"/>
              </a:rPr>
              <a:t>i</a:t>
            </a:r>
            <a:r>
              <a:rPr lang="en-US" dirty="0">
                <a:solidFill>
                  <a:srgbClr val="000000"/>
                </a:solidFill>
                <a:latin typeface="Consolas"/>
              </a:rPr>
              <a:t>][</a:t>
            </a:r>
            <a:r>
              <a:rPr lang="en-US" dirty="0">
                <a:solidFill>
                  <a:srgbClr val="6A3E3E"/>
                </a:solidFill>
                <a:latin typeface="Consolas"/>
              </a:rPr>
              <a:t>j</a:t>
            </a:r>
            <a:r>
              <a:rPr lang="en-US"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p>
          <a:p>
            <a:r>
              <a:rPr lang="en-US" b="1" dirty="0">
                <a:solidFill>
                  <a:srgbClr val="7F0055"/>
                </a:solidFill>
                <a:latin typeface="Consolas"/>
              </a:rPr>
              <a:t>double</a:t>
            </a:r>
            <a:r>
              <a:rPr lang="en-US" b="1" dirty="0">
                <a:solidFill>
                  <a:srgbClr val="000000"/>
                </a:solidFill>
                <a:latin typeface="Consolas"/>
              </a:rPr>
              <a:t> </a:t>
            </a:r>
            <a:r>
              <a:rPr lang="en-US" b="1" dirty="0">
                <a:solidFill>
                  <a:srgbClr val="6A3E3E"/>
                </a:solidFill>
                <a:latin typeface="Consolas"/>
              </a:rPr>
              <a:t>average</a:t>
            </a:r>
            <a:r>
              <a:rPr lang="en-US" b="1" dirty="0">
                <a:solidFill>
                  <a:srgbClr val="000000"/>
                </a:solidFill>
                <a:latin typeface="Consolas"/>
              </a:rPr>
              <a:t> = </a:t>
            </a:r>
            <a:r>
              <a:rPr lang="en-US" b="1" dirty="0" err="1">
                <a:solidFill>
                  <a:srgbClr val="6A3E3E"/>
                </a:solidFill>
                <a:latin typeface="Consolas"/>
              </a:rPr>
              <a:t>totalRun</a:t>
            </a:r>
            <a:r>
              <a:rPr lang="en-US" b="1" dirty="0">
                <a:solidFill>
                  <a:srgbClr val="000000"/>
                </a:solidFill>
                <a:latin typeface="Consolas"/>
              </a:rPr>
              <a:t> / (</a:t>
            </a:r>
            <a:r>
              <a:rPr lang="en-US" b="1" dirty="0">
                <a:solidFill>
                  <a:srgbClr val="7F0055"/>
                </a:solidFill>
                <a:latin typeface="Consolas"/>
              </a:rPr>
              <a:t>double</a:t>
            </a:r>
            <a:r>
              <a:rPr lang="en-US" b="1" dirty="0">
                <a:solidFill>
                  <a:srgbClr val="000000"/>
                </a:solidFill>
                <a:latin typeface="Consolas"/>
              </a:rPr>
              <a:t>) </a:t>
            </a:r>
            <a:r>
              <a:rPr lang="en-US" b="1" dirty="0" err="1">
                <a:solidFill>
                  <a:srgbClr val="6A3E3E"/>
                </a:solidFill>
                <a:latin typeface="Consolas"/>
              </a:rPr>
              <a:t>runPerOver</a:t>
            </a:r>
            <a:r>
              <a:rPr lang="en-US" b="1" dirty="0" err="1">
                <a:solidFill>
                  <a:srgbClr val="000000"/>
                </a:solidFill>
                <a:latin typeface="Consolas"/>
              </a:rPr>
              <a:t>.</a:t>
            </a:r>
            <a:r>
              <a:rPr lang="en-US" b="1" dirty="0" err="1">
                <a:solidFill>
                  <a:srgbClr val="0000C0"/>
                </a:solidFill>
                <a:latin typeface="Consolas"/>
              </a:rPr>
              <a:t>length</a:t>
            </a:r>
            <a:r>
              <a:rPr lang="en-US" b="1" dirty="0">
                <a:solidFill>
                  <a:srgbClr val="000000"/>
                </a:solidFill>
                <a:latin typeface="Consolas"/>
              </a:rPr>
              <a:t>;</a:t>
            </a:r>
          </a:p>
          <a:p>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"Total Run = "</a:t>
            </a:r>
            <a:r>
              <a:rPr lang="en-US" b="1" i="1" dirty="0">
                <a:solidFill>
                  <a:srgbClr val="000000"/>
                </a:solidFill>
                <a:latin typeface="Consolas"/>
              </a:rPr>
              <a:t> + </a:t>
            </a:r>
            <a:r>
              <a:rPr lang="en-US" b="1" i="1" dirty="0" err="1">
                <a:solidFill>
                  <a:srgbClr val="6A3E3E"/>
                </a:solidFill>
                <a:latin typeface="Consolas"/>
              </a:rPr>
              <a:t>totalRun</a:t>
            </a:r>
            <a:r>
              <a:rPr lang="en-US" b="1" i="1" dirty="0">
                <a:solidFill>
                  <a:srgbClr val="000000"/>
                </a:solidFill>
                <a:latin typeface="Consolas"/>
              </a:rPr>
              <a:t>);</a:t>
            </a:r>
          </a:p>
          <a:p>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"Average per over = "</a:t>
            </a:r>
            <a:r>
              <a:rPr lang="en-US" b="1" i="1" dirty="0">
                <a:solidFill>
                  <a:srgbClr val="000000"/>
                </a:solidFill>
                <a:latin typeface="Consolas"/>
              </a:rPr>
              <a:t> + </a:t>
            </a:r>
            <a:r>
              <a:rPr lang="en-US" b="1" i="1" dirty="0">
                <a:solidFill>
                  <a:srgbClr val="6A3E3E"/>
                </a:solidFill>
                <a:latin typeface="Consolas"/>
              </a:rPr>
              <a:t>average</a:t>
            </a:r>
            <a:r>
              <a:rPr lang="en-US" b="1" i="1" dirty="0">
                <a:solidFill>
                  <a:srgbClr val="000000"/>
                </a:solidFill>
                <a:latin typeface="Consolas"/>
              </a:rPr>
              <a:t>);</a:t>
            </a:r>
            <a:endParaRPr lang="en-US" dirty="0">
              <a:solidFill>
                <a:srgbClr val="000000"/>
              </a:solidFill>
              <a:latin typeface="Consolas"/>
            </a:endParaRPr>
          </a:p>
        </p:txBody>
      </p:sp>
      <p:pic>
        <p:nvPicPr>
          <p:cNvPr id="5" name="Picture 2"/>
          <p:cNvPicPr>
            <a:picLocks noChangeAspect="1" noChangeArrowheads="1"/>
          </p:cNvPicPr>
          <p:nvPr/>
        </p:nvPicPr>
        <p:blipFill>
          <a:blip r:embed="rId2" cstate="print"/>
          <a:srcRect/>
          <a:stretch>
            <a:fillRect/>
          </a:stretch>
        </p:blipFill>
        <p:spPr bwMode="auto">
          <a:xfrm>
            <a:off x="6138358" y="711201"/>
            <a:ext cx="6011284" cy="4733635"/>
          </a:xfrm>
          <a:prstGeom prst="rect">
            <a:avLst/>
          </a:prstGeom>
          <a:noFill/>
          <a:ln w="9525">
            <a:noFill/>
            <a:miter lim="800000"/>
            <a:headEnd/>
            <a:tailEnd/>
          </a:ln>
        </p:spPr>
      </p:pic>
    </p:spTree>
    <p:extLst>
      <p:ext uri="{BB962C8B-B14F-4D97-AF65-F5344CB8AC3E}">
        <p14:creationId xmlns:p14="http://schemas.microsoft.com/office/powerpoint/2010/main" val="75902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 (Cont.)</a:t>
            </a:r>
          </a:p>
        </p:txBody>
      </p:sp>
      <p:sp>
        <p:nvSpPr>
          <p:cNvPr id="3" name="Content Placeholder 2"/>
          <p:cNvSpPr>
            <a:spLocks noGrp="1"/>
          </p:cNvSpPr>
          <p:nvPr>
            <p:ph idx="1"/>
          </p:nvPr>
        </p:nvSpPr>
        <p:spPr/>
        <p:txBody>
          <a:bodyPr/>
          <a:lstStyle/>
          <a:p>
            <a:r>
              <a:rPr lang="en-US" b="1" dirty="0"/>
              <a:t>manually</a:t>
            </a:r>
            <a:r>
              <a:rPr lang="en-US" dirty="0"/>
              <a:t> allocate </a:t>
            </a:r>
            <a:r>
              <a:rPr lang="en-US" b="1" dirty="0"/>
              <a:t>different</a:t>
            </a:r>
            <a:r>
              <a:rPr lang="en-US" dirty="0"/>
              <a:t> size:</a:t>
            </a:r>
          </a:p>
          <a:p>
            <a:pPr lvl="2">
              <a:buNone/>
            </a:pPr>
            <a:r>
              <a:rPr lang="en-US" sz="2000" dirty="0" err="1">
                <a:latin typeface="Cambria" pitchFamily="18" charset="0"/>
                <a:ea typeface="Cambria" pitchFamily="18" charset="0"/>
              </a:rPr>
              <a:t>int</a:t>
            </a:r>
            <a:r>
              <a:rPr lang="en-US" sz="2000" dirty="0">
                <a:latin typeface="Cambria" pitchFamily="18" charset="0"/>
                <a:ea typeface="Cambria" pitchFamily="18" charset="0"/>
              </a:rPr>
              <a:t> </a:t>
            </a:r>
            <a:r>
              <a:rPr lang="en-US" sz="2000" dirty="0" err="1">
                <a:latin typeface="Cambria" pitchFamily="18" charset="0"/>
                <a:ea typeface="Cambria" pitchFamily="18" charset="0"/>
              </a:rPr>
              <a:t>runPerOver</a:t>
            </a:r>
            <a:r>
              <a:rPr lang="en-US" sz="2000" dirty="0">
                <a:latin typeface="Cambria" pitchFamily="18" charset="0"/>
                <a:ea typeface="Cambria" pitchFamily="18" charset="0"/>
              </a:rPr>
              <a:t>[][] = new </a:t>
            </a:r>
            <a:r>
              <a:rPr lang="en-US" sz="2000" dirty="0" err="1">
                <a:latin typeface="Cambria" pitchFamily="18" charset="0"/>
                <a:ea typeface="Cambria" pitchFamily="18" charset="0"/>
              </a:rPr>
              <a:t>int</a:t>
            </a:r>
            <a:r>
              <a:rPr lang="en-US" sz="2000" dirty="0">
                <a:latin typeface="Cambria" pitchFamily="18" charset="0"/>
                <a:ea typeface="Cambria" pitchFamily="18" charset="0"/>
              </a:rPr>
              <a:t>[3][];</a:t>
            </a:r>
          </a:p>
          <a:p>
            <a:pPr lvl="2">
              <a:buNone/>
            </a:pPr>
            <a:r>
              <a:rPr lang="en-US" sz="2000" dirty="0" err="1">
                <a:latin typeface="Cambria" pitchFamily="18" charset="0"/>
                <a:ea typeface="Cambria" pitchFamily="18" charset="0"/>
              </a:rPr>
              <a:t>runPerOver</a:t>
            </a:r>
            <a:r>
              <a:rPr lang="en-US" sz="2000" dirty="0">
                <a:latin typeface="Cambria" pitchFamily="18" charset="0"/>
                <a:ea typeface="Cambria" pitchFamily="18" charset="0"/>
              </a:rPr>
              <a:t>[0] =  new </a:t>
            </a:r>
            <a:r>
              <a:rPr lang="en-US" sz="2000" dirty="0" err="1">
                <a:latin typeface="Cambria" pitchFamily="18" charset="0"/>
                <a:ea typeface="Cambria" pitchFamily="18" charset="0"/>
              </a:rPr>
              <a:t>int</a:t>
            </a:r>
            <a:r>
              <a:rPr lang="en-US" sz="2000" dirty="0">
                <a:latin typeface="Cambria" pitchFamily="18" charset="0"/>
                <a:ea typeface="Cambria" pitchFamily="18" charset="0"/>
              </a:rPr>
              <a:t>[6];</a:t>
            </a:r>
          </a:p>
          <a:p>
            <a:pPr lvl="2">
              <a:buNone/>
            </a:pPr>
            <a:r>
              <a:rPr lang="en-US" sz="2000" dirty="0" err="1">
                <a:latin typeface="Cambria" pitchFamily="18" charset="0"/>
                <a:ea typeface="Cambria" pitchFamily="18" charset="0"/>
              </a:rPr>
              <a:t>runPerOver</a:t>
            </a:r>
            <a:r>
              <a:rPr lang="en-US" sz="2000" dirty="0">
                <a:latin typeface="Cambria" pitchFamily="18" charset="0"/>
                <a:ea typeface="Cambria" pitchFamily="18" charset="0"/>
              </a:rPr>
              <a:t>[1]  =  new </a:t>
            </a:r>
            <a:r>
              <a:rPr lang="en-US" sz="2000" dirty="0" err="1">
                <a:latin typeface="Cambria" pitchFamily="18" charset="0"/>
                <a:ea typeface="Cambria" pitchFamily="18" charset="0"/>
              </a:rPr>
              <a:t>int</a:t>
            </a:r>
            <a:r>
              <a:rPr lang="en-US" sz="2000" dirty="0">
                <a:latin typeface="Cambria" pitchFamily="18" charset="0"/>
                <a:ea typeface="Cambria" pitchFamily="18" charset="0"/>
              </a:rPr>
              <a:t>[7];</a:t>
            </a:r>
          </a:p>
          <a:p>
            <a:pPr lvl="2">
              <a:buNone/>
            </a:pPr>
            <a:r>
              <a:rPr lang="en-US" sz="2000" dirty="0" err="1">
                <a:latin typeface="Cambria" pitchFamily="18" charset="0"/>
                <a:ea typeface="Cambria" pitchFamily="18" charset="0"/>
              </a:rPr>
              <a:t>runPerOver</a:t>
            </a:r>
            <a:r>
              <a:rPr lang="en-US" sz="2000" dirty="0">
                <a:latin typeface="Cambria" pitchFamily="18" charset="0"/>
                <a:ea typeface="Cambria" pitchFamily="18" charset="0"/>
              </a:rPr>
              <a:t>[2]  =  new </a:t>
            </a:r>
            <a:r>
              <a:rPr lang="en-US" sz="2000" dirty="0" err="1">
                <a:latin typeface="Cambria" pitchFamily="18" charset="0"/>
                <a:ea typeface="Cambria" pitchFamily="18" charset="0"/>
              </a:rPr>
              <a:t>int</a:t>
            </a:r>
            <a:r>
              <a:rPr lang="en-US" sz="2000" dirty="0">
                <a:latin typeface="Cambria" pitchFamily="18" charset="0"/>
                <a:ea typeface="Cambria" pitchFamily="18" charset="0"/>
              </a:rPr>
              <a:t>[6]; </a:t>
            </a:r>
          </a:p>
          <a:p>
            <a:r>
              <a:rPr lang="en-US" b="1" dirty="0"/>
              <a:t>initialization</a:t>
            </a:r>
            <a:r>
              <a:rPr lang="en-US" dirty="0"/>
              <a:t>:</a:t>
            </a:r>
          </a:p>
          <a:p>
            <a:pPr lvl="1">
              <a:buNone/>
            </a:pPr>
            <a:r>
              <a:rPr lang="en-US" dirty="0" err="1">
                <a:latin typeface="Cambria" pitchFamily="18" charset="0"/>
                <a:ea typeface="Cambria" pitchFamily="18" charset="0"/>
              </a:rPr>
              <a:t>int</a:t>
            </a:r>
            <a:r>
              <a:rPr lang="en-US" dirty="0">
                <a:latin typeface="Cambria" pitchFamily="18" charset="0"/>
                <a:ea typeface="Cambria" pitchFamily="18" charset="0"/>
              </a:rPr>
              <a:t> </a:t>
            </a:r>
            <a:r>
              <a:rPr lang="en-US" dirty="0" err="1">
                <a:latin typeface="Cambria" pitchFamily="18" charset="0"/>
                <a:ea typeface="Cambria" pitchFamily="18" charset="0"/>
              </a:rPr>
              <a:t>runPerOver</a:t>
            </a:r>
            <a:r>
              <a:rPr lang="en-US" dirty="0">
                <a:latin typeface="Cambria" pitchFamily="18" charset="0"/>
                <a:ea typeface="Cambria" pitchFamily="18" charset="0"/>
              </a:rPr>
              <a:t>[][] = {</a:t>
            </a:r>
          </a:p>
          <a:p>
            <a:pPr lvl="1">
              <a:buNone/>
            </a:pPr>
            <a:r>
              <a:rPr lang="en-US" dirty="0">
                <a:latin typeface="Cambria" pitchFamily="18" charset="0"/>
                <a:ea typeface="Cambria" pitchFamily="18" charset="0"/>
              </a:rPr>
              <a:t>				{0,4,2,1,0,6},</a:t>
            </a:r>
          </a:p>
          <a:p>
            <a:pPr lvl="1">
              <a:buNone/>
            </a:pPr>
            <a:r>
              <a:rPr lang="en-US" dirty="0">
                <a:latin typeface="Cambria" pitchFamily="18" charset="0"/>
                <a:ea typeface="Cambria" pitchFamily="18" charset="0"/>
              </a:rPr>
              <a:t>				{1,-1,4,1,2,4,0},</a:t>
            </a:r>
          </a:p>
          <a:p>
            <a:pPr lvl="1">
              <a:buNone/>
            </a:pPr>
            <a:r>
              <a:rPr lang="en-US" dirty="0">
                <a:latin typeface="Cambria" pitchFamily="18" charset="0"/>
                <a:ea typeface="Cambria" pitchFamily="18" charset="0"/>
              </a:rPr>
              <a:t>				{6,4,1,0,2,2},</a:t>
            </a:r>
          </a:p>
          <a:p>
            <a:pPr lvl="1">
              <a:buNone/>
            </a:pPr>
            <a:r>
              <a:rPr lang="en-US" dirty="0">
                <a:latin typeface="Cambria" pitchFamily="18" charset="0"/>
                <a:ea typeface="Cambria" pitchFamily="18" charset="0"/>
              </a:rPr>
              <a:t>			}</a:t>
            </a:r>
          </a:p>
          <a:p>
            <a:pPr lvl="1">
              <a:buNone/>
            </a:pPr>
            <a:r>
              <a:rPr lang="en-IN" dirty="0">
                <a:solidFill>
                  <a:schemeClr val="accent2">
                    <a:lumMod val="75000"/>
                  </a:schemeClr>
                </a:solidFill>
              </a:rPr>
              <a:t>Note : here to specify extra runs (Wide, No Ball etc.. ) negative values are used</a:t>
            </a:r>
            <a:endParaRPr lang="en-US" dirty="0">
              <a:solidFill>
                <a:schemeClr val="accent2">
                  <a:lumMod val="75000"/>
                </a:schemeClr>
              </a:solidFill>
            </a:endParaRPr>
          </a:p>
          <a:p>
            <a:endParaRPr lang="en-US" dirty="0"/>
          </a:p>
        </p:txBody>
      </p:sp>
    </p:spTree>
    <p:extLst>
      <p:ext uri="{BB962C8B-B14F-4D97-AF65-F5344CB8AC3E}">
        <p14:creationId xmlns:p14="http://schemas.microsoft.com/office/powerpoint/2010/main" val="348332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in Array</a:t>
            </a:r>
          </a:p>
        </p:txBody>
      </p:sp>
      <p:sp>
        <p:nvSpPr>
          <p:cNvPr id="3" name="Content Placeholder 2"/>
          <p:cNvSpPr>
            <a:spLocks noGrp="1"/>
          </p:cNvSpPr>
          <p:nvPr>
            <p:ph idx="1"/>
          </p:nvPr>
        </p:nvSpPr>
        <p:spPr/>
        <p:txBody>
          <a:bodyPr/>
          <a:lstStyle/>
          <a:p>
            <a:r>
              <a:rPr lang="en-US" dirty="0"/>
              <a:t>Searching is the process of looking for a specific element in an array. for example, discovering whether a certain element is included in the array.</a:t>
            </a:r>
          </a:p>
          <a:p>
            <a:r>
              <a:rPr lang="en-US" dirty="0"/>
              <a:t>Searching is a common task in computer programming. Many algorithms and data structures are devoted to searching.</a:t>
            </a:r>
          </a:p>
          <a:p>
            <a:r>
              <a:rPr lang="en-US" dirty="0"/>
              <a:t>We will discuss two commonly used approaches,</a:t>
            </a:r>
          </a:p>
          <a:p>
            <a:pPr lvl="1"/>
            <a:r>
              <a:rPr lang="en-US" b="1" dirty="0"/>
              <a:t>Linear Search: </a:t>
            </a:r>
            <a:r>
              <a:rPr lang="en-US" dirty="0"/>
              <a:t>The linear search approach compares the key element key sequentially with each element in the array. It continues to do so until the key matches an element in the array or the array is exhausted without a match being found.</a:t>
            </a:r>
          </a:p>
          <a:p>
            <a:pPr lvl="1"/>
            <a:r>
              <a:rPr lang="en-US" b="1" dirty="0"/>
              <a:t>Binary Search: </a:t>
            </a:r>
            <a:r>
              <a:rPr lang="en-US" dirty="0"/>
              <a:t>The binary search first compares the key with the element in the middle of the array. Consider the following three cases: </a:t>
            </a:r>
          </a:p>
          <a:p>
            <a:pPr lvl="2"/>
            <a:r>
              <a:rPr lang="en-US" dirty="0"/>
              <a:t>If the key is less than the middle element, you need to continue to search for the key only in the first half of the array.</a:t>
            </a:r>
          </a:p>
          <a:p>
            <a:pPr lvl="2"/>
            <a:r>
              <a:rPr lang="en-US" dirty="0"/>
              <a:t>If the key is equal to the middle element, the search ends with a match.</a:t>
            </a:r>
          </a:p>
          <a:p>
            <a:pPr lvl="2"/>
            <a:r>
              <a:rPr lang="en-US" dirty="0"/>
              <a:t>If the key is greater than the middle element, you need to continue to search for the key only in the second half of the array.</a:t>
            </a:r>
          </a:p>
          <a:p>
            <a:pPr marL="914400" lvl="2" indent="0">
              <a:buNone/>
            </a:pPr>
            <a:r>
              <a:rPr lang="en-US" dirty="0"/>
              <a:t>Note: Array should be sorted in ascending order if we want to use Binary Search.</a:t>
            </a:r>
          </a:p>
        </p:txBody>
      </p:sp>
    </p:spTree>
    <p:extLst>
      <p:ext uri="{BB962C8B-B14F-4D97-AF65-F5344CB8AC3E}">
        <p14:creationId xmlns:p14="http://schemas.microsoft.com/office/powerpoint/2010/main" val="82684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5154</TotalTime>
  <Words>1811</Words>
  <Application>Microsoft Office PowerPoint</Application>
  <PresentationFormat>Widescreen</PresentationFormat>
  <Paragraphs>264</Paragraphs>
  <Slides>15</Slides>
  <Notes>0</Notes>
  <HiddenSlides>0</HiddenSlides>
  <MMClips>2</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Roboto Condensed Light</vt:lpstr>
      <vt:lpstr>Wingdings 3</vt:lpstr>
      <vt:lpstr>Wingdings</vt:lpstr>
      <vt:lpstr>Cambria</vt:lpstr>
      <vt:lpstr>Calibri</vt:lpstr>
      <vt:lpstr>Consolas</vt:lpstr>
      <vt:lpstr>Roboto Condensed</vt:lpstr>
      <vt:lpstr>Courier New</vt:lpstr>
      <vt:lpstr>Office Theme</vt:lpstr>
      <vt:lpstr>Unit-03  Methods and Arrays</vt:lpstr>
      <vt:lpstr>PowerPoint Presentation</vt:lpstr>
      <vt:lpstr>Array</vt:lpstr>
      <vt:lpstr>One-Dimensional Array</vt:lpstr>
      <vt:lpstr>Example (Array)</vt:lpstr>
      <vt:lpstr>Multi-Dimensional Array</vt:lpstr>
      <vt:lpstr>Multi-Dimensional Array (Example)</vt:lpstr>
      <vt:lpstr>Multi-Dimensional Array (Cont.)</vt:lpstr>
      <vt:lpstr>Searching in Array</vt:lpstr>
      <vt:lpstr>Linear Search</vt:lpstr>
      <vt:lpstr>Binary Search (Animation)</vt:lpstr>
      <vt:lpstr>Binary Search</vt:lpstr>
      <vt:lpstr>Sorting Array</vt:lpstr>
      <vt:lpstr>Selection Sort (Example)</vt:lpstr>
      <vt:lpstr>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Naimish Vadodariya</cp:lastModifiedBy>
  <cp:revision>737</cp:revision>
  <cp:lastPrinted>2021-04-03T04:50:24Z</cp:lastPrinted>
  <dcterms:created xsi:type="dcterms:W3CDTF">2020-05-01T05:09:15Z</dcterms:created>
  <dcterms:modified xsi:type="dcterms:W3CDTF">2021-04-24T04:16:59Z</dcterms:modified>
</cp:coreProperties>
</file>