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1BF30-1CA1-4065-9B84-34C21E2AF8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5890E0-CB12-46C9-8A0B-7012894377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E93F3B-DC97-4937-B52C-1B37DAB5E843}"/>
              </a:ext>
            </a:extLst>
          </p:cNvPr>
          <p:cNvSpPr>
            <a:spLocks noGrp="1"/>
          </p:cNvSpPr>
          <p:nvPr>
            <p:ph type="dt" sz="half" idx="10"/>
          </p:nvPr>
        </p:nvSpPr>
        <p:spPr/>
        <p:txBody>
          <a:bodyPr/>
          <a:lstStyle/>
          <a:p>
            <a:fld id="{DC7EA849-2239-4093-AC18-850EFF05400E}" type="datetimeFigureOut">
              <a:rPr lang="en-IN" smtClean="0"/>
              <a:t>29-11-2017</a:t>
            </a:fld>
            <a:endParaRPr lang="en-IN"/>
          </a:p>
        </p:txBody>
      </p:sp>
      <p:sp>
        <p:nvSpPr>
          <p:cNvPr id="5" name="Footer Placeholder 4">
            <a:extLst>
              <a:ext uri="{FF2B5EF4-FFF2-40B4-BE49-F238E27FC236}">
                <a16:creationId xmlns:a16="http://schemas.microsoft.com/office/drawing/2014/main" id="{5A8477CD-152D-460E-A0B7-CD2ECDE3C7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924D77-9B90-43A2-978B-F33D5F68D5CB}"/>
              </a:ext>
            </a:extLst>
          </p:cNvPr>
          <p:cNvSpPr>
            <a:spLocks noGrp="1"/>
          </p:cNvSpPr>
          <p:nvPr>
            <p:ph type="sldNum" sz="quarter" idx="12"/>
          </p:nvPr>
        </p:nvSpPr>
        <p:spPr/>
        <p:txBody>
          <a:bodyPr/>
          <a:lstStyle/>
          <a:p>
            <a:fld id="{6C3CE11A-1190-4BD2-B9A0-2F8265BCF96B}" type="slidenum">
              <a:rPr lang="en-IN" smtClean="0"/>
              <a:t>‹#›</a:t>
            </a:fld>
            <a:endParaRPr lang="en-IN"/>
          </a:p>
        </p:txBody>
      </p:sp>
    </p:spTree>
    <p:extLst>
      <p:ext uri="{BB962C8B-B14F-4D97-AF65-F5344CB8AC3E}">
        <p14:creationId xmlns:p14="http://schemas.microsoft.com/office/powerpoint/2010/main" val="3867197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3B57-CD63-4E2A-9AD8-0FF0953E3C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1A06FD-94DF-49F2-B64A-3B4192A8DB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71E63E-65E5-4110-A353-DD8F72295F11}"/>
              </a:ext>
            </a:extLst>
          </p:cNvPr>
          <p:cNvSpPr>
            <a:spLocks noGrp="1"/>
          </p:cNvSpPr>
          <p:nvPr>
            <p:ph type="dt" sz="half" idx="10"/>
          </p:nvPr>
        </p:nvSpPr>
        <p:spPr/>
        <p:txBody>
          <a:bodyPr/>
          <a:lstStyle/>
          <a:p>
            <a:fld id="{DC7EA849-2239-4093-AC18-850EFF05400E}" type="datetimeFigureOut">
              <a:rPr lang="en-IN" smtClean="0"/>
              <a:t>29-11-2017</a:t>
            </a:fld>
            <a:endParaRPr lang="en-IN"/>
          </a:p>
        </p:txBody>
      </p:sp>
      <p:sp>
        <p:nvSpPr>
          <p:cNvPr id="5" name="Footer Placeholder 4">
            <a:extLst>
              <a:ext uri="{FF2B5EF4-FFF2-40B4-BE49-F238E27FC236}">
                <a16:creationId xmlns:a16="http://schemas.microsoft.com/office/drawing/2014/main" id="{94BDA9AB-47DB-4353-B514-53E7E51DAF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736A1F-61EB-4790-B41B-72ACAC117B59}"/>
              </a:ext>
            </a:extLst>
          </p:cNvPr>
          <p:cNvSpPr>
            <a:spLocks noGrp="1"/>
          </p:cNvSpPr>
          <p:nvPr>
            <p:ph type="sldNum" sz="quarter" idx="12"/>
          </p:nvPr>
        </p:nvSpPr>
        <p:spPr/>
        <p:txBody>
          <a:bodyPr/>
          <a:lstStyle/>
          <a:p>
            <a:fld id="{6C3CE11A-1190-4BD2-B9A0-2F8265BCF96B}" type="slidenum">
              <a:rPr lang="en-IN" smtClean="0"/>
              <a:t>‹#›</a:t>
            </a:fld>
            <a:endParaRPr lang="en-IN"/>
          </a:p>
        </p:txBody>
      </p:sp>
    </p:spTree>
    <p:extLst>
      <p:ext uri="{BB962C8B-B14F-4D97-AF65-F5344CB8AC3E}">
        <p14:creationId xmlns:p14="http://schemas.microsoft.com/office/powerpoint/2010/main" val="333627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4C58D-08BA-4B79-AAF2-C78BADDE02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4C0BED-D07A-4F81-8A58-A674EA8852E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D23632-E007-41D3-909E-BAF783D76DCF}"/>
              </a:ext>
            </a:extLst>
          </p:cNvPr>
          <p:cNvSpPr>
            <a:spLocks noGrp="1"/>
          </p:cNvSpPr>
          <p:nvPr>
            <p:ph type="dt" sz="half" idx="10"/>
          </p:nvPr>
        </p:nvSpPr>
        <p:spPr/>
        <p:txBody>
          <a:bodyPr/>
          <a:lstStyle/>
          <a:p>
            <a:fld id="{DC7EA849-2239-4093-AC18-850EFF05400E}" type="datetimeFigureOut">
              <a:rPr lang="en-IN" smtClean="0"/>
              <a:t>29-11-2017</a:t>
            </a:fld>
            <a:endParaRPr lang="en-IN"/>
          </a:p>
        </p:txBody>
      </p:sp>
      <p:sp>
        <p:nvSpPr>
          <p:cNvPr id="5" name="Footer Placeholder 4">
            <a:extLst>
              <a:ext uri="{FF2B5EF4-FFF2-40B4-BE49-F238E27FC236}">
                <a16:creationId xmlns:a16="http://schemas.microsoft.com/office/drawing/2014/main" id="{022B9F55-290D-4B30-9710-EFC5AF4794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6664E1-576F-43E4-939F-801E5CF7308D}"/>
              </a:ext>
            </a:extLst>
          </p:cNvPr>
          <p:cNvSpPr>
            <a:spLocks noGrp="1"/>
          </p:cNvSpPr>
          <p:nvPr>
            <p:ph type="sldNum" sz="quarter" idx="12"/>
          </p:nvPr>
        </p:nvSpPr>
        <p:spPr/>
        <p:txBody>
          <a:bodyPr/>
          <a:lstStyle/>
          <a:p>
            <a:fld id="{6C3CE11A-1190-4BD2-B9A0-2F8265BCF96B}" type="slidenum">
              <a:rPr lang="en-IN" smtClean="0"/>
              <a:t>‹#›</a:t>
            </a:fld>
            <a:endParaRPr lang="en-IN"/>
          </a:p>
        </p:txBody>
      </p:sp>
    </p:spTree>
    <p:extLst>
      <p:ext uri="{BB962C8B-B14F-4D97-AF65-F5344CB8AC3E}">
        <p14:creationId xmlns:p14="http://schemas.microsoft.com/office/powerpoint/2010/main" val="380874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72A92-FFBA-441E-AD46-2EA7E88661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5ED75F-CE5A-4697-9D6E-F77733929D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1A9C0D-EF09-48E4-BA7D-49541B011B4A}"/>
              </a:ext>
            </a:extLst>
          </p:cNvPr>
          <p:cNvSpPr>
            <a:spLocks noGrp="1"/>
          </p:cNvSpPr>
          <p:nvPr>
            <p:ph type="dt" sz="half" idx="10"/>
          </p:nvPr>
        </p:nvSpPr>
        <p:spPr/>
        <p:txBody>
          <a:bodyPr/>
          <a:lstStyle/>
          <a:p>
            <a:fld id="{DC7EA849-2239-4093-AC18-850EFF05400E}" type="datetimeFigureOut">
              <a:rPr lang="en-IN" smtClean="0"/>
              <a:t>29-11-2017</a:t>
            </a:fld>
            <a:endParaRPr lang="en-IN"/>
          </a:p>
        </p:txBody>
      </p:sp>
      <p:sp>
        <p:nvSpPr>
          <p:cNvPr id="5" name="Footer Placeholder 4">
            <a:extLst>
              <a:ext uri="{FF2B5EF4-FFF2-40B4-BE49-F238E27FC236}">
                <a16:creationId xmlns:a16="http://schemas.microsoft.com/office/drawing/2014/main" id="{749E2AA6-D559-480F-85F7-0397AA3333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CFC3C-12D4-4B4F-A487-5CF7537C67DD}"/>
              </a:ext>
            </a:extLst>
          </p:cNvPr>
          <p:cNvSpPr>
            <a:spLocks noGrp="1"/>
          </p:cNvSpPr>
          <p:nvPr>
            <p:ph type="sldNum" sz="quarter" idx="12"/>
          </p:nvPr>
        </p:nvSpPr>
        <p:spPr/>
        <p:txBody>
          <a:bodyPr/>
          <a:lstStyle/>
          <a:p>
            <a:fld id="{6C3CE11A-1190-4BD2-B9A0-2F8265BCF96B}" type="slidenum">
              <a:rPr lang="en-IN" smtClean="0"/>
              <a:t>‹#›</a:t>
            </a:fld>
            <a:endParaRPr lang="en-IN"/>
          </a:p>
        </p:txBody>
      </p:sp>
    </p:spTree>
    <p:extLst>
      <p:ext uri="{BB962C8B-B14F-4D97-AF65-F5344CB8AC3E}">
        <p14:creationId xmlns:p14="http://schemas.microsoft.com/office/powerpoint/2010/main" val="326601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EF37-21C2-44D6-BD1C-FA1280D10F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0CDFFA-B395-4CD1-B255-42EF2555E5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8BDFFF-382E-4FDC-A495-486E3A5E7F82}"/>
              </a:ext>
            </a:extLst>
          </p:cNvPr>
          <p:cNvSpPr>
            <a:spLocks noGrp="1"/>
          </p:cNvSpPr>
          <p:nvPr>
            <p:ph type="dt" sz="half" idx="10"/>
          </p:nvPr>
        </p:nvSpPr>
        <p:spPr/>
        <p:txBody>
          <a:bodyPr/>
          <a:lstStyle/>
          <a:p>
            <a:fld id="{DC7EA849-2239-4093-AC18-850EFF05400E}" type="datetimeFigureOut">
              <a:rPr lang="en-IN" smtClean="0"/>
              <a:t>29-11-2017</a:t>
            </a:fld>
            <a:endParaRPr lang="en-IN"/>
          </a:p>
        </p:txBody>
      </p:sp>
      <p:sp>
        <p:nvSpPr>
          <p:cNvPr id="5" name="Footer Placeholder 4">
            <a:extLst>
              <a:ext uri="{FF2B5EF4-FFF2-40B4-BE49-F238E27FC236}">
                <a16:creationId xmlns:a16="http://schemas.microsoft.com/office/drawing/2014/main" id="{8BCF6226-1080-49BE-94D0-415840575F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D1E719-EBD0-4271-BAC5-A2E5E9397DE1}"/>
              </a:ext>
            </a:extLst>
          </p:cNvPr>
          <p:cNvSpPr>
            <a:spLocks noGrp="1"/>
          </p:cNvSpPr>
          <p:nvPr>
            <p:ph type="sldNum" sz="quarter" idx="12"/>
          </p:nvPr>
        </p:nvSpPr>
        <p:spPr/>
        <p:txBody>
          <a:bodyPr/>
          <a:lstStyle/>
          <a:p>
            <a:fld id="{6C3CE11A-1190-4BD2-B9A0-2F8265BCF96B}" type="slidenum">
              <a:rPr lang="en-IN" smtClean="0"/>
              <a:t>‹#›</a:t>
            </a:fld>
            <a:endParaRPr lang="en-IN"/>
          </a:p>
        </p:txBody>
      </p:sp>
    </p:spTree>
    <p:extLst>
      <p:ext uri="{BB962C8B-B14F-4D97-AF65-F5344CB8AC3E}">
        <p14:creationId xmlns:p14="http://schemas.microsoft.com/office/powerpoint/2010/main" val="1220137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28D76-7B10-4CCC-8554-F7698E3D38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2C0779-8455-4C90-B50E-D815C81D14A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221165-B26C-4737-A899-649B7307D09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388D7F-176F-400F-ACB8-64BDF466A1F9}"/>
              </a:ext>
            </a:extLst>
          </p:cNvPr>
          <p:cNvSpPr>
            <a:spLocks noGrp="1"/>
          </p:cNvSpPr>
          <p:nvPr>
            <p:ph type="dt" sz="half" idx="10"/>
          </p:nvPr>
        </p:nvSpPr>
        <p:spPr/>
        <p:txBody>
          <a:bodyPr/>
          <a:lstStyle/>
          <a:p>
            <a:fld id="{DC7EA849-2239-4093-AC18-850EFF05400E}" type="datetimeFigureOut">
              <a:rPr lang="en-IN" smtClean="0"/>
              <a:t>29-11-2017</a:t>
            </a:fld>
            <a:endParaRPr lang="en-IN"/>
          </a:p>
        </p:txBody>
      </p:sp>
      <p:sp>
        <p:nvSpPr>
          <p:cNvPr id="6" name="Footer Placeholder 5">
            <a:extLst>
              <a:ext uri="{FF2B5EF4-FFF2-40B4-BE49-F238E27FC236}">
                <a16:creationId xmlns:a16="http://schemas.microsoft.com/office/drawing/2014/main" id="{82343A1E-0DCA-4667-BB01-69F80F0670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8F6A31-2EA6-400D-9338-CE7B33CDB6DA}"/>
              </a:ext>
            </a:extLst>
          </p:cNvPr>
          <p:cNvSpPr>
            <a:spLocks noGrp="1"/>
          </p:cNvSpPr>
          <p:nvPr>
            <p:ph type="sldNum" sz="quarter" idx="12"/>
          </p:nvPr>
        </p:nvSpPr>
        <p:spPr/>
        <p:txBody>
          <a:bodyPr/>
          <a:lstStyle/>
          <a:p>
            <a:fld id="{6C3CE11A-1190-4BD2-B9A0-2F8265BCF96B}" type="slidenum">
              <a:rPr lang="en-IN" smtClean="0"/>
              <a:t>‹#›</a:t>
            </a:fld>
            <a:endParaRPr lang="en-IN"/>
          </a:p>
        </p:txBody>
      </p:sp>
    </p:spTree>
    <p:extLst>
      <p:ext uri="{BB962C8B-B14F-4D97-AF65-F5344CB8AC3E}">
        <p14:creationId xmlns:p14="http://schemas.microsoft.com/office/powerpoint/2010/main" val="3217800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44B39-C0A5-4090-B5DD-053E6B44AB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B66F97-D0CC-4420-91CA-6952F78A5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70D5B1-51EB-4658-A7D5-5D7CB72847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81A60D-D2EF-42FF-8819-AB3B4CB144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C2E420D-1A9A-4727-9F7F-1BF068541A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D1E4B9-0FC1-4FB3-ABC8-485C4E346D24}"/>
              </a:ext>
            </a:extLst>
          </p:cNvPr>
          <p:cNvSpPr>
            <a:spLocks noGrp="1"/>
          </p:cNvSpPr>
          <p:nvPr>
            <p:ph type="dt" sz="half" idx="10"/>
          </p:nvPr>
        </p:nvSpPr>
        <p:spPr/>
        <p:txBody>
          <a:bodyPr/>
          <a:lstStyle/>
          <a:p>
            <a:fld id="{DC7EA849-2239-4093-AC18-850EFF05400E}" type="datetimeFigureOut">
              <a:rPr lang="en-IN" smtClean="0"/>
              <a:t>29-11-2017</a:t>
            </a:fld>
            <a:endParaRPr lang="en-IN"/>
          </a:p>
        </p:txBody>
      </p:sp>
      <p:sp>
        <p:nvSpPr>
          <p:cNvPr id="8" name="Footer Placeholder 7">
            <a:extLst>
              <a:ext uri="{FF2B5EF4-FFF2-40B4-BE49-F238E27FC236}">
                <a16:creationId xmlns:a16="http://schemas.microsoft.com/office/drawing/2014/main" id="{E6C36FBA-5D14-4FFA-ADCE-66B08C3B77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7A80D5-1E81-481F-8FB0-6D4F58D81F1C}"/>
              </a:ext>
            </a:extLst>
          </p:cNvPr>
          <p:cNvSpPr>
            <a:spLocks noGrp="1"/>
          </p:cNvSpPr>
          <p:nvPr>
            <p:ph type="sldNum" sz="quarter" idx="12"/>
          </p:nvPr>
        </p:nvSpPr>
        <p:spPr/>
        <p:txBody>
          <a:bodyPr/>
          <a:lstStyle/>
          <a:p>
            <a:fld id="{6C3CE11A-1190-4BD2-B9A0-2F8265BCF96B}" type="slidenum">
              <a:rPr lang="en-IN" smtClean="0"/>
              <a:t>‹#›</a:t>
            </a:fld>
            <a:endParaRPr lang="en-IN"/>
          </a:p>
        </p:txBody>
      </p:sp>
    </p:spTree>
    <p:extLst>
      <p:ext uri="{BB962C8B-B14F-4D97-AF65-F5344CB8AC3E}">
        <p14:creationId xmlns:p14="http://schemas.microsoft.com/office/powerpoint/2010/main" val="166154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3A7D-EA5C-4E44-BE0A-A83C424BCA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C14F31-6860-4852-9B24-C1CB640BDACC}"/>
              </a:ext>
            </a:extLst>
          </p:cNvPr>
          <p:cNvSpPr>
            <a:spLocks noGrp="1"/>
          </p:cNvSpPr>
          <p:nvPr>
            <p:ph type="dt" sz="half" idx="10"/>
          </p:nvPr>
        </p:nvSpPr>
        <p:spPr/>
        <p:txBody>
          <a:bodyPr/>
          <a:lstStyle/>
          <a:p>
            <a:fld id="{DC7EA849-2239-4093-AC18-850EFF05400E}" type="datetimeFigureOut">
              <a:rPr lang="en-IN" smtClean="0"/>
              <a:t>29-11-2017</a:t>
            </a:fld>
            <a:endParaRPr lang="en-IN"/>
          </a:p>
        </p:txBody>
      </p:sp>
      <p:sp>
        <p:nvSpPr>
          <p:cNvPr id="4" name="Footer Placeholder 3">
            <a:extLst>
              <a:ext uri="{FF2B5EF4-FFF2-40B4-BE49-F238E27FC236}">
                <a16:creationId xmlns:a16="http://schemas.microsoft.com/office/drawing/2014/main" id="{BD9D277F-EC07-47F3-90C5-1A93823E0A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B44246-730C-481E-98EE-D6B02E9A49DD}"/>
              </a:ext>
            </a:extLst>
          </p:cNvPr>
          <p:cNvSpPr>
            <a:spLocks noGrp="1"/>
          </p:cNvSpPr>
          <p:nvPr>
            <p:ph type="sldNum" sz="quarter" idx="12"/>
          </p:nvPr>
        </p:nvSpPr>
        <p:spPr/>
        <p:txBody>
          <a:bodyPr/>
          <a:lstStyle/>
          <a:p>
            <a:fld id="{6C3CE11A-1190-4BD2-B9A0-2F8265BCF96B}" type="slidenum">
              <a:rPr lang="en-IN" smtClean="0"/>
              <a:t>‹#›</a:t>
            </a:fld>
            <a:endParaRPr lang="en-IN"/>
          </a:p>
        </p:txBody>
      </p:sp>
    </p:spTree>
    <p:extLst>
      <p:ext uri="{BB962C8B-B14F-4D97-AF65-F5344CB8AC3E}">
        <p14:creationId xmlns:p14="http://schemas.microsoft.com/office/powerpoint/2010/main" val="30189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E6CE5-6200-451F-8E76-D65984966AD3}"/>
              </a:ext>
            </a:extLst>
          </p:cNvPr>
          <p:cNvSpPr>
            <a:spLocks noGrp="1"/>
          </p:cNvSpPr>
          <p:nvPr>
            <p:ph type="dt" sz="half" idx="10"/>
          </p:nvPr>
        </p:nvSpPr>
        <p:spPr/>
        <p:txBody>
          <a:bodyPr/>
          <a:lstStyle/>
          <a:p>
            <a:fld id="{DC7EA849-2239-4093-AC18-850EFF05400E}" type="datetimeFigureOut">
              <a:rPr lang="en-IN" smtClean="0"/>
              <a:t>29-11-2017</a:t>
            </a:fld>
            <a:endParaRPr lang="en-IN"/>
          </a:p>
        </p:txBody>
      </p:sp>
      <p:sp>
        <p:nvSpPr>
          <p:cNvPr id="3" name="Footer Placeholder 2">
            <a:extLst>
              <a:ext uri="{FF2B5EF4-FFF2-40B4-BE49-F238E27FC236}">
                <a16:creationId xmlns:a16="http://schemas.microsoft.com/office/drawing/2014/main" id="{FD5D8D0F-32F4-479A-8037-816458C437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590814-6829-4624-BC7A-E0CFEF3353C0}"/>
              </a:ext>
            </a:extLst>
          </p:cNvPr>
          <p:cNvSpPr>
            <a:spLocks noGrp="1"/>
          </p:cNvSpPr>
          <p:nvPr>
            <p:ph type="sldNum" sz="quarter" idx="12"/>
          </p:nvPr>
        </p:nvSpPr>
        <p:spPr/>
        <p:txBody>
          <a:bodyPr/>
          <a:lstStyle/>
          <a:p>
            <a:fld id="{6C3CE11A-1190-4BD2-B9A0-2F8265BCF96B}" type="slidenum">
              <a:rPr lang="en-IN" smtClean="0"/>
              <a:t>‹#›</a:t>
            </a:fld>
            <a:endParaRPr lang="en-IN"/>
          </a:p>
        </p:txBody>
      </p:sp>
    </p:spTree>
    <p:extLst>
      <p:ext uri="{BB962C8B-B14F-4D97-AF65-F5344CB8AC3E}">
        <p14:creationId xmlns:p14="http://schemas.microsoft.com/office/powerpoint/2010/main" val="371154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CBE4-7C8E-4A41-9314-4CBA533380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BF23B5-3357-41FF-9CD0-38025D4A43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F9B226-289E-4793-9DAC-E2272495E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C91589-EC73-4298-84F1-1C5847DCD0DD}"/>
              </a:ext>
            </a:extLst>
          </p:cNvPr>
          <p:cNvSpPr>
            <a:spLocks noGrp="1"/>
          </p:cNvSpPr>
          <p:nvPr>
            <p:ph type="dt" sz="half" idx="10"/>
          </p:nvPr>
        </p:nvSpPr>
        <p:spPr/>
        <p:txBody>
          <a:bodyPr/>
          <a:lstStyle/>
          <a:p>
            <a:fld id="{DC7EA849-2239-4093-AC18-850EFF05400E}" type="datetimeFigureOut">
              <a:rPr lang="en-IN" smtClean="0"/>
              <a:t>29-11-2017</a:t>
            </a:fld>
            <a:endParaRPr lang="en-IN"/>
          </a:p>
        </p:txBody>
      </p:sp>
      <p:sp>
        <p:nvSpPr>
          <p:cNvPr id="6" name="Footer Placeholder 5">
            <a:extLst>
              <a:ext uri="{FF2B5EF4-FFF2-40B4-BE49-F238E27FC236}">
                <a16:creationId xmlns:a16="http://schemas.microsoft.com/office/drawing/2014/main" id="{886B33FF-D72B-458B-8BF5-3C98A34CDB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8B1621-81C2-4970-8F02-7E106740105A}"/>
              </a:ext>
            </a:extLst>
          </p:cNvPr>
          <p:cNvSpPr>
            <a:spLocks noGrp="1"/>
          </p:cNvSpPr>
          <p:nvPr>
            <p:ph type="sldNum" sz="quarter" idx="12"/>
          </p:nvPr>
        </p:nvSpPr>
        <p:spPr/>
        <p:txBody>
          <a:bodyPr/>
          <a:lstStyle/>
          <a:p>
            <a:fld id="{6C3CE11A-1190-4BD2-B9A0-2F8265BCF96B}" type="slidenum">
              <a:rPr lang="en-IN" smtClean="0"/>
              <a:t>‹#›</a:t>
            </a:fld>
            <a:endParaRPr lang="en-IN"/>
          </a:p>
        </p:txBody>
      </p:sp>
    </p:spTree>
    <p:extLst>
      <p:ext uri="{BB962C8B-B14F-4D97-AF65-F5344CB8AC3E}">
        <p14:creationId xmlns:p14="http://schemas.microsoft.com/office/powerpoint/2010/main" val="84591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83BC-7E2D-4526-BD9A-093844BC4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187675-A7F5-4A14-9DE7-13A900A6B5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A8D3BE-7F27-4FE4-BFE1-7DE25A57D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103DE4-9D17-4431-939F-AB9436A71AB4}"/>
              </a:ext>
            </a:extLst>
          </p:cNvPr>
          <p:cNvSpPr>
            <a:spLocks noGrp="1"/>
          </p:cNvSpPr>
          <p:nvPr>
            <p:ph type="dt" sz="half" idx="10"/>
          </p:nvPr>
        </p:nvSpPr>
        <p:spPr/>
        <p:txBody>
          <a:bodyPr/>
          <a:lstStyle/>
          <a:p>
            <a:fld id="{DC7EA849-2239-4093-AC18-850EFF05400E}" type="datetimeFigureOut">
              <a:rPr lang="en-IN" smtClean="0"/>
              <a:t>29-11-2017</a:t>
            </a:fld>
            <a:endParaRPr lang="en-IN"/>
          </a:p>
        </p:txBody>
      </p:sp>
      <p:sp>
        <p:nvSpPr>
          <p:cNvPr id="6" name="Footer Placeholder 5">
            <a:extLst>
              <a:ext uri="{FF2B5EF4-FFF2-40B4-BE49-F238E27FC236}">
                <a16:creationId xmlns:a16="http://schemas.microsoft.com/office/drawing/2014/main" id="{A7BB72C5-A787-42EF-90D3-DDA2FF7D1F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64B496-74E6-492A-A3AD-FA777A479F38}"/>
              </a:ext>
            </a:extLst>
          </p:cNvPr>
          <p:cNvSpPr>
            <a:spLocks noGrp="1"/>
          </p:cNvSpPr>
          <p:nvPr>
            <p:ph type="sldNum" sz="quarter" idx="12"/>
          </p:nvPr>
        </p:nvSpPr>
        <p:spPr/>
        <p:txBody>
          <a:bodyPr/>
          <a:lstStyle/>
          <a:p>
            <a:fld id="{6C3CE11A-1190-4BD2-B9A0-2F8265BCF96B}" type="slidenum">
              <a:rPr lang="en-IN" smtClean="0"/>
              <a:t>‹#›</a:t>
            </a:fld>
            <a:endParaRPr lang="en-IN"/>
          </a:p>
        </p:txBody>
      </p:sp>
    </p:spTree>
    <p:extLst>
      <p:ext uri="{BB962C8B-B14F-4D97-AF65-F5344CB8AC3E}">
        <p14:creationId xmlns:p14="http://schemas.microsoft.com/office/powerpoint/2010/main" val="191064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DDC3B-35C3-4E7D-A39D-1FB68D72A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48FB05-6DFD-4C16-AD5F-368702F59C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D66C0E-01C9-469C-89BE-7F4E4449CD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7EA849-2239-4093-AC18-850EFF05400E}" type="datetimeFigureOut">
              <a:rPr lang="en-IN" smtClean="0"/>
              <a:t>29-11-2017</a:t>
            </a:fld>
            <a:endParaRPr lang="en-IN"/>
          </a:p>
        </p:txBody>
      </p:sp>
      <p:sp>
        <p:nvSpPr>
          <p:cNvPr id="5" name="Footer Placeholder 4">
            <a:extLst>
              <a:ext uri="{FF2B5EF4-FFF2-40B4-BE49-F238E27FC236}">
                <a16:creationId xmlns:a16="http://schemas.microsoft.com/office/drawing/2014/main" id="{5F9AB25E-DB9F-43BA-8B53-F3D0261F3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BF9434-C0FC-4038-A931-A6AFDFD704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CE11A-1190-4BD2-B9A0-2F8265BCF96B}" type="slidenum">
              <a:rPr lang="en-IN" smtClean="0"/>
              <a:t>‹#›</a:t>
            </a:fld>
            <a:endParaRPr lang="en-IN"/>
          </a:p>
        </p:txBody>
      </p:sp>
    </p:spTree>
    <p:extLst>
      <p:ext uri="{BB962C8B-B14F-4D97-AF65-F5344CB8AC3E}">
        <p14:creationId xmlns:p14="http://schemas.microsoft.com/office/powerpoint/2010/main" val="2668864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abc.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99A9-C6F7-4431-A2A7-EE96601EC3E2}"/>
              </a:ext>
            </a:extLst>
          </p:cNvPr>
          <p:cNvSpPr>
            <a:spLocks noGrp="1"/>
          </p:cNvSpPr>
          <p:nvPr>
            <p:ph type="ctrTitle"/>
          </p:nvPr>
        </p:nvSpPr>
        <p:spPr>
          <a:xfrm>
            <a:off x="1524000" y="1285461"/>
            <a:ext cx="9144000" cy="1098068"/>
          </a:xfrm>
        </p:spPr>
        <p:txBody>
          <a:bodyPr/>
          <a:lstStyle/>
          <a:p>
            <a:r>
              <a:rPr lang="en-IN" b="1" dirty="0"/>
              <a:t>Identifying Suspicious URLs	</a:t>
            </a:r>
          </a:p>
        </p:txBody>
      </p:sp>
      <p:sp>
        <p:nvSpPr>
          <p:cNvPr id="4" name="Rectangle 3">
            <a:extLst>
              <a:ext uri="{FF2B5EF4-FFF2-40B4-BE49-F238E27FC236}">
                <a16:creationId xmlns:a16="http://schemas.microsoft.com/office/drawing/2014/main" id="{A4D29094-5117-423B-9524-3FAEFB6700D2}"/>
              </a:ext>
            </a:extLst>
          </p:cNvPr>
          <p:cNvSpPr/>
          <p:nvPr/>
        </p:nvSpPr>
        <p:spPr>
          <a:xfrm>
            <a:off x="2100469" y="2383529"/>
            <a:ext cx="7991061" cy="523220"/>
          </a:xfrm>
          <a:prstGeom prst="rect">
            <a:avLst/>
          </a:prstGeom>
        </p:spPr>
        <p:txBody>
          <a:bodyPr wrap="square">
            <a:spAutoFit/>
          </a:bodyPr>
          <a:lstStyle/>
          <a:p>
            <a:pPr algn="ctr"/>
            <a:r>
              <a:rPr lang="en-IN" sz="2800" b="1" dirty="0">
                <a:solidFill>
                  <a:srgbClr val="0000CC"/>
                </a:solidFill>
                <a:latin typeface="+mj-lt"/>
              </a:rPr>
              <a:t>An Application of Large-Scale Online Learning</a:t>
            </a:r>
            <a:endParaRPr lang="en-IN" sz="2800" dirty="0">
              <a:solidFill>
                <a:srgbClr val="0000CC"/>
              </a:solidFill>
              <a:latin typeface="+mj-lt"/>
            </a:endParaRPr>
          </a:p>
        </p:txBody>
      </p:sp>
      <p:sp>
        <p:nvSpPr>
          <p:cNvPr id="5" name="Rectangle 4">
            <a:extLst>
              <a:ext uri="{FF2B5EF4-FFF2-40B4-BE49-F238E27FC236}">
                <a16:creationId xmlns:a16="http://schemas.microsoft.com/office/drawing/2014/main" id="{B152D8DC-DDE8-4EBE-A931-95F5F42191EA}"/>
              </a:ext>
            </a:extLst>
          </p:cNvPr>
          <p:cNvSpPr/>
          <p:nvPr/>
        </p:nvSpPr>
        <p:spPr>
          <a:xfrm>
            <a:off x="7354957" y="5456703"/>
            <a:ext cx="4558747" cy="954107"/>
          </a:xfrm>
          <a:prstGeom prst="rect">
            <a:avLst/>
          </a:prstGeom>
        </p:spPr>
        <p:txBody>
          <a:bodyPr wrap="square">
            <a:spAutoFit/>
          </a:bodyPr>
          <a:lstStyle/>
          <a:p>
            <a:pPr algn="ctr"/>
            <a:r>
              <a:rPr lang="en-IN" sz="2800" b="1" dirty="0">
                <a:latin typeface="+mj-lt"/>
              </a:rPr>
              <a:t>Vasu Jain</a:t>
            </a:r>
          </a:p>
          <a:p>
            <a:pPr algn="ctr"/>
            <a:r>
              <a:rPr lang="en-IN" sz="2800" b="1" dirty="0">
                <a:latin typeface="+mj-lt"/>
              </a:rPr>
              <a:t>40057063</a:t>
            </a:r>
            <a:endParaRPr lang="en-IN" sz="2800" dirty="0">
              <a:latin typeface="+mj-lt"/>
            </a:endParaRPr>
          </a:p>
        </p:txBody>
      </p:sp>
    </p:spTree>
    <p:extLst>
      <p:ext uri="{BB962C8B-B14F-4D97-AF65-F5344CB8AC3E}">
        <p14:creationId xmlns:p14="http://schemas.microsoft.com/office/powerpoint/2010/main" val="2444563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1CD-F238-4B03-A70C-248EC20BB6E7}"/>
              </a:ext>
            </a:extLst>
          </p:cNvPr>
          <p:cNvSpPr>
            <a:spLocks noGrp="1"/>
          </p:cNvSpPr>
          <p:nvPr>
            <p:ph type="title"/>
          </p:nvPr>
        </p:nvSpPr>
        <p:spPr/>
        <p:txBody>
          <a:bodyPr>
            <a:normAutofit/>
          </a:bodyPr>
          <a:lstStyle/>
          <a:p>
            <a:pPr algn="ctr"/>
            <a:r>
              <a:rPr lang="en-IN" sz="5400" b="1" dirty="0">
                <a:solidFill>
                  <a:srgbClr val="0000CC"/>
                </a:solidFill>
              </a:rPr>
              <a:t>Motivation</a:t>
            </a:r>
          </a:p>
        </p:txBody>
      </p:sp>
      <p:sp>
        <p:nvSpPr>
          <p:cNvPr id="3" name="Content Placeholder 2">
            <a:extLst>
              <a:ext uri="{FF2B5EF4-FFF2-40B4-BE49-F238E27FC236}">
                <a16:creationId xmlns:a16="http://schemas.microsoft.com/office/drawing/2014/main" id="{FE1A8FE1-9EBC-44A0-96ED-51DDA0531C81}"/>
              </a:ext>
            </a:extLst>
          </p:cNvPr>
          <p:cNvSpPr>
            <a:spLocks noGrp="1"/>
          </p:cNvSpPr>
          <p:nvPr>
            <p:ph idx="1"/>
          </p:nvPr>
        </p:nvSpPr>
        <p:spPr>
          <a:xfrm>
            <a:off x="838200" y="1690688"/>
            <a:ext cx="10515600" cy="4652963"/>
          </a:xfrm>
        </p:spPr>
        <p:txBody>
          <a:bodyPr>
            <a:normAutofit fontScale="92500" lnSpcReduction="10000"/>
          </a:bodyPr>
          <a:lstStyle/>
          <a:p>
            <a:r>
              <a:rPr lang="en-IN" sz="2000" dirty="0"/>
              <a:t>The Web has long become a major platform for online criminal activities. URLs are used as the main vehicle in this domain. Today millions of rogue Web sites advance a wide variety of scams including marketing counterfeit goods (e.g., pharmaceuticals or luxury watches), perpetrating financial fraud (e.g., “phishing”) and propagating malware (e.g., via “drive-by” exploits or social engineering).</a:t>
            </a:r>
          </a:p>
          <a:p>
            <a:r>
              <a:rPr lang="en-IN" sz="2000" dirty="0"/>
              <a:t>Thus, surfing online comes with its on risks. Each time a user has to open a previously unseen URL, he has to evaluate the risks associated with the same.</a:t>
            </a:r>
          </a:p>
          <a:p>
            <a:r>
              <a:rPr lang="en-IN" sz="2000" dirty="0"/>
              <a:t>There are some online websites available where a user can input a web URL and get the data regarding if it is malicious or not. But it is impractical for these web applications to be up-to date with the constant addition of new malicious websites on a daily basis.</a:t>
            </a:r>
          </a:p>
          <a:p>
            <a:r>
              <a:rPr lang="en-IN" sz="2000" dirty="0"/>
              <a:t>Thus, the aim is to develop a technique of marking any suspicious URL whether it is malicious or not based on the learning from the features of the previously identified malicious URLs.</a:t>
            </a:r>
          </a:p>
          <a:p>
            <a:r>
              <a:rPr lang="en-IN" sz="2000" b="1" dirty="0"/>
              <a:t>Previous Works</a:t>
            </a:r>
            <a:r>
              <a:rPr lang="en-IN" sz="2000" dirty="0"/>
              <a:t> – In contrast to numerous works done on identification of suspicious URLs the motivation of the current work involves:</a:t>
            </a:r>
          </a:p>
          <a:p>
            <a:pPr marL="457200" indent="-457200">
              <a:buFont typeface="+mj-lt"/>
              <a:buAutoNum type="arabicPeriod"/>
            </a:pPr>
            <a:r>
              <a:rPr lang="en-IN" sz="2000" dirty="0"/>
              <a:t>High feature set as compared to previous works.</a:t>
            </a:r>
          </a:p>
          <a:p>
            <a:pPr marL="457200" indent="-457200">
              <a:buFont typeface="+mj-lt"/>
              <a:buAutoNum type="arabicPeriod"/>
            </a:pPr>
            <a:r>
              <a:rPr lang="en-IN" sz="2000" dirty="0"/>
              <a:t>Online learning as compared to batch learning.</a:t>
            </a:r>
          </a:p>
          <a:p>
            <a:endParaRPr lang="en-IN" sz="2000" dirty="0"/>
          </a:p>
        </p:txBody>
      </p:sp>
    </p:spTree>
    <p:extLst>
      <p:ext uri="{BB962C8B-B14F-4D97-AF65-F5344CB8AC3E}">
        <p14:creationId xmlns:p14="http://schemas.microsoft.com/office/powerpoint/2010/main" val="2873838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9C6D-A0BA-4396-95EB-13AAA9A3A08D}"/>
              </a:ext>
            </a:extLst>
          </p:cNvPr>
          <p:cNvSpPr>
            <a:spLocks noGrp="1"/>
          </p:cNvSpPr>
          <p:nvPr>
            <p:ph type="title"/>
          </p:nvPr>
        </p:nvSpPr>
        <p:spPr/>
        <p:txBody>
          <a:bodyPr>
            <a:normAutofit/>
          </a:bodyPr>
          <a:lstStyle/>
          <a:p>
            <a:pPr algn="ctr"/>
            <a:r>
              <a:rPr lang="en-IN" sz="5400" b="1" dirty="0">
                <a:solidFill>
                  <a:srgbClr val="0000CC"/>
                </a:solidFill>
              </a:rPr>
              <a:t>Data Pre-processing</a:t>
            </a:r>
          </a:p>
        </p:txBody>
      </p:sp>
      <p:sp>
        <p:nvSpPr>
          <p:cNvPr id="3" name="Content Placeholder 2">
            <a:extLst>
              <a:ext uri="{FF2B5EF4-FFF2-40B4-BE49-F238E27FC236}">
                <a16:creationId xmlns:a16="http://schemas.microsoft.com/office/drawing/2014/main" id="{B19B1B4A-1D66-45A5-BE93-D4B1B4EDE8AD}"/>
              </a:ext>
            </a:extLst>
          </p:cNvPr>
          <p:cNvSpPr>
            <a:spLocks noGrp="1"/>
          </p:cNvSpPr>
          <p:nvPr>
            <p:ph idx="1"/>
          </p:nvPr>
        </p:nvSpPr>
        <p:spPr>
          <a:xfrm>
            <a:off x="838200" y="1481068"/>
            <a:ext cx="10515600" cy="4351338"/>
          </a:xfrm>
        </p:spPr>
        <p:txBody>
          <a:bodyPr>
            <a:normAutofit/>
          </a:bodyPr>
          <a:lstStyle/>
          <a:p>
            <a:r>
              <a:rPr lang="en-IN" sz="2000" dirty="0"/>
              <a:t>The data set is collected from various online sources which supplies list of malicious URLs. Combining them with a list of benign ones we will get a list of classified URLs. Major URL sources is mentioned at the end of the slides.</a:t>
            </a:r>
          </a:p>
          <a:p>
            <a:r>
              <a:rPr lang="en-IN" sz="2000" dirty="0"/>
              <a:t>We need to extract the lexical and host-based features of the given classified URLs and then analyse both the types of features to finally create a rule for classification using certain machine learning algorithm.</a:t>
            </a:r>
          </a:p>
        </p:txBody>
      </p:sp>
      <p:pic>
        <p:nvPicPr>
          <p:cNvPr id="7" name="Picture 6">
            <a:extLst>
              <a:ext uri="{FF2B5EF4-FFF2-40B4-BE49-F238E27FC236}">
                <a16:creationId xmlns:a16="http://schemas.microsoft.com/office/drawing/2014/main" id="{C8EC70AB-1736-4FAF-8ADB-4F3E42780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631" y="3014959"/>
            <a:ext cx="5556738" cy="3651881"/>
          </a:xfrm>
          <a:prstGeom prst="rect">
            <a:avLst/>
          </a:prstGeom>
        </p:spPr>
      </p:pic>
    </p:spTree>
    <p:extLst>
      <p:ext uri="{BB962C8B-B14F-4D97-AF65-F5344CB8AC3E}">
        <p14:creationId xmlns:p14="http://schemas.microsoft.com/office/powerpoint/2010/main" val="253723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7DC5-075F-4492-B766-BC20CC463A3E}"/>
              </a:ext>
            </a:extLst>
          </p:cNvPr>
          <p:cNvSpPr>
            <a:spLocks noGrp="1"/>
          </p:cNvSpPr>
          <p:nvPr>
            <p:ph type="title"/>
          </p:nvPr>
        </p:nvSpPr>
        <p:spPr/>
        <p:txBody>
          <a:bodyPr>
            <a:normAutofit/>
          </a:bodyPr>
          <a:lstStyle/>
          <a:p>
            <a:pPr algn="ctr"/>
            <a:r>
              <a:rPr lang="en-IN" sz="5400" b="1" dirty="0">
                <a:solidFill>
                  <a:srgbClr val="0000CC"/>
                </a:solidFill>
              </a:rPr>
              <a:t>Lexical Features</a:t>
            </a:r>
          </a:p>
        </p:txBody>
      </p:sp>
      <p:sp>
        <p:nvSpPr>
          <p:cNvPr id="3" name="Content Placeholder 2">
            <a:extLst>
              <a:ext uri="{FF2B5EF4-FFF2-40B4-BE49-F238E27FC236}">
                <a16:creationId xmlns:a16="http://schemas.microsoft.com/office/drawing/2014/main" id="{81D7D4C0-9D2B-4E80-AE3C-C2BAAEF4457C}"/>
              </a:ext>
            </a:extLst>
          </p:cNvPr>
          <p:cNvSpPr>
            <a:spLocks noGrp="1"/>
          </p:cNvSpPr>
          <p:nvPr>
            <p:ph idx="1"/>
          </p:nvPr>
        </p:nvSpPr>
        <p:spPr/>
        <p:txBody>
          <a:bodyPr>
            <a:normAutofit/>
          </a:bodyPr>
          <a:lstStyle/>
          <a:p>
            <a:r>
              <a:rPr lang="en-IN" sz="2000" dirty="0"/>
              <a:t>Lexical means relating to words or text in the URLs as in this case.</a:t>
            </a:r>
          </a:p>
          <a:p>
            <a:r>
              <a:rPr lang="en-IN" sz="2000" dirty="0"/>
              <a:t>These features allow us to capture the property that malicious URLs tend to “look different” from benign URLs.</a:t>
            </a:r>
          </a:p>
          <a:p>
            <a:pPr marL="0" indent="0">
              <a:buNone/>
            </a:pPr>
            <a:r>
              <a:rPr lang="en-IN" sz="2000" b="1" dirty="0"/>
              <a:t>    For example:</a:t>
            </a:r>
            <a:r>
              <a:rPr lang="en-IN" sz="2000" dirty="0"/>
              <a:t> TLD(Top level domain) ‘org’ in </a:t>
            </a:r>
            <a:r>
              <a:rPr lang="en-IN" sz="2000" dirty="0">
                <a:hlinkClick r:id="rId2"/>
              </a:rPr>
              <a:t>www.abc.org</a:t>
            </a:r>
            <a:r>
              <a:rPr lang="en-IN" sz="2000" dirty="0"/>
              <a:t> seems legitimate. But the same in     		             xyz.ca/www.abc.org might be an attempt of spoofing the original website.</a:t>
            </a:r>
          </a:p>
          <a:p>
            <a:r>
              <a:rPr lang="en-IN" sz="2000" dirty="0"/>
              <a:t>So, the URL is analysed for presence of various keywords or special characters.</a:t>
            </a:r>
          </a:p>
          <a:p>
            <a:r>
              <a:rPr lang="en-IN" sz="2000" dirty="0"/>
              <a:t>To implement these features, we use a bag-of-words representation of tokens in the URL, where ‘/’, ‘?’, ‘.’, ‘=’, ‘-’, and ‘ ’ are delimiters.</a:t>
            </a:r>
          </a:p>
          <a:p>
            <a:r>
              <a:rPr lang="en-IN" sz="2000" dirty="0"/>
              <a:t>The lengths of the hostname and index path in the URL is also captured along with the other features and tokens present in the URL.</a:t>
            </a:r>
          </a:p>
        </p:txBody>
      </p:sp>
    </p:spTree>
    <p:extLst>
      <p:ext uri="{BB962C8B-B14F-4D97-AF65-F5344CB8AC3E}">
        <p14:creationId xmlns:p14="http://schemas.microsoft.com/office/powerpoint/2010/main" val="3082893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2189-1E90-4603-9B0D-B79C26609B0E}"/>
              </a:ext>
            </a:extLst>
          </p:cNvPr>
          <p:cNvSpPr>
            <a:spLocks noGrp="1"/>
          </p:cNvSpPr>
          <p:nvPr>
            <p:ph type="title"/>
          </p:nvPr>
        </p:nvSpPr>
        <p:spPr/>
        <p:txBody>
          <a:bodyPr>
            <a:normAutofit/>
          </a:bodyPr>
          <a:lstStyle/>
          <a:p>
            <a:pPr algn="ctr"/>
            <a:r>
              <a:rPr lang="en-IN" sz="5400" b="1" dirty="0">
                <a:solidFill>
                  <a:srgbClr val="0000CC"/>
                </a:solidFill>
              </a:rPr>
              <a:t>Host-Based features</a:t>
            </a:r>
          </a:p>
        </p:txBody>
      </p:sp>
      <p:sp>
        <p:nvSpPr>
          <p:cNvPr id="3" name="Content Placeholder 2">
            <a:extLst>
              <a:ext uri="{FF2B5EF4-FFF2-40B4-BE49-F238E27FC236}">
                <a16:creationId xmlns:a16="http://schemas.microsoft.com/office/drawing/2014/main" id="{B99E56F3-CCF9-487F-AABA-6372A47870F7}"/>
              </a:ext>
            </a:extLst>
          </p:cNvPr>
          <p:cNvSpPr>
            <a:spLocks noGrp="1"/>
          </p:cNvSpPr>
          <p:nvPr>
            <p:ph idx="1"/>
          </p:nvPr>
        </p:nvSpPr>
        <p:spPr/>
        <p:txBody>
          <a:bodyPr>
            <a:normAutofit/>
          </a:bodyPr>
          <a:lstStyle/>
          <a:p>
            <a:r>
              <a:rPr lang="en-IN" sz="2000" dirty="0"/>
              <a:t>These features describe properties of the Web site host as identified by the hostname portion of the URL. They allow us to approximate “where” malicious sites are hosted, “who” own them, and “how” they are managed. </a:t>
            </a:r>
          </a:p>
          <a:p>
            <a:pPr marL="0" indent="0">
              <a:buNone/>
            </a:pPr>
            <a:r>
              <a:rPr lang="en-IN" sz="2000" dirty="0"/>
              <a:t>     Following are some of the properties that are analysed to extract the Host-based features:</a:t>
            </a:r>
          </a:p>
          <a:p>
            <a:r>
              <a:rPr lang="en-IN" sz="2000" b="1" dirty="0"/>
              <a:t>WHOIS</a:t>
            </a:r>
            <a:r>
              <a:rPr lang="en-IN" sz="2000" dirty="0"/>
              <a:t> – It provides with a lot of information regarding a URL like registration dates, registrar, expiration date, hosting server information etc. which can be useful in generalizing about a URL. For example: We can generalize if a set of malicious URLs are registered to a particular registrar then we can consider the chances of a new URL registered with the same registrar as malicious.</a:t>
            </a:r>
          </a:p>
          <a:p>
            <a:r>
              <a:rPr lang="en-IN" sz="2000" b="1" dirty="0"/>
              <a:t>Location Information </a:t>
            </a:r>
            <a:r>
              <a:rPr lang="en-IN" sz="2000" dirty="0"/>
              <a:t>– This is the host’s geography, IP address etc. A specific IP prefix in which a URL is hosted can provide the information about the all the sites hosted in that particular host.</a:t>
            </a:r>
          </a:p>
          <a:p>
            <a:r>
              <a:rPr lang="en-IN" sz="2000" b="1" dirty="0"/>
              <a:t>Online website Rankings </a:t>
            </a:r>
            <a:r>
              <a:rPr lang="en-IN" sz="2000" dirty="0"/>
              <a:t>– We can use the online URL ranking engine such as Alexa to see and compare the rank of a given URL worldwide to see if the link is present in the ranking database of the engine.</a:t>
            </a:r>
          </a:p>
          <a:p>
            <a:endParaRPr lang="en-IN" sz="2000" dirty="0"/>
          </a:p>
          <a:p>
            <a:endParaRPr lang="en-IN" sz="2000" dirty="0"/>
          </a:p>
        </p:txBody>
      </p:sp>
    </p:spTree>
    <p:extLst>
      <p:ext uri="{BB962C8B-B14F-4D97-AF65-F5344CB8AC3E}">
        <p14:creationId xmlns:p14="http://schemas.microsoft.com/office/powerpoint/2010/main" val="3979182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BD58-D11E-42C5-81F8-8A509A9719FA}"/>
              </a:ext>
            </a:extLst>
          </p:cNvPr>
          <p:cNvSpPr>
            <a:spLocks noGrp="1"/>
          </p:cNvSpPr>
          <p:nvPr>
            <p:ph type="title"/>
          </p:nvPr>
        </p:nvSpPr>
        <p:spPr/>
        <p:txBody>
          <a:bodyPr>
            <a:normAutofit/>
          </a:bodyPr>
          <a:lstStyle/>
          <a:p>
            <a:pPr algn="ctr"/>
            <a:r>
              <a:rPr lang="en-IN" sz="5400" b="1" dirty="0">
                <a:solidFill>
                  <a:srgbClr val="0000CC"/>
                </a:solidFill>
              </a:rPr>
              <a:t>Learning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E921CC-391D-4CF3-872A-D95B3E1A088E}"/>
                  </a:ext>
                </a:extLst>
              </p:cNvPr>
              <p:cNvSpPr>
                <a:spLocks noGrp="1"/>
              </p:cNvSpPr>
              <p:nvPr>
                <p:ph idx="1"/>
              </p:nvPr>
            </p:nvSpPr>
            <p:spPr/>
            <p:txBody>
              <a:bodyPr>
                <a:normAutofit/>
              </a:bodyPr>
              <a:lstStyle/>
              <a:p>
                <a:r>
                  <a:rPr lang="en-IN" sz="2000" b="1" dirty="0"/>
                  <a:t>Logistic</a:t>
                </a:r>
                <a:r>
                  <a:rPr lang="en-IN" sz="2000" dirty="0"/>
                  <a:t> </a:t>
                </a:r>
                <a:r>
                  <a:rPr lang="en-IN" sz="2000" b="1" dirty="0"/>
                  <a:t>regression</a:t>
                </a:r>
                <a:r>
                  <a:rPr lang="en-IN" sz="2000" dirty="0"/>
                  <a:t> with </a:t>
                </a:r>
                <a:r>
                  <a:rPr lang="en-IN" sz="2000" b="1" dirty="0"/>
                  <a:t>Stochastic gradient descent</a:t>
                </a:r>
                <a:r>
                  <a:rPr lang="en-IN" sz="2000" dirty="0"/>
                  <a:t> will be used for the classification of URLs after feature extraction.</a:t>
                </a:r>
              </a:p>
              <a:p>
                <a:pPr marL="0" indent="0" algn="ctr">
                  <a:buNone/>
                </a:pPr>
                <a14:m>
                  <m:oMathPara xmlns:m="http://schemas.openxmlformats.org/officeDocument/2006/math">
                    <m:oMathParaPr>
                      <m:jc m:val="centerGroup"/>
                    </m:oMathParaPr>
                    <m:oMath xmlns:m="http://schemas.openxmlformats.org/officeDocument/2006/math">
                      <m:sSub>
                        <m:sSubPr>
                          <m:ctrlPr>
                            <a:rPr lang="en-IN" sz="2000" i="1" dirty="0">
                              <a:latin typeface="Cambria Math" panose="02040503050406030204" pitchFamily="18" charset="0"/>
                            </a:rPr>
                          </m:ctrlPr>
                        </m:sSubPr>
                        <m:e>
                          <m:r>
                            <a:rPr lang="en-IN" sz="2000" i="1" dirty="0">
                              <a:latin typeface="Cambria Math" panose="02040503050406030204" pitchFamily="18" charset="0"/>
                            </a:rPr>
                            <m:t>𝑤</m:t>
                          </m:r>
                        </m:e>
                        <m:sub>
                          <m:r>
                            <a:rPr lang="en-IN" sz="2000" i="1" dirty="0">
                              <a:latin typeface="Cambria Math" panose="02040503050406030204" pitchFamily="18" charset="0"/>
                            </a:rPr>
                            <m:t>𝑡</m:t>
                          </m:r>
                          <m:r>
                            <a:rPr lang="en-IN" sz="2000" dirty="0">
                              <a:latin typeface="Cambria Math" panose="02040503050406030204" pitchFamily="18" charset="0"/>
                            </a:rPr>
                            <m:t>+1</m:t>
                          </m:r>
                        </m:sub>
                      </m:sSub>
                      <m:sSub>
                        <m:sSubPr>
                          <m:ctrlPr>
                            <a:rPr lang="en-IN" sz="2000" i="1" dirty="0">
                              <a:latin typeface="Cambria Math" panose="02040503050406030204" pitchFamily="18" charset="0"/>
                            </a:rPr>
                          </m:ctrlPr>
                        </m:sSubPr>
                        <m:e>
                          <m:r>
                            <a:rPr lang="en-IN" sz="2000" i="1" dirty="0" smtClean="0">
                              <a:latin typeface="Cambria Math" panose="02040503050406030204" pitchFamily="18" charset="0"/>
                            </a:rPr>
                            <m:t>←</m:t>
                          </m:r>
                          <m:r>
                            <a:rPr lang="en-IN" sz="2000" i="1" dirty="0">
                              <a:latin typeface="Cambria Math" panose="02040503050406030204" pitchFamily="18" charset="0"/>
                            </a:rPr>
                            <m:t>𝑤</m:t>
                          </m:r>
                        </m:e>
                        <m:sub>
                          <m:r>
                            <a:rPr lang="en-IN" sz="2000" i="1" dirty="0">
                              <a:latin typeface="Cambria Math" panose="02040503050406030204" pitchFamily="18" charset="0"/>
                            </a:rPr>
                            <m:t>𝑡</m:t>
                          </m:r>
                        </m:sub>
                      </m:sSub>
                      <m:r>
                        <a:rPr lang="en-IN" sz="2000" dirty="0">
                          <a:latin typeface="Cambria Math" panose="02040503050406030204" pitchFamily="18" charset="0"/>
                        </a:rPr>
                        <m:t>+</m:t>
                      </m:r>
                      <m:sSub>
                        <m:sSubPr>
                          <m:ctrlPr>
                            <a:rPr lang="en-IN" sz="2000" i="1" dirty="0">
                              <a:latin typeface="Cambria Math" panose="02040503050406030204" pitchFamily="18" charset="0"/>
                            </a:rPr>
                          </m:ctrlPr>
                        </m:sSubPr>
                        <m:e>
                          <m:r>
                            <m:rPr>
                              <m:nor/>
                            </m:rPr>
                            <a:rPr lang="en-IN" sz="2000" b="0" i="0" dirty="0" smtClean="0">
                              <a:latin typeface="Cambria Math" panose="02040503050406030204" pitchFamily="18" charset="0"/>
                            </a:rPr>
                            <m:t> </m:t>
                          </m:r>
                          <m:r>
                            <m:rPr>
                              <m:nor/>
                            </m:rPr>
                            <a:rPr lang="el-GR" sz="2000" dirty="0"/>
                            <m:t>ϒ</m:t>
                          </m:r>
                          <m:r>
                            <a:rPr lang="en-IN" sz="2000" b="0" i="1" dirty="0" smtClean="0">
                              <a:latin typeface="Cambria Math" panose="02040503050406030204" pitchFamily="18" charset="0"/>
                            </a:rPr>
                            <m:t> </m:t>
                          </m:r>
                          <m:r>
                            <m:rPr>
                              <m:sty m:val="p"/>
                            </m:rPr>
                            <a:rPr lang="el-GR" sz="2000" i="1" dirty="0" smtClean="0">
                              <a:latin typeface="Cambria Math" panose="02040503050406030204" pitchFamily="18" charset="0"/>
                            </a:rPr>
                            <m:t>Δ</m:t>
                          </m:r>
                        </m:e>
                        <m:sub>
                          <m:r>
                            <a:rPr lang="en-IN" sz="2000" i="1" dirty="0">
                              <a:latin typeface="Cambria Math" panose="02040503050406030204" pitchFamily="18" charset="0"/>
                            </a:rPr>
                            <m:t>𝑡</m:t>
                          </m:r>
                        </m:sub>
                      </m:sSub>
                      <m:sSub>
                        <m:sSubPr>
                          <m:ctrlPr>
                            <a:rPr lang="en-IN" sz="2000" i="1" dirty="0">
                              <a:latin typeface="Cambria Math" panose="02040503050406030204" pitchFamily="18" charset="0"/>
                            </a:rPr>
                          </m:ctrlPr>
                        </m:sSubPr>
                        <m:e>
                          <m:r>
                            <a:rPr lang="en-IN" sz="2000" i="1" dirty="0">
                              <a:latin typeface="Cambria Math" panose="02040503050406030204" pitchFamily="18" charset="0"/>
                            </a:rPr>
                            <m:t>𝑥</m:t>
                          </m:r>
                        </m:e>
                        <m:sub>
                          <m:r>
                            <a:rPr lang="en-IN" sz="2000" i="1" dirty="0">
                              <a:latin typeface="Cambria Math" panose="02040503050406030204" pitchFamily="18" charset="0"/>
                            </a:rPr>
                            <m:t>𝑡</m:t>
                          </m:r>
                        </m:sub>
                      </m:sSub>
                    </m:oMath>
                  </m:oMathPara>
                </a14:m>
                <a:endParaRPr lang="en-IN" sz="2000" dirty="0"/>
              </a:p>
              <a:p>
                <a:pPr marL="0" indent="0">
                  <a:buNone/>
                </a:pPr>
                <a:r>
                  <a:rPr lang="en-IN" sz="2000" dirty="0"/>
                  <a:t>   where </a:t>
                </a:r>
                <a14:m>
                  <m:oMath xmlns:m="http://schemas.openxmlformats.org/officeDocument/2006/math">
                    <m:sSub>
                      <m:sSubPr>
                        <m:ctrlPr>
                          <a:rPr lang="en-IN" sz="2000" i="1" dirty="0">
                            <a:latin typeface="Cambria Math" panose="02040503050406030204" pitchFamily="18" charset="0"/>
                          </a:rPr>
                        </m:ctrlPr>
                      </m:sSubPr>
                      <m:e>
                        <m:r>
                          <m:rPr>
                            <m:nor/>
                          </m:rPr>
                          <a:rPr lang="en-IN" sz="2000" dirty="0">
                            <a:latin typeface="Cambria Math" panose="02040503050406030204" pitchFamily="18" charset="0"/>
                          </a:rPr>
                          <m:t> </m:t>
                        </m:r>
                        <m:r>
                          <m:rPr>
                            <m:sty m:val="p"/>
                          </m:rPr>
                          <a:rPr lang="el-GR" sz="2000" i="1" dirty="0">
                            <a:latin typeface="Cambria Math" panose="02040503050406030204" pitchFamily="18" charset="0"/>
                          </a:rPr>
                          <m:t>Δ</m:t>
                        </m:r>
                      </m:e>
                      <m:sub>
                        <m:r>
                          <a:rPr lang="en-IN" sz="2000" i="1" dirty="0">
                            <a:latin typeface="Cambria Math" panose="02040503050406030204" pitchFamily="18" charset="0"/>
                          </a:rPr>
                          <m:t>𝑡</m:t>
                        </m:r>
                      </m:sub>
                    </m:sSub>
                    <m:r>
                      <a:rPr lang="en-IN" sz="2000" b="0" i="1" dirty="0" smtClean="0">
                        <a:latin typeface="Cambria Math" panose="02040503050406030204" pitchFamily="18" charset="0"/>
                      </a:rPr>
                      <m:t>=</m:t>
                    </m:r>
                    <m:f>
                      <m:fPr>
                        <m:ctrlPr>
                          <a:rPr lang="en-IN" sz="2000" i="1" dirty="0" smtClean="0">
                            <a:latin typeface="Cambria Math" panose="02040503050406030204" pitchFamily="18" charset="0"/>
                          </a:rPr>
                        </m:ctrlPr>
                      </m:fPr>
                      <m:num>
                        <m:sSub>
                          <m:sSubPr>
                            <m:ctrlPr>
                              <a:rPr lang="en-IN" sz="2000" i="1" dirty="0">
                                <a:latin typeface="Cambria Math" panose="02040503050406030204" pitchFamily="18" charset="0"/>
                              </a:rPr>
                            </m:ctrlPr>
                          </m:sSubPr>
                          <m:e>
                            <m:r>
                              <a:rPr lang="en-IN" sz="2000" i="1" dirty="0">
                                <a:latin typeface="Cambria Math" panose="02040503050406030204" pitchFamily="18" charset="0"/>
                              </a:rPr>
                              <m:t>𝑦</m:t>
                            </m:r>
                          </m:e>
                          <m:sub>
                            <m:r>
                              <a:rPr lang="en-IN" sz="2000" i="1" dirty="0">
                                <a:latin typeface="Cambria Math" panose="02040503050406030204" pitchFamily="18" charset="0"/>
                              </a:rPr>
                              <m:t>𝑡</m:t>
                            </m:r>
                          </m:sub>
                        </m:sSub>
                        <m:r>
                          <a:rPr lang="en-IN" sz="2000" i="0" dirty="0">
                            <a:latin typeface="Cambria Math" panose="02040503050406030204" pitchFamily="18" charset="0"/>
                          </a:rPr>
                          <m:t>+1</m:t>
                        </m:r>
                      </m:num>
                      <m:den>
                        <m:r>
                          <a:rPr lang="en-IN" sz="2000" i="0" dirty="0">
                            <a:latin typeface="Cambria Math" panose="02040503050406030204" pitchFamily="18" charset="0"/>
                          </a:rPr>
                          <m:t>2</m:t>
                        </m:r>
                      </m:den>
                    </m:f>
                    <m:r>
                      <a:rPr lang="en-IN" sz="2000" b="0" i="1" dirty="0" smtClean="0">
                        <a:latin typeface="Cambria Math" panose="02040503050406030204" pitchFamily="18" charset="0"/>
                      </a:rPr>
                      <m:t> − </m:t>
                    </m:r>
                    <m:r>
                      <m:rPr>
                        <m:sty m:val="p"/>
                      </m:rPr>
                      <a:rPr lang="el-GR" sz="2000" b="0" i="1" dirty="0" smtClean="0">
                        <a:latin typeface="Cambria Math" panose="02040503050406030204" pitchFamily="18" charset="0"/>
                      </a:rPr>
                      <m:t>σ</m:t>
                    </m:r>
                    <m:d>
                      <m:dPr>
                        <m:ctrlPr>
                          <a:rPr lang="en-IN" sz="2000" b="0" i="1" dirty="0" smtClean="0">
                            <a:latin typeface="Cambria Math" panose="02040503050406030204" pitchFamily="18" charset="0"/>
                          </a:rPr>
                        </m:ctrlPr>
                      </m:dPr>
                      <m:e>
                        <m:r>
                          <a:rPr lang="en-IN" sz="2000" b="0" i="1" dirty="0" smtClean="0">
                            <a:latin typeface="Cambria Math" panose="02040503050406030204" pitchFamily="18" charset="0"/>
                          </a:rPr>
                          <m:t>𝑤</m:t>
                        </m:r>
                        <m:r>
                          <a:rPr lang="en-IN" sz="2000" b="0" i="1" dirty="0" smtClean="0">
                            <a:latin typeface="Cambria Math" panose="02040503050406030204" pitchFamily="18" charset="0"/>
                          </a:rPr>
                          <m:t>.</m:t>
                        </m:r>
                        <m:sSub>
                          <m:sSubPr>
                            <m:ctrlPr>
                              <a:rPr lang="en-IN" sz="2000" b="0" i="1" dirty="0" smtClean="0">
                                <a:latin typeface="Cambria Math" panose="02040503050406030204" pitchFamily="18" charset="0"/>
                              </a:rPr>
                            </m:ctrlPr>
                          </m:sSubPr>
                          <m:e>
                            <m:r>
                              <a:rPr lang="en-IN" sz="2000" b="0" i="1" dirty="0" smtClean="0">
                                <a:latin typeface="Cambria Math" panose="02040503050406030204" pitchFamily="18" charset="0"/>
                              </a:rPr>
                              <m:t>𝑥</m:t>
                            </m:r>
                          </m:e>
                          <m:sub>
                            <m:r>
                              <a:rPr lang="en-IN" sz="2000" b="0" i="1" dirty="0" smtClean="0">
                                <a:latin typeface="Cambria Math" panose="02040503050406030204" pitchFamily="18" charset="0"/>
                              </a:rPr>
                              <m:t>𝑡</m:t>
                            </m:r>
                          </m:sub>
                        </m:sSub>
                      </m:e>
                    </m:d>
                  </m:oMath>
                </a14:m>
                <a:r>
                  <a:rPr lang="en-IN" sz="2000" dirty="0"/>
                  <a:t> and </a:t>
                </a:r>
                <a14:m>
                  <m:oMath xmlns:m="http://schemas.openxmlformats.org/officeDocument/2006/math">
                    <m:r>
                      <m:rPr>
                        <m:nor/>
                      </m:rPr>
                      <a:rPr lang="el-GR" sz="2000" dirty="0"/>
                      <m:t>ϒ</m:t>
                    </m:r>
                  </m:oMath>
                </a14:m>
                <a:r>
                  <a:rPr lang="en-IN" sz="2000" dirty="0"/>
                  <a:t> is the constant learning rate. </a:t>
                </a:r>
              </a:p>
              <a:p>
                <a:pPr marL="0" indent="0">
                  <a:buNone/>
                </a:pPr>
                <a:r>
                  <a:rPr lang="en-IN" sz="2000" dirty="0"/>
                  <a:t>    The learning rate is kept constant and not decreased to facilitate online learning.</a:t>
                </a:r>
              </a:p>
              <a:p>
                <a:r>
                  <a:rPr lang="en-IN" sz="2000" dirty="0"/>
                  <a:t>Stochastic gradient descent provides an online means for approximating the gradient of the original objective while allowing for continuously updating the parameters by the gradients of individual objectives.</a:t>
                </a:r>
              </a:p>
              <a:p>
                <a:r>
                  <a:rPr lang="en-IN" sz="2000" dirty="0"/>
                  <a:t>The data to train the Logistic will be incremental i.e. The parameters will be continuously updated each time some new data regarding URLs will be fed in the program. This is </a:t>
                </a:r>
                <a:r>
                  <a:rPr lang="en-IN" sz="2000" b="1" dirty="0"/>
                  <a:t>online learning</a:t>
                </a:r>
                <a:r>
                  <a:rPr lang="en-IN" sz="2000" dirty="0"/>
                  <a:t> which is important to make the model dynamic so that the model can be trained with new websites that are regularly being added online rather than the model be dependent on past learnings. </a:t>
                </a:r>
              </a:p>
            </p:txBody>
          </p:sp>
        </mc:Choice>
        <mc:Fallback xmlns="">
          <p:sp>
            <p:nvSpPr>
              <p:cNvPr id="3" name="Content Placeholder 2">
                <a:extLst>
                  <a:ext uri="{FF2B5EF4-FFF2-40B4-BE49-F238E27FC236}">
                    <a16:creationId xmlns:a16="http://schemas.microsoft.com/office/drawing/2014/main" id="{FEE921CC-391D-4CF3-872A-D95B3E1A088E}"/>
                  </a:ext>
                </a:extLst>
              </p:cNvPr>
              <p:cNvSpPr>
                <a:spLocks noGrp="1" noRot="1" noChangeAspect="1" noMove="1" noResize="1" noEditPoints="1" noAdjustHandles="1" noChangeArrowheads="1" noChangeShapeType="1" noTextEdit="1"/>
              </p:cNvSpPr>
              <p:nvPr>
                <p:ph idx="1"/>
              </p:nvPr>
            </p:nvSpPr>
            <p:spPr>
              <a:blipFill>
                <a:blip r:embed="rId2"/>
                <a:stretch>
                  <a:fillRect l="-522" t="-1401" r="-870"/>
                </a:stretch>
              </a:blipFill>
            </p:spPr>
            <p:txBody>
              <a:bodyPr/>
              <a:lstStyle/>
              <a:p>
                <a:r>
                  <a:rPr lang="en-IN">
                    <a:noFill/>
                  </a:rPr>
                  <a:t> </a:t>
                </a:r>
              </a:p>
            </p:txBody>
          </p:sp>
        </mc:Fallback>
      </mc:AlternateContent>
    </p:spTree>
    <p:extLst>
      <p:ext uri="{BB962C8B-B14F-4D97-AF65-F5344CB8AC3E}">
        <p14:creationId xmlns:p14="http://schemas.microsoft.com/office/powerpoint/2010/main" val="334393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F172-D7F6-401A-A523-831AC39CD0DC}"/>
              </a:ext>
            </a:extLst>
          </p:cNvPr>
          <p:cNvSpPr>
            <a:spLocks noGrp="1"/>
          </p:cNvSpPr>
          <p:nvPr>
            <p:ph type="title"/>
          </p:nvPr>
        </p:nvSpPr>
        <p:spPr/>
        <p:txBody>
          <a:bodyPr>
            <a:normAutofit/>
          </a:bodyPr>
          <a:lstStyle/>
          <a:p>
            <a:pPr algn="ctr"/>
            <a:r>
              <a:rPr lang="en-IN" sz="5400" b="1" dirty="0">
                <a:solidFill>
                  <a:srgbClr val="0000CC"/>
                </a:solidFill>
              </a:rPr>
              <a:t>References</a:t>
            </a:r>
          </a:p>
        </p:txBody>
      </p:sp>
      <p:sp>
        <p:nvSpPr>
          <p:cNvPr id="3" name="Content Placeholder 2">
            <a:extLst>
              <a:ext uri="{FF2B5EF4-FFF2-40B4-BE49-F238E27FC236}">
                <a16:creationId xmlns:a16="http://schemas.microsoft.com/office/drawing/2014/main" id="{4DACC7D2-38D7-4B75-9B42-27C9B9593E54}"/>
              </a:ext>
            </a:extLst>
          </p:cNvPr>
          <p:cNvSpPr>
            <a:spLocks noGrp="1"/>
          </p:cNvSpPr>
          <p:nvPr>
            <p:ph idx="1"/>
          </p:nvPr>
        </p:nvSpPr>
        <p:spPr/>
        <p:txBody>
          <a:bodyPr>
            <a:normAutofit/>
          </a:bodyPr>
          <a:lstStyle/>
          <a:p>
            <a:pPr marL="0" indent="0">
              <a:buNone/>
            </a:pPr>
            <a:r>
              <a:rPr lang="en-IN" sz="1800" i="1" dirty="0">
                <a:latin typeface="+mj-lt"/>
              </a:rPr>
              <a:t>     </a:t>
            </a:r>
            <a:r>
              <a:rPr lang="en-IN" sz="1800" b="1" dirty="0">
                <a:latin typeface="+mj-lt"/>
              </a:rPr>
              <a:t>For the Process</a:t>
            </a:r>
          </a:p>
          <a:p>
            <a:r>
              <a:rPr lang="en-IN" sz="1800" i="1" dirty="0">
                <a:latin typeface="+mj-lt"/>
              </a:rPr>
              <a:t>Identifying Suspicious URLs: An Application of Large-Scale Online Learning, by Justin Ma, Lawrence K. Saul, Stefan Savage and Geoffrey M. Voelker.</a:t>
            </a:r>
          </a:p>
          <a:p>
            <a:pPr marL="0" indent="0">
              <a:buNone/>
            </a:pPr>
            <a:r>
              <a:rPr lang="en-IN" sz="1800" b="1" dirty="0">
                <a:latin typeface="+mj-lt"/>
              </a:rPr>
              <a:t>     For the dataset</a:t>
            </a:r>
          </a:p>
          <a:p>
            <a:r>
              <a:rPr lang="en-IN" sz="1800" i="1" dirty="0">
                <a:latin typeface="+mj-lt"/>
              </a:rPr>
              <a:t>http://apac.trendmicro.com/apac/security-intelligence/current-threat-activity/malicious-top-ten/</a:t>
            </a:r>
          </a:p>
          <a:p>
            <a:r>
              <a:rPr lang="en-IN" sz="1800" i="1" dirty="0">
                <a:latin typeface="+mj-lt"/>
              </a:rPr>
              <a:t>https://www.phishtank.com/phish_archive.php</a:t>
            </a:r>
          </a:p>
          <a:p>
            <a:pPr marL="0" indent="0">
              <a:buNone/>
            </a:pPr>
            <a:r>
              <a:rPr lang="en-IN" sz="1800" b="1" dirty="0">
                <a:latin typeface="+mj-lt"/>
              </a:rPr>
              <a:t>     For the ranking of sites</a:t>
            </a:r>
          </a:p>
          <a:p>
            <a:r>
              <a:rPr lang="en-IN" sz="1800" i="1" dirty="0">
                <a:latin typeface="+mj-lt"/>
              </a:rPr>
              <a:t>https://www.alexa.com</a:t>
            </a:r>
          </a:p>
        </p:txBody>
      </p:sp>
    </p:spTree>
    <p:extLst>
      <p:ext uri="{BB962C8B-B14F-4D97-AF65-F5344CB8AC3E}">
        <p14:creationId xmlns:p14="http://schemas.microsoft.com/office/powerpoint/2010/main" val="4110626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844</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Identifying Suspicious URLs </vt:lpstr>
      <vt:lpstr>Motivation</vt:lpstr>
      <vt:lpstr>Data Pre-processing</vt:lpstr>
      <vt:lpstr>Lexical Features</vt:lpstr>
      <vt:lpstr>Host-Based features</vt:lpstr>
      <vt:lpstr>Learning Algorithm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Suspicious URLs</dc:title>
  <dc:creator>Vasu Jain</dc:creator>
  <cp:lastModifiedBy>Vasu Jain</cp:lastModifiedBy>
  <cp:revision>27</cp:revision>
  <dcterms:created xsi:type="dcterms:W3CDTF">2017-11-29T02:47:46Z</dcterms:created>
  <dcterms:modified xsi:type="dcterms:W3CDTF">2017-11-30T00:46:02Z</dcterms:modified>
</cp:coreProperties>
</file>