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612DD-71E4-90C8-B111-BBCAD79BD897}" v="81" dt="2025-02-08T03:25:30.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CAPSTONE PROJECT</a:t>
            </a:r>
            <a:br>
              <a:rPr lang="en-US"/>
            </a:br>
            <a:endParaRPr lang="en-US"/>
          </a:p>
        </p:txBody>
      </p:sp>
      <p:sp>
        <p:nvSpPr>
          <p:cNvPr id="3" name="Subtitle 2"/>
          <p:cNvSpPr>
            <a:spLocks noGrp="1"/>
          </p:cNvSpPr>
          <p:nvPr>
            <p:ph type="subTitle" idx="1"/>
          </p:nvPr>
        </p:nvSpPr>
        <p:spPr>
          <a:xfrm>
            <a:off x="1524000" y="3038367"/>
            <a:ext cx="9144000" cy="2219433"/>
          </a:xfrm>
        </p:spPr>
        <p:txBody>
          <a:bodyPr vert="horz" lIns="91440" tIns="45720" rIns="91440" bIns="45720" rtlCol="0" anchor="t">
            <a:normAutofit lnSpcReduction="10000"/>
          </a:bodyPr>
          <a:lstStyle/>
          <a:p>
            <a:r>
              <a:rPr lang="en-US" b="1"/>
              <a:t>Contents</a:t>
            </a:r>
            <a:endParaRPr lang="en-US"/>
          </a:p>
          <a:p>
            <a:pPr marL="342900" indent="-342900">
              <a:buAutoNum type="arabicPeriod"/>
            </a:pPr>
            <a:r>
              <a:rPr lang="en-US"/>
              <a:t>Brief idea about what is the main aim of project</a:t>
            </a:r>
          </a:p>
          <a:p>
            <a:pPr marL="342900" indent="-342900">
              <a:buAutoNum type="arabicPeriod"/>
            </a:pPr>
            <a:r>
              <a:rPr lang="en-US"/>
              <a:t>Analysis of Dataset</a:t>
            </a:r>
          </a:p>
          <a:p>
            <a:pPr marL="342900" indent="-342900">
              <a:buAutoNum type="arabicPeriod"/>
            </a:pPr>
            <a:r>
              <a:rPr lang="en-US"/>
              <a:t>Domain specific description</a:t>
            </a:r>
          </a:p>
          <a:p>
            <a:pPr marL="342900" indent="-342900">
              <a:buAutoNum type="arabicPeriod"/>
            </a:pPr>
            <a:r>
              <a:rPr lang="en-US"/>
              <a:t>Module used in the project and their reason for using</a:t>
            </a:r>
          </a:p>
          <a:p>
            <a:pPr marL="342900" indent="-342900">
              <a:buAutoNum type="arabicPeriod"/>
            </a:pP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924ED-1C06-E74F-10C3-F9E73E74A2D4}"/>
              </a:ext>
            </a:extLst>
          </p:cNvPr>
          <p:cNvSpPr>
            <a:spLocks noGrp="1"/>
          </p:cNvSpPr>
          <p:nvPr>
            <p:ph idx="1"/>
          </p:nvPr>
        </p:nvSpPr>
        <p:spPr>
          <a:xfrm>
            <a:off x="838200" y="729598"/>
            <a:ext cx="10515600" cy="5447365"/>
          </a:xfrm>
        </p:spPr>
        <p:txBody>
          <a:bodyPr vert="horz" lIns="91440" tIns="45720" rIns="91440" bIns="45720" rtlCol="0" anchor="t">
            <a:normAutofit/>
          </a:bodyPr>
          <a:lstStyle/>
          <a:p>
            <a:pPr marL="0" indent="0">
              <a:buNone/>
            </a:pPr>
            <a:r>
              <a:rPr lang="en-US" b="1" dirty="0" err="1">
                <a:ea typeface="+mn-lt"/>
                <a:cs typeface="+mn-lt"/>
              </a:rPr>
              <a:t>KNeighborsRegressor</a:t>
            </a:r>
            <a:r>
              <a:rPr lang="en-US" dirty="0">
                <a:ea typeface="+mn-lt"/>
                <a:cs typeface="+mn-lt"/>
              </a:rPr>
              <a:t> is a supervised learning algorithm that predicts continuous values by finding the k most similar data points (nearest neighbors) to a query sample and using their target values for prediction. The algorithm works by measuring distances between data points using various metrics (such as Euclidean or Manhattan distance) and can weight predictions based on neighbor proximity, with closer neighbors having greater influence when using the 'distance' weighting scheme. Through this local interpolation approach, </a:t>
            </a:r>
            <a:r>
              <a:rPr lang="en-US" dirty="0" err="1">
                <a:ea typeface="+mn-lt"/>
                <a:cs typeface="+mn-lt"/>
              </a:rPr>
              <a:t>KNeighborsRegressor</a:t>
            </a:r>
            <a:r>
              <a:rPr lang="en-US" dirty="0">
                <a:ea typeface="+mn-lt"/>
                <a:cs typeface="+mn-lt"/>
              </a:rPr>
              <a:t> provides a simple yet effective way to handle regression tasks, particularly excelling in cases where the relationship between features and target variable is complex but locally consistent.</a:t>
            </a:r>
            <a:endParaRPr lang="en-US" dirty="0"/>
          </a:p>
        </p:txBody>
      </p:sp>
    </p:spTree>
    <p:extLst>
      <p:ext uri="{BB962C8B-B14F-4D97-AF65-F5344CB8AC3E}">
        <p14:creationId xmlns:p14="http://schemas.microsoft.com/office/powerpoint/2010/main" val="251646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E5EC9-9CAD-6B03-834F-F7217DFD3F12}"/>
              </a:ext>
            </a:extLst>
          </p:cNvPr>
          <p:cNvSpPr>
            <a:spLocks noGrp="1"/>
          </p:cNvSpPr>
          <p:nvPr>
            <p:ph idx="1"/>
          </p:nvPr>
        </p:nvSpPr>
        <p:spPr>
          <a:xfrm>
            <a:off x="838200" y="536949"/>
            <a:ext cx="10515600" cy="5640014"/>
          </a:xfrm>
        </p:spPr>
        <p:txBody>
          <a:bodyPr vert="horz" lIns="91440" tIns="45720" rIns="91440" bIns="45720" rtlCol="0" anchor="t">
            <a:normAutofit/>
          </a:bodyPr>
          <a:lstStyle/>
          <a:p>
            <a:r>
              <a:rPr lang="en-US" b="1" dirty="0">
                <a:ea typeface="+mn-lt"/>
                <a:cs typeface="+mn-lt"/>
              </a:rPr>
              <a:t>Support Vector Regression (SVR) </a:t>
            </a:r>
            <a:r>
              <a:rPr lang="en-US" dirty="0">
                <a:ea typeface="+mn-lt"/>
                <a:cs typeface="+mn-lt"/>
              </a:rPr>
              <a:t>is a supervised learning algorithm that extends the principles of Support Vector Machines to regression tasks, using kernel functions to map data into higher-dimensional spaces where linear regression becomes possible. The algorithm works by finding the optimal hyperplane that maximizes the margin between data points and the regression line, with the ability to handle non-linear relationships through various kernel functions (linear, polynomial, RBF, or sigmoid) . Through this approach, SVR provides robust regression capabilities with strong generalization performance, particularly effective in handling high-dimensional data and noisy measurements .</a:t>
            </a:r>
            <a:endParaRPr lang="en-US" dirty="0"/>
          </a:p>
        </p:txBody>
      </p:sp>
    </p:spTree>
    <p:extLst>
      <p:ext uri="{BB962C8B-B14F-4D97-AF65-F5344CB8AC3E}">
        <p14:creationId xmlns:p14="http://schemas.microsoft.com/office/powerpoint/2010/main" val="61367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1C963-DF49-E066-BA44-B295D37F9D60}"/>
              </a:ext>
            </a:extLst>
          </p:cNvPr>
          <p:cNvSpPr>
            <a:spLocks noGrp="1"/>
          </p:cNvSpPr>
          <p:nvPr>
            <p:ph idx="1"/>
          </p:nvPr>
        </p:nvSpPr>
        <p:spPr>
          <a:xfrm>
            <a:off x="838200" y="343379"/>
            <a:ext cx="10515600" cy="5833584"/>
          </a:xfrm>
        </p:spPr>
        <p:txBody>
          <a:bodyPr vert="horz" lIns="91440" tIns="45720" rIns="91440" bIns="45720" rtlCol="0" anchor="ctr">
            <a:normAutofit/>
          </a:bodyPr>
          <a:lstStyle/>
          <a:p>
            <a:r>
              <a:rPr lang="en-US" b="1" dirty="0">
                <a:ea typeface="+mn-lt"/>
                <a:cs typeface="+mn-lt"/>
              </a:rPr>
              <a:t>Linear regression</a:t>
            </a:r>
            <a:r>
              <a:rPr lang="en-US" dirty="0">
                <a:ea typeface="+mn-lt"/>
                <a:cs typeface="+mn-lt"/>
              </a:rPr>
              <a:t> is a supervised learning algorithm that finds the best-fitting linear relationship between variables by minimizing the difference between predicted and actual values. The algorithm works by finding a straight line that best represents the relationship between variables, with the goal of minimizing prediction errors. Through this approach, linear regression provides a simple yet powerful way to model relationships between variables and make predictions for continuous outcomes.</a:t>
            </a:r>
            <a:endParaRPr lang="en-US" dirty="0"/>
          </a:p>
        </p:txBody>
      </p:sp>
    </p:spTree>
    <p:extLst>
      <p:ext uri="{BB962C8B-B14F-4D97-AF65-F5344CB8AC3E}">
        <p14:creationId xmlns:p14="http://schemas.microsoft.com/office/powerpoint/2010/main" val="136964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9952-C05C-E198-B84D-EB7393FEDDAF}"/>
              </a:ext>
            </a:extLst>
          </p:cNvPr>
          <p:cNvSpPr>
            <a:spLocks noGrp="1"/>
          </p:cNvSpPr>
          <p:nvPr>
            <p:ph type="title"/>
          </p:nvPr>
        </p:nvSpPr>
        <p:spPr/>
        <p:txBody>
          <a:bodyPr>
            <a:normAutofit/>
          </a:bodyPr>
          <a:lstStyle/>
          <a:p>
            <a:r>
              <a:rPr lang="en-US" sz="2800">
                <a:latin typeface="Aptos"/>
              </a:rPr>
              <a:t>Project Title : Wearables Stress Affect Detection</a:t>
            </a:r>
            <a:endParaRPr lang="en-US" sz="2800"/>
          </a:p>
        </p:txBody>
      </p:sp>
      <p:sp>
        <p:nvSpPr>
          <p:cNvPr id="3" name="Content Placeholder 2">
            <a:extLst>
              <a:ext uri="{FF2B5EF4-FFF2-40B4-BE49-F238E27FC236}">
                <a16:creationId xmlns:a16="http://schemas.microsoft.com/office/drawing/2014/main" id="{F4D72A59-6263-4336-DDFA-7AB30B596C61}"/>
              </a:ext>
            </a:extLst>
          </p:cNvPr>
          <p:cNvSpPr>
            <a:spLocks noGrp="1"/>
          </p:cNvSpPr>
          <p:nvPr>
            <p:ph idx="1"/>
          </p:nvPr>
        </p:nvSpPr>
        <p:spPr/>
        <p:txBody>
          <a:bodyPr vert="horz" lIns="91440" tIns="45720" rIns="91440" bIns="45720" rtlCol="0" anchor="t">
            <a:normAutofit/>
          </a:bodyPr>
          <a:lstStyle/>
          <a:p>
            <a:endParaRPr lang="en-US" sz="2000"/>
          </a:p>
          <a:p>
            <a:r>
              <a:rPr lang="en-US" sz="2000"/>
              <a:t>As the name suggest this project mainly focuses on data collected from wearables used by a given subject. The project aimed at understanding stress level of subject while using wearables during a particular time period. </a:t>
            </a:r>
            <a:endParaRPr lang="en-US"/>
          </a:p>
          <a:p>
            <a:endParaRPr lang="en-US" sz="2000">
              <a:ea typeface="+mn-lt"/>
              <a:cs typeface="+mn-lt"/>
            </a:endParaRPr>
          </a:p>
          <a:p>
            <a:endParaRPr lang="en-US" sz="2000">
              <a:ea typeface="+mn-lt"/>
              <a:cs typeface="+mn-lt"/>
            </a:endParaRPr>
          </a:p>
          <a:p>
            <a:endParaRPr lang="en-US" sz="2000">
              <a:ea typeface="+mn-lt"/>
              <a:cs typeface="+mn-lt"/>
            </a:endParaRPr>
          </a:p>
          <a:p>
            <a:r>
              <a:rPr lang="en-US" sz="2000">
                <a:ea typeface="+mn-lt"/>
                <a:cs typeface="+mn-lt"/>
              </a:rPr>
              <a:t>This multimodal dataset features physiological and motion data, recorded from both a wrist- and a chest-worn device, of 1 subject during a lab study. The following sensor modalities are included: blood volume pulse, electrocardiogram, electrodermal activity, electromyogram, respiration, body temperature, and three-axis acceleration.</a:t>
            </a:r>
            <a:endParaRPr lang="en-US"/>
          </a:p>
        </p:txBody>
      </p:sp>
    </p:spTree>
    <p:extLst>
      <p:ext uri="{BB962C8B-B14F-4D97-AF65-F5344CB8AC3E}">
        <p14:creationId xmlns:p14="http://schemas.microsoft.com/office/powerpoint/2010/main" val="24619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652F9-BA59-E737-9FF7-5CF6C4532366}"/>
              </a:ext>
            </a:extLst>
          </p:cNvPr>
          <p:cNvSpPr>
            <a:spLocks noGrp="1"/>
          </p:cNvSpPr>
          <p:nvPr>
            <p:ph type="title"/>
          </p:nvPr>
        </p:nvSpPr>
        <p:spPr/>
        <p:txBody>
          <a:bodyPr/>
          <a:lstStyle/>
          <a:p>
            <a:r>
              <a:rPr lang="en-US"/>
              <a:t>Analysis of Dataset</a:t>
            </a:r>
          </a:p>
        </p:txBody>
      </p:sp>
      <p:sp>
        <p:nvSpPr>
          <p:cNvPr id="3" name="Content Placeholder 2">
            <a:extLst>
              <a:ext uri="{FF2B5EF4-FFF2-40B4-BE49-F238E27FC236}">
                <a16:creationId xmlns:a16="http://schemas.microsoft.com/office/drawing/2014/main" id="{BAC5A927-E953-8E6C-1162-A05A19158645}"/>
              </a:ext>
            </a:extLst>
          </p:cNvPr>
          <p:cNvSpPr>
            <a:spLocks noGrp="1"/>
          </p:cNvSpPr>
          <p:nvPr>
            <p:ph idx="1"/>
          </p:nvPr>
        </p:nvSpPr>
        <p:spPr/>
        <p:txBody>
          <a:bodyPr vert="horz" lIns="91440" tIns="45720" rIns="91440" bIns="45720" rtlCol="0" anchor="t">
            <a:normAutofit/>
          </a:bodyPr>
          <a:lstStyle/>
          <a:p>
            <a:r>
              <a:rPr lang="en-US" sz="2000">
                <a:solidFill>
                  <a:schemeClr val="tx1">
                    <a:lumMod val="95000"/>
                    <a:lumOff val="5000"/>
                  </a:schemeClr>
                </a:solidFill>
              </a:rPr>
              <a:t> Understand the Context and Purpose</a:t>
            </a:r>
            <a:endParaRPr lang="en-US">
              <a:solidFill>
                <a:schemeClr val="tx1">
                  <a:lumMod val="95000"/>
                  <a:lumOff val="5000"/>
                </a:schemeClr>
              </a:solidFill>
            </a:endParaRPr>
          </a:p>
          <a:p>
            <a:r>
              <a:rPr lang="en-US" sz="1600" b="1">
                <a:solidFill>
                  <a:schemeClr val="tx1">
                    <a:lumMod val="95000"/>
                    <a:lumOff val="5000"/>
                  </a:schemeClr>
                </a:solidFill>
                <a:ea typeface="+mn-lt"/>
                <a:cs typeface="+mn-lt"/>
              </a:rPr>
              <a:t>Domain Knowledge</a:t>
            </a:r>
            <a:r>
              <a:rPr lang="en-US" sz="1200">
                <a:solidFill>
                  <a:schemeClr val="tx1">
                    <a:lumMod val="95000"/>
                    <a:lumOff val="5000"/>
                  </a:schemeClr>
                </a:solidFill>
                <a:ea typeface="+mn-lt"/>
                <a:cs typeface="+mn-lt"/>
              </a:rPr>
              <a:t>: What field does the dataset belong to (e.g., healthcare, finance, marketing)?</a:t>
            </a:r>
            <a:endParaRPr lang="en-US">
              <a:solidFill>
                <a:schemeClr val="tx1">
                  <a:lumMod val="95000"/>
                  <a:lumOff val="5000"/>
                </a:schemeClr>
              </a:solidFill>
            </a:endParaRPr>
          </a:p>
          <a:p>
            <a:r>
              <a:rPr lang="en-US" sz="1600" b="1">
                <a:solidFill>
                  <a:schemeClr val="tx1">
                    <a:lumMod val="95000"/>
                    <a:lumOff val="5000"/>
                  </a:schemeClr>
                </a:solidFill>
                <a:ea typeface="+mn-lt"/>
                <a:cs typeface="+mn-lt"/>
              </a:rPr>
              <a:t>Objective</a:t>
            </a:r>
            <a:r>
              <a:rPr lang="en-US" sz="1600">
                <a:solidFill>
                  <a:schemeClr val="tx1">
                    <a:lumMod val="95000"/>
                    <a:lumOff val="5000"/>
                  </a:schemeClr>
                </a:solidFill>
                <a:ea typeface="+mn-lt"/>
                <a:cs typeface="+mn-lt"/>
              </a:rPr>
              <a:t>:</a:t>
            </a:r>
            <a:r>
              <a:rPr lang="en-US" sz="1200">
                <a:solidFill>
                  <a:schemeClr val="tx1">
                    <a:lumMod val="95000"/>
                    <a:lumOff val="5000"/>
                  </a:schemeClr>
                </a:solidFill>
                <a:ea typeface="+mn-lt"/>
                <a:cs typeface="+mn-lt"/>
              </a:rPr>
              <a:t> What is the goal of the analysis? (e.g., prediction, classification, clustering, or descriptive statistics.)</a:t>
            </a:r>
            <a:endParaRPr lang="en-US">
              <a:solidFill>
                <a:schemeClr val="tx1">
                  <a:lumMod val="95000"/>
                  <a:lumOff val="5000"/>
                </a:schemeClr>
              </a:solidFill>
            </a:endParaRPr>
          </a:p>
          <a:p>
            <a:r>
              <a:rPr lang="en-US" sz="1600" b="1">
                <a:solidFill>
                  <a:schemeClr val="tx1">
                    <a:lumMod val="95000"/>
                    <a:lumOff val="5000"/>
                  </a:schemeClr>
                </a:solidFill>
                <a:ea typeface="+mn-lt"/>
                <a:cs typeface="+mn-lt"/>
              </a:rPr>
              <a:t>Data Source:</a:t>
            </a:r>
            <a:r>
              <a:rPr lang="en-US" sz="1200">
                <a:solidFill>
                  <a:schemeClr val="tx1">
                    <a:lumMod val="95000"/>
                    <a:lumOff val="5000"/>
                  </a:schemeClr>
                </a:solidFill>
                <a:ea typeface="+mn-lt"/>
                <a:cs typeface="+mn-lt"/>
              </a:rPr>
              <a:t> Where did the data come from? Is it primary (collected firsthand) or secondary (sourced from elsewhere)?</a:t>
            </a:r>
            <a:endParaRPr lang="en-US">
              <a:solidFill>
                <a:schemeClr val="tx1">
                  <a:lumMod val="95000"/>
                  <a:lumOff val="5000"/>
                </a:schemeClr>
              </a:solidFill>
            </a:endParaRPr>
          </a:p>
          <a:p>
            <a:endParaRPr lang="en-US">
              <a:solidFill>
                <a:schemeClr val="tx1">
                  <a:lumMod val="95000"/>
                  <a:lumOff val="5000"/>
                </a:schemeClr>
              </a:solidFill>
            </a:endParaRPr>
          </a:p>
          <a:p>
            <a:r>
              <a:rPr lang="en-US">
                <a:solidFill>
                  <a:schemeClr val="tx1">
                    <a:lumMod val="95000"/>
                    <a:lumOff val="5000"/>
                  </a:schemeClr>
                </a:solidFill>
              </a:rPr>
              <a:t> </a:t>
            </a:r>
            <a:r>
              <a:rPr lang="en-US" sz="2400">
                <a:solidFill>
                  <a:schemeClr val="tx1">
                    <a:lumMod val="95000"/>
                    <a:lumOff val="5000"/>
                  </a:schemeClr>
                </a:solidFill>
              </a:rPr>
              <a:t>Examine the Dataset Structure</a:t>
            </a:r>
            <a:endParaRPr lang="en-US">
              <a:solidFill>
                <a:schemeClr val="tx1">
                  <a:lumMod val="95000"/>
                  <a:lumOff val="5000"/>
                </a:schemeClr>
              </a:solidFill>
            </a:endParaRPr>
          </a:p>
          <a:p>
            <a:r>
              <a:rPr lang="en-US" sz="1600" b="1">
                <a:solidFill>
                  <a:schemeClr val="tx1">
                    <a:lumMod val="95000"/>
                    <a:lumOff val="5000"/>
                  </a:schemeClr>
                </a:solidFill>
                <a:ea typeface="+mn-lt"/>
                <a:cs typeface="+mn-lt"/>
              </a:rPr>
              <a:t>Variables/Features</a:t>
            </a:r>
            <a:r>
              <a:rPr lang="en-US" sz="1200">
                <a:solidFill>
                  <a:schemeClr val="tx1">
                    <a:lumMod val="95000"/>
                    <a:lumOff val="5000"/>
                  </a:schemeClr>
                </a:solidFill>
                <a:ea typeface="+mn-lt"/>
                <a:cs typeface="+mn-lt"/>
              </a:rPr>
              <a:t>: Identify the types of variables (e.g., numerical, categorical, ordinal, binary).</a:t>
            </a:r>
            <a:endParaRPr lang="en-US">
              <a:solidFill>
                <a:schemeClr val="tx1">
                  <a:lumMod val="95000"/>
                  <a:lumOff val="5000"/>
                </a:schemeClr>
              </a:solidFill>
            </a:endParaRPr>
          </a:p>
          <a:p>
            <a:r>
              <a:rPr lang="en-US" sz="1600" b="1">
                <a:solidFill>
                  <a:schemeClr val="tx1">
                    <a:lumMod val="95000"/>
                    <a:lumOff val="5000"/>
                  </a:schemeClr>
                </a:solidFill>
                <a:ea typeface="+mn-lt"/>
                <a:cs typeface="+mn-lt"/>
              </a:rPr>
              <a:t>Observations/Rows</a:t>
            </a:r>
            <a:r>
              <a:rPr lang="en-US" sz="1200" b="1">
                <a:solidFill>
                  <a:schemeClr val="tx1">
                    <a:lumMod val="95000"/>
                    <a:lumOff val="5000"/>
                  </a:schemeClr>
                </a:solidFill>
                <a:ea typeface="+mn-lt"/>
                <a:cs typeface="+mn-lt"/>
              </a:rPr>
              <a:t>:</a:t>
            </a:r>
            <a:r>
              <a:rPr lang="en-US" sz="1200">
                <a:solidFill>
                  <a:schemeClr val="tx1">
                    <a:lumMod val="95000"/>
                    <a:lumOff val="5000"/>
                  </a:schemeClr>
                </a:solidFill>
                <a:ea typeface="+mn-lt"/>
                <a:cs typeface="+mn-lt"/>
              </a:rPr>
              <a:t> Understand the number of records and whether they represent individuals, events, or time points.</a:t>
            </a:r>
            <a:endParaRPr lang="en-US">
              <a:solidFill>
                <a:schemeClr val="tx1">
                  <a:lumMod val="95000"/>
                  <a:lumOff val="5000"/>
                </a:schemeClr>
              </a:solidFill>
            </a:endParaRPr>
          </a:p>
          <a:p>
            <a:r>
              <a:rPr lang="en-US" sz="1600" b="1">
                <a:solidFill>
                  <a:schemeClr val="tx1">
                    <a:lumMod val="95000"/>
                    <a:lumOff val="5000"/>
                  </a:schemeClr>
                </a:solidFill>
                <a:ea typeface="+mn-lt"/>
                <a:cs typeface="+mn-lt"/>
              </a:rPr>
              <a:t>Dimensionality</a:t>
            </a:r>
            <a:r>
              <a:rPr lang="en-US" sz="1200">
                <a:solidFill>
                  <a:schemeClr val="tx1">
                    <a:lumMod val="95000"/>
                    <a:lumOff val="5000"/>
                  </a:schemeClr>
                </a:solidFill>
                <a:ea typeface="+mn-lt"/>
                <a:cs typeface="+mn-lt"/>
              </a:rPr>
              <a:t>: Is the dataset high-dimensional (many features) or low-dimensional?</a:t>
            </a:r>
            <a:endParaRPr lang="en-US">
              <a:solidFill>
                <a:schemeClr val="tx1">
                  <a:lumMod val="95000"/>
                  <a:lumOff val="5000"/>
                </a:schemeClr>
              </a:solidFill>
            </a:endParaRPr>
          </a:p>
          <a:p>
            <a:r>
              <a:rPr lang="en-US" sz="1600" b="1">
                <a:solidFill>
                  <a:schemeClr val="tx1">
                    <a:lumMod val="95000"/>
                    <a:lumOff val="5000"/>
                  </a:schemeClr>
                </a:solidFill>
                <a:ea typeface="+mn-lt"/>
                <a:cs typeface="+mn-lt"/>
              </a:rPr>
              <a:t>Granularity</a:t>
            </a:r>
            <a:r>
              <a:rPr lang="en-US" sz="1200" b="1">
                <a:solidFill>
                  <a:schemeClr val="tx1">
                    <a:lumMod val="95000"/>
                    <a:lumOff val="5000"/>
                  </a:schemeClr>
                </a:solidFill>
                <a:ea typeface="+mn-lt"/>
                <a:cs typeface="+mn-lt"/>
              </a:rPr>
              <a:t>:</a:t>
            </a:r>
            <a:r>
              <a:rPr lang="en-US" sz="1200">
                <a:solidFill>
                  <a:schemeClr val="tx1">
                    <a:lumMod val="95000"/>
                    <a:lumOff val="5000"/>
                  </a:schemeClr>
                </a:solidFill>
                <a:ea typeface="+mn-lt"/>
                <a:cs typeface="+mn-lt"/>
              </a:rPr>
              <a:t> What is the level of detail in the data (e.g., daily, monthly, individual, or aggregated)?</a:t>
            </a:r>
            <a:br>
              <a:rPr lang="en-US"/>
            </a:br>
            <a:endParaRPr lang="en-US"/>
          </a:p>
        </p:txBody>
      </p:sp>
    </p:spTree>
    <p:extLst>
      <p:ext uri="{BB962C8B-B14F-4D97-AF65-F5344CB8AC3E}">
        <p14:creationId xmlns:p14="http://schemas.microsoft.com/office/powerpoint/2010/main" val="324467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54308-4C10-C0AE-D7AB-807F80517533}"/>
              </a:ext>
            </a:extLst>
          </p:cNvPr>
          <p:cNvSpPr>
            <a:spLocks noGrp="1"/>
          </p:cNvSpPr>
          <p:nvPr>
            <p:ph idx="1"/>
          </p:nvPr>
        </p:nvSpPr>
        <p:spPr>
          <a:xfrm>
            <a:off x="838200" y="385132"/>
            <a:ext cx="10515600" cy="5791831"/>
          </a:xfrm>
        </p:spPr>
        <p:txBody>
          <a:bodyPr vert="horz" lIns="91440" tIns="45720" rIns="91440" bIns="45720" rtlCol="0" anchor="t">
            <a:normAutofit/>
          </a:bodyPr>
          <a:lstStyle/>
          <a:p>
            <a:r>
              <a:rPr lang="en-US" sz="2400"/>
              <a:t> </a:t>
            </a:r>
            <a:r>
              <a:rPr lang="en-US" sz="2400" b="1"/>
              <a:t>Assess Data Quality</a:t>
            </a:r>
            <a:endParaRPr lang="en-US" sz="2400"/>
          </a:p>
          <a:p>
            <a:r>
              <a:rPr lang="en-US" sz="2000" b="1">
                <a:ea typeface="+mn-lt"/>
                <a:cs typeface="+mn-lt"/>
              </a:rPr>
              <a:t>Missing Values</a:t>
            </a:r>
            <a:r>
              <a:rPr lang="en-US">
                <a:ea typeface="+mn-lt"/>
                <a:cs typeface="+mn-lt"/>
              </a:rPr>
              <a:t>:</a:t>
            </a:r>
            <a:r>
              <a:rPr lang="en-US" sz="1600">
                <a:ea typeface="+mn-lt"/>
                <a:cs typeface="+mn-lt"/>
              </a:rPr>
              <a:t> Are there gaps in the data? How are they distributed?</a:t>
            </a:r>
          </a:p>
          <a:p>
            <a:r>
              <a:rPr lang="en-US" sz="2000" b="1">
                <a:ea typeface="+mn-lt"/>
                <a:cs typeface="+mn-lt"/>
              </a:rPr>
              <a:t>Outliers</a:t>
            </a:r>
            <a:r>
              <a:rPr lang="en-US">
                <a:ea typeface="+mn-lt"/>
                <a:cs typeface="+mn-lt"/>
              </a:rPr>
              <a:t>:</a:t>
            </a:r>
            <a:r>
              <a:rPr lang="en-US" sz="1600">
                <a:ea typeface="+mn-lt"/>
                <a:cs typeface="+mn-lt"/>
              </a:rPr>
              <a:t> Are there extreme values that could skew analysis?</a:t>
            </a:r>
          </a:p>
          <a:p>
            <a:r>
              <a:rPr lang="en-US" sz="2000" b="1">
                <a:ea typeface="+mn-lt"/>
                <a:cs typeface="+mn-lt"/>
              </a:rPr>
              <a:t>Consistency</a:t>
            </a:r>
            <a:r>
              <a:rPr lang="en-US">
                <a:ea typeface="+mn-lt"/>
                <a:cs typeface="+mn-lt"/>
              </a:rPr>
              <a:t>: </a:t>
            </a:r>
            <a:r>
              <a:rPr lang="en-US" sz="1600">
                <a:ea typeface="+mn-lt"/>
                <a:cs typeface="+mn-lt"/>
              </a:rPr>
              <a:t>Are there inconsistencies in data formats or units?</a:t>
            </a:r>
          </a:p>
          <a:p>
            <a:r>
              <a:rPr lang="en-US" sz="2000" b="1">
                <a:ea typeface="+mn-lt"/>
                <a:cs typeface="+mn-lt"/>
              </a:rPr>
              <a:t>Bias</a:t>
            </a:r>
            <a:r>
              <a:rPr lang="en-US">
                <a:ea typeface="+mn-lt"/>
                <a:cs typeface="+mn-lt"/>
              </a:rPr>
              <a:t>: </a:t>
            </a:r>
            <a:r>
              <a:rPr lang="en-US" sz="1600">
                <a:ea typeface="+mn-lt"/>
                <a:cs typeface="+mn-lt"/>
              </a:rPr>
              <a:t>Is the dataset representative of the population or phenomenon being studied?</a:t>
            </a:r>
          </a:p>
          <a:p>
            <a:endParaRPr lang="en-US"/>
          </a:p>
          <a:p>
            <a:r>
              <a:rPr lang="en-US" sz="2400"/>
              <a:t> </a:t>
            </a:r>
            <a:r>
              <a:rPr lang="en-US" sz="2400" b="1"/>
              <a:t>Explore Relationships and Patterns</a:t>
            </a:r>
            <a:endParaRPr lang="en-US" sz="2400"/>
          </a:p>
          <a:p>
            <a:r>
              <a:rPr lang="en-US" sz="2000" b="1">
                <a:ea typeface="+mn-lt"/>
                <a:cs typeface="+mn-lt"/>
              </a:rPr>
              <a:t>Correlations</a:t>
            </a:r>
            <a:r>
              <a:rPr lang="en-US" sz="1600">
                <a:ea typeface="+mn-lt"/>
                <a:cs typeface="+mn-lt"/>
              </a:rPr>
              <a:t>: Are there potential relationships between variables (e.g., positive, negative, or no correlation)?</a:t>
            </a:r>
          </a:p>
          <a:p>
            <a:r>
              <a:rPr lang="en-US" sz="2000" b="1">
                <a:ea typeface="+mn-lt"/>
                <a:cs typeface="+mn-lt"/>
              </a:rPr>
              <a:t>Trends</a:t>
            </a:r>
            <a:r>
              <a:rPr lang="en-US" sz="1600">
                <a:ea typeface="+mn-lt"/>
                <a:cs typeface="+mn-lt"/>
              </a:rPr>
              <a:t>: Are there temporal or spatial patterns in the data?</a:t>
            </a:r>
          </a:p>
          <a:p>
            <a:r>
              <a:rPr lang="en-US" sz="2000" b="1">
                <a:ea typeface="+mn-lt"/>
                <a:cs typeface="+mn-lt"/>
              </a:rPr>
              <a:t>Distributions</a:t>
            </a:r>
            <a:r>
              <a:rPr lang="en-US" sz="1600">
                <a:ea typeface="+mn-lt"/>
                <a:cs typeface="+mn-lt"/>
              </a:rPr>
              <a:t>: How are the variables distributed (e.g., normal, skewed, uniform)?</a:t>
            </a:r>
          </a:p>
          <a:p>
            <a:r>
              <a:rPr lang="en-US" sz="2000" b="1">
                <a:ea typeface="+mn-lt"/>
                <a:cs typeface="+mn-lt"/>
              </a:rPr>
              <a:t>Clusters</a:t>
            </a:r>
            <a:r>
              <a:rPr lang="en-US" sz="1600">
                <a:ea typeface="+mn-lt"/>
                <a:cs typeface="+mn-lt"/>
              </a:rPr>
              <a:t>: Are there natural groupings in the data?</a:t>
            </a:r>
          </a:p>
          <a:p>
            <a:endParaRPr lang="en-US"/>
          </a:p>
        </p:txBody>
      </p:sp>
    </p:spTree>
    <p:extLst>
      <p:ext uri="{BB962C8B-B14F-4D97-AF65-F5344CB8AC3E}">
        <p14:creationId xmlns:p14="http://schemas.microsoft.com/office/powerpoint/2010/main" val="199690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3B61B-4168-7C67-0B91-F0FA93DFECCD}"/>
              </a:ext>
            </a:extLst>
          </p:cNvPr>
          <p:cNvSpPr>
            <a:spLocks noGrp="1"/>
          </p:cNvSpPr>
          <p:nvPr>
            <p:ph idx="1"/>
          </p:nvPr>
        </p:nvSpPr>
        <p:spPr>
          <a:xfrm>
            <a:off x="838200" y="644863"/>
            <a:ext cx="10515600" cy="5532100"/>
          </a:xfrm>
        </p:spPr>
        <p:txBody>
          <a:bodyPr vert="horz" lIns="91440" tIns="45720" rIns="91440" bIns="45720" rtlCol="0" anchor="t">
            <a:normAutofit/>
          </a:bodyPr>
          <a:lstStyle/>
          <a:p>
            <a:endParaRPr lang="en-US" sz="2000">
              <a:solidFill>
                <a:schemeClr val="tx1">
                  <a:lumMod val="95000"/>
                  <a:lumOff val="5000"/>
                </a:schemeClr>
              </a:solidFill>
            </a:endParaRPr>
          </a:p>
          <a:p>
            <a:endParaRPr lang="en-US" sz="2000">
              <a:solidFill>
                <a:schemeClr val="tx1">
                  <a:lumMod val="95000"/>
                  <a:lumOff val="5000"/>
                </a:schemeClr>
              </a:solidFill>
            </a:endParaRPr>
          </a:p>
          <a:p>
            <a:r>
              <a:rPr lang="en-US" sz="2000">
                <a:solidFill>
                  <a:schemeClr val="tx1">
                    <a:lumMod val="95000"/>
                    <a:lumOff val="5000"/>
                  </a:schemeClr>
                </a:solidFill>
              </a:rPr>
              <a:t> </a:t>
            </a:r>
            <a:r>
              <a:rPr lang="en-US" sz="2000" b="1">
                <a:solidFill>
                  <a:schemeClr val="tx1">
                    <a:lumMod val="95000"/>
                    <a:lumOff val="5000"/>
                  </a:schemeClr>
                </a:solidFill>
              </a:rPr>
              <a:t>Explore Relationships and Patterns</a:t>
            </a:r>
            <a:endParaRPr lang="en-US" sz="2000">
              <a:solidFill>
                <a:schemeClr val="tx1">
                  <a:lumMod val="95000"/>
                  <a:lumOff val="5000"/>
                </a:schemeClr>
              </a:solidFill>
            </a:endParaRPr>
          </a:p>
          <a:p>
            <a:r>
              <a:rPr lang="en-US" sz="2000" b="1"/>
              <a:t>Formulate Hypotheses</a:t>
            </a:r>
          </a:p>
          <a:p>
            <a:r>
              <a:rPr lang="en-US" sz="2000" b="1">
                <a:solidFill>
                  <a:schemeClr val="tx1">
                    <a:lumMod val="95000"/>
                    <a:lumOff val="5000"/>
                  </a:schemeClr>
                </a:solidFill>
              </a:rPr>
              <a:t>Consider Analytical Techniques</a:t>
            </a:r>
          </a:p>
          <a:p>
            <a:r>
              <a:rPr lang="en-US" sz="2000" b="1">
                <a:solidFill>
                  <a:schemeClr val="tx1">
                    <a:lumMod val="95000"/>
                    <a:lumOff val="5000"/>
                  </a:schemeClr>
                </a:solidFill>
              </a:rPr>
              <a:t>Evaluate Limitations</a:t>
            </a:r>
          </a:p>
          <a:p>
            <a:r>
              <a:rPr lang="en-US" sz="2000" b="1">
                <a:solidFill>
                  <a:schemeClr val="tx1">
                    <a:lumMod val="95000"/>
                    <a:lumOff val="5000"/>
                  </a:schemeClr>
                </a:solidFill>
              </a:rPr>
              <a:t>Theoretical Implications</a:t>
            </a:r>
          </a:p>
          <a:p>
            <a:pPr marL="0" indent="0">
              <a:buNone/>
            </a:pPr>
            <a:r>
              <a:rPr lang="en-US" sz="2000" b="1">
                <a:solidFill>
                  <a:schemeClr val="tx1">
                    <a:lumMod val="95000"/>
                    <a:lumOff val="5000"/>
                  </a:schemeClr>
                </a:solidFill>
              </a:rPr>
              <a:t>These are the main steps while analysing the dataset</a:t>
            </a:r>
          </a:p>
          <a:p>
            <a:endParaRPr lang="en-US" sz="2000" b="1">
              <a:solidFill>
                <a:srgbClr val="0D0D0D"/>
              </a:solidFill>
            </a:endParaRPr>
          </a:p>
          <a:p>
            <a:endParaRPr lang="en-US" sz="2000" b="1">
              <a:solidFill>
                <a:srgbClr val="000000"/>
              </a:solidFill>
            </a:endParaRPr>
          </a:p>
          <a:p>
            <a:endParaRPr lang="en-US" sz="2000" b="1">
              <a:solidFill>
                <a:srgbClr val="0D0D0D"/>
              </a:solidFill>
            </a:endParaRPr>
          </a:p>
          <a:p>
            <a:endParaRPr lang="en-US"/>
          </a:p>
        </p:txBody>
      </p:sp>
    </p:spTree>
    <p:extLst>
      <p:ext uri="{BB962C8B-B14F-4D97-AF65-F5344CB8AC3E}">
        <p14:creationId xmlns:p14="http://schemas.microsoft.com/office/powerpoint/2010/main" val="174385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EB66-1404-57C0-5467-85E41A36EFED}"/>
              </a:ext>
            </a:extLst>
          </p:cNvPr>
          <p:cNvSpPr>
            <a:spLocks noGrp="1"/>
          </p:cNvSpPr>
          <p:nvPr>
            <p:ph type="title"/>
          </p:nvPr>
        </p:nvSpPr>
        <p:spPr/>
        <p:txBody>
          <a:bodyPr/>
          <a:lstStyle/>
          <a:p>
            <a:r>
              <a:rPr lang="en-US"/>
              <a:t>Domain Specific Description</a:t>
            </a:r>
          </a:p>
        </p:txBody>
      </p:sp>
      <p:sp>
        <p:nvSpPr>
          <p:cNvPr id="3" name="Content Placeholder 2">
            <a:extLst>
              <a:ext uri="{FF2B5EF4-FFF2-40B4-BE49-F238E27FC236}">
                <a16:creationId xmlns:a16="http://schemas.microsoft.com/office/drawing/2014/main" id="{93A17D11-577D-FDA8-0860-BB65DF1A00D5}"/>
              </a:ext>
            </a:extLst>
          </p:cNvPr>
          <p:cNvSpPr>
            <a:spLocks noGrp="1"/>
          </p:cNvSpPr>
          <p:nvPr>
            <p:ph idx="1"/>
          </p:nvPr>
        </p:nvSpPr>
        <p:spPr/>
        <p:txBody>
          <a:bodyPr vert="horz" lIns="91440" tIns="45720" rIns="91440" bIns="45720" rtlCol="0" anchor="t">
            <a:normAutofit/>
          </a:bodyPr>
          <a:lstStyle/>
          <a:p>
            <a:r>
              <a:rPr lang="en-US" sz="2000">
                <a:ea typeface="+mn-lt"/>
                <a:cs typeface="+mn-lt"/>
              </a:rPr>
              <a:t>Raw sensor data was recorded with two devices: a chest-worn device (</a:t>
            </a:r>
            <a:r>
              <a:rPr lang="en-US" sz="2000" err="1">
                <a:ea typeface="+mn-lt"/>
                <a:cs typeface="+mn-lt"/>
              </a:rPr>
              <a:t>RespiBAN</a:t>
            </a:r>
            <a:r>
              <a:rPr lang="en-US" sz="2000">
                <a:ea typeface="+mn-lt"/>
                <a:cs typeface="+mn-lt"/>
              </a:rPr>
              <a:t>) and a wrist-worn device (</a:t>
            </a:r>
            <a:r>
              <a:rPr lang="en-US" sz="2000" err="1">
                <a:ea typeface="+mn-lt"/>
                <a:cs typeface="+mn-lt"/>
              </a:rPr>
              <a:t>Empatica</a:t>
            </a:r>
            <a:r>
              <a:rPr lang="en-US" sz="2000">
                <a:ea typeface="+mn-lt"/>
                <a:cs typeface="+mn-lt"/>
              </a:rPr>
              <a:t> E4). The </a:t>
            </a:r>
            <a:r>
              <a:rPr lang="en-US" sz="2000" err="1">
                <a:ea typeface="+mn-lt"/>
                <a:cs typeface="+mn-lt"/>
              </a:rPr>
              <a:t>RespiBAN</a:t>
            </a:r>
            <a:r>
              <a:rPr lang="en-US" sz="2000">
                <a:ea typeface="+mn-lt"/>
                <a:cs typeface="+mn-lt"/>
              </a:rPr>
              <a:t> device provides the following sensor data: electrocardiogram (ECG), electrodermal activity (EDA), electromyogram (EMG), respiration, body temperature, and three-axis acceleration. All signals are sampled at 700 Hz. The </a:t>
            </a:r>
            <a:r>
              <a:rPr lang="en-US" sz="2000" err="1">
                <a:ea typeface="+mn-lt"/>
                <a:cs typeface="+mn-lt"/>
              </a:rPr>
              <a:t>Empatica</a:t>
            </a:r>
            <a:r>
              <a:rPr lang="en-US" sz="2000">
                <a:ea typeface="+mn-lt"/>
                <a:cs typeface="+mn-lt"/>
              </a:rPr>
              <a:t> E4 device provides the following sensor data: blood volume pulse (BVP, 64 Hz), electrodermal activity (EDA, 4 Hz), body temperature (4 Hz), and three-axis acceleration (32 Hz).</a:t>
            </a:r>
          </a:p>
          <a:p>
            <a:endParaRPr lang="en-US"/>
          </a:p>
        </p:txBody>
      </p:sp>
    </p:spTree>
    <p:extLst>
      <p:ext uri="{BB962C8B-B14F-4D97-AF65-F5344CB8AC3E}">
        <p14:creationId xmlns:p14="http://schemas.microsoft.com/office/powerpoint/2010/main" val="153180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C28F-1F33-371E-7CBB-600F234E0CD7}"/>
              </a:ext>
            </a:extLst>
          </p:cNvPr>
          <p:cNvSpPr>
            <a:spLocks noGrp="1"/>
          </p:cNvSpPr>
          <p:nvPr>
            <p:ph type="title"/>
          </p:nvPr>
        </p:nvSpPr>
        <p:spPr/>
        <p:txBody>
          <a:bodyPr/>
          <a:lstStyle/>
          <a:p>
            <a:r>
              <a:rPr lang="en-US"/>
              <a:t>Modules used</a:t>
            </a:r>
          </a:p>
        </p:txBody>
      </p:sp>
      <p:sp>
        <p:nvSpPr>
          <p:cNvPr id="3" name="Content Placeholder 2">
            <a:extLst>
              <a:ext uri="{FF2B5EF4-FFF2-40B4-BE49-F238E27FC236}">
                <a16:creationId xmlns:a16="http://schemas.microsoft.com/office/drawing/2014/main" id="{5BA6256F-1CB7-854F-6E1D-0AD219C20226}"/>
              </a:ext>
            </a:extLst>
          </p:cNvPr>
          <p:cNvSpPr>
            <a:spLocks noGrp="1"/>
          </p:cNvSpPr>
          <p:nvPr>
            <p:ph idx="1"/>
          </p:nvPr>
        </p:nvSpPr>
        <p:spPr/>
        <p:txBody>
          <a:bodyPr vert="horz" lIns="91440" tIns="45720" rIns="91440" bIns="45720" rtlCol="0" anchor="t">
            <a:normAutofit fontScale="25000" lnSpcReduction="20000"/>
          </a:bodyPr>
          <a:lstStyle/>
          <a:p>
            <a:r>
              <a:rPr lang="en-US" sz="7200" b="1" dirty="0">
                <a:solidFill>
                  <a:srgbClr val="000000"/>
                </a:solidFill>
                <a:ea typeface="+mn-lt"/>
                <a:cs typeface="+mn-lt"/>
              </a:rPr>
              <a:t>Pandas</a:t>
            </a:r>
            <a:r>
              <a:rPr lang="en-US" sz="7200" dirty="0">
                <a:solidFill>
                  <a:srgbClr val="000000"/>
                </a:solidFill>
                <a:ea typeface="+mn-lt"/>
                <a:cs typeface="+mn-lt"/>
              </a:rPr>
              <a:t> is a powerful Python library used for data manipulation and analysis, enabling efficient handling of structured data through </a:t>
            </a:r>
            <a:r>
              <a:rPr lang="en-US" sz="7200" err="1">
                <a:solidFill>
                  <a:srgbClr val="000000"/>
                </a:solidFill>
                <a:ea typeface="+mn-lt"/>
                <a:cs typeface="+mn-lt"/>
              </a:rPr>
              <a:t>DataFrames</a:t>
            </a:r>
            <a:r>
              <a:rPr lang="en-US" sz="7200" dirty="0">
                <a:solidFill>
                  <a:srgbClr val="000000"/>
                </a:solidFill>
                <a:ea typeface="+mn-lt"/>
                <a:cs typeface="+mn-lt"/>
              </a:rPr>
              <a:t> and Series.</a:t>
            </a:r>
            <a:endParaRPr lang="en-US" sz="7200" dirty="0"/>
          </a:p>
          <a:p>
            <a:r>
              <a:rPr lang="en-US" sz="7200" b="1" dirty="0"/>
              <a:t>Matplotlib</a:t>
            </a:r>
            <a:r>
              <a:rPr lang="en-US" sz="7200" dirty="0"/>
              <a:t> and</a:t>
            </a:r>
            <a:r>
              <a:rPr lang="en-US" sz="7200" b="1" dirty="0"/>
              <a:t> seaborn</a:t>
            </a:r>
            <a:r>
              <a:rPr lang="en-US" sz="7200" dirty="0"/>
              <a:t> for visual representation</a:t>
            </a:r>
          </a:p>
          <a:p>
            <a:r>
              <a:rPr lang="en-US" sz="7200" b="1" err="1"/>
              <a:t>Numpy</a:t>
            </a:r>
            <a:r>
              <a:rPr lang="en-US" sz="7200" b="1" dirty="0"/>
              <a:t> </a:t>
            </a:r>
            <a:r>
              <a:rPr lang="en-US" sz="7200" dirty="0"/>
              <a:t>for handling numerical values</a:t>
            </a:r>
          </a:p>
          <a:p>
            <a:r>
              <a:rPr lang="en-US" sz="7200" b="1" dirty="0">
                <a:solidFill>
                  <a:srgbClr val="000000"/>
                </a:solidFill>
              </a:rPr>
              <a:t>Train test split </a:t>
            </a:r>
            <a:r>
              <a:rPr lang="en-US" sz="7200" dirty="0">
                <a:solidFill>
                  <a:srgbClr val="000000"/>
                </a:solidFill>
              </a:rPr>
              <a:t>separates data set into training data set and testing dataset</a:t>
            </a:r>
          </a:p>
          <a:p>
            <a:r>
              <a:rPr lang="en-US" sz="7200" b="1" dirty="0">
                <a:solidFill>
                  <a:srgbClr val="000000"/>
                </a:solidFill>
              </a:rPr>
              <a:t>Standard Scaler </a:t>
            </a:r>
            <a:r>
              <a:rPr lang="en-US" sz="7200" dirty="0">
                <a:solidFill>
                  <a:srgbClr val="000000"/>
                </a:solidFill>
                <a:ea typeface="+mn-lt"/>
                <a:cs typeface="+mn-lt"/>
              </a:rPr>
              <a:t>standardizes features by removing the mean and scaling to unit variance. This results in a distribution with a mean of 0 and a standard deviation of 1.</a:t>
            </a:r>
            <a:endParaRPr lang="en-US" sz="7200" dirty="0">
              <a:solidFill>
                <a:srgbClr val="000000"/>
              </a:solidFill>
            </a:endParaRPr>
          </a:p>
          <a:p>
            <a:r>
              <a:rPr lang="en-US" sz="7200" b="1" dirty="0">
                <a:solidFill>
                  <a:srgbClr val="000000"/>
                </a:solidFill>
              </a:rPr>
              <a:t>Regression model  </a:t>
            </a:r>
            <a:r>
              <a:rPr lang="en-US" sz="7200" dirty="0">
                <a:solidFill>
                  <a:srgbClr val="000000"/>
                </a:solidFill>
              </a:rPr>
              <a:t>the selection of regression model  building is mainly due to following reason.</a:t>
            </a:r>
          </a:p>
          <a:p>
            <a:pPr marL="0" indent="0">
              <a:buNone/>
            </a:pPr>
            <a:r>
              <a:rPr lang="en-US" sz="7200" dirty="0">
                <a:solidFill>
                  <a:srgbClr val="000000"/>
                </a:solidFill>
              </a:rPr>
              <a:t>       1. The selected target variable is numerical and have continuous values.</a:t>
            </a:r>
          </a:p>
          <a:p>
            <a:pPr marL="0" indent="0">
              <a:buNone/>
            </a:pPr>
            <a:r>
              <a:rPr lang="en-US" sz="7200" dirty="0">
                <a:solidFill>
                  <a:srgbClr val="000000"/>
                </a:solidFill>
              </a:rPr>
              <a:t>       2. Also no categorical  existed and only numerical columns so regression models have better accuracy  compared   to  classification model</a:t>
            </a:r>
          </a:p>
          <a:p>
            <a:endParaRPr lang="en-US" sz="3200" dirty="0">
              <a:solidFill>
                <a:srgbClr val="000000"/>
              </a:solidFill>
            </a:endParaRPr>
          </a:p>
          <a:p>
            <a:endParaRPr lang="en-US" sz="3200" dirty="0">
              <a:solidFill>
                <a:srgbClr val="0D0D0D"/>
              </a:solidFill>
            </a:endParaRPr>
          </a:p>
          <a:p>
            <a:pPr marL="342900" indent="-342900"/>
            <a:endParaRPr lang="en-US" sz="2000">
              <a:solidFill>
                <a:srgbClr val="0D0D0D"/>
              </a:solidFill>
            </a:endParaRPr>
          </a:p>
          <a:p>
            <a:pPr marL="0" indent="0">
              <a:buNone/>
            </a:pPr>
            <a:endParaRPr lang="en-US" dirty="0"/>
          </a:p>
          <a:p>
            <a:pPr marL="0" indent="0">
              <a:buNone/>
            </a:pPr>
            <a:br>
              <a:rPr lang="en-US" dirty="0"/>
            </a:br>
            <a:endParaRPr lang="en-US"/>
          </a:p>
          <a:p>
            <a:endParaRPr lang="en-US" sz="2000"/>
          </a:p>
        </p:txBody>
      </p:sp>
    </p:spTree>
    <p:extLst>
      <p:ext uri="{BB962C8B-B14F-4D97-AF65-F5344CB8AC3E}">
        <p14:creationId xmlns:p14="http://schemas.microsoft.com/office/powerpoint/2010/main" val="176818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FDC04-27AB-C2BD-879E-2BF4A71C98B2}"/>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solidFill>
                  <a:srgbClr val="000000"/>
                </a:solidFill>
                <a:ea typeface="+mn-lt"/>
                <a:cs typeface="+mn-lt"/>
              </a:rPr>
              <a:t>Random Forest Regressor</a:t>
            </a:r>
            <a:r>
              <a:rPr lang="en-US" dirty="0">
                <a:solidFill>
                  <a:srgbClr val="000000"/>
                </a:solidFill>
                <a:ea typeface="+mn-lt"/>
                <a:cs typeface="+mn-lt"/>
              </a:rPr>
              <a:t> is an ensemble learning algorithm that combines multiple decision trees to predict continuous numerical values , working by creating numerous decision trees from random subsets of the training data and aggregating their predictions through averaging . The algorithm achieves robust predictions by limiting feature selection at each split and using random sampling with replacement (bootstrapping), which helps prevent overfitting and ensures fair utilization of all potentially predictive features . Through this ensemble approach, Random Forest Regressor effectively handles high-dimensional data, captures complex variable interactions, and reduces variance compared to individual decision trees .</a:t>
            </a:r>
          </a:p>
        </p:txBody>
      </p:sp>
    </p:spTree>
    <p:extLst>
      <p:ext uri="{BB962C8B-B14F-4D97-AF65-F5344CB8AC3E}">
        <p14:creationId xmlns:p14="http://schemas.microsoft.com/office/powerpoint/2010/main" val="187672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34F64-B7F1-12CC-3A8F-6AF83B3FE171}"/>
              </a:ext>
            </a:extLst>
          </p:cNvPr>
          <p:cNvSpPr>
            <a:spLocks noGrp="1"/>
          </p:cNvSpPr>
          <p:nvPr>
            <p:ph idx="1"/>
          </p:nvPr>
        </p:nvSpPr>
        <p:spPr>
          <a:xfrm>
            <a:off x="838200" y="1157569"/>
            <a:ext cx="10515600" cy="5019394"/>
          </a:xfrm>
        </p:spPr>
        <p:txBody>
          <a:bodyPr vert="horz" lIns="91440" tIns="45720" rIns="91440" bIns="45720" rtlCol="0" anchor="t">
            <a:normAutofit/>
          </a:bodyPr>
          <a:lstStyle/>
          <a:p>
            <a:r>
              <a:rPr lang="en-US" b="1" dirty="0">
                <a:ea typeface="+mn-lt"/>
                <a:cs typeface="+mn-lt"/>
              </a:rPr>
              <a:t>Gradient Boosting Regressor</a:t>
            </a:r>
            <a:r>
              <a:rPr lang="en-US" dirty="0">
                <a:ea typeface="+mn-lt"/>
                <a:cs typeface="+mn-lt"/>
              </a:rPr>
              <a:t> is an ensemble learning algorithm that creates a sequence of decision trees, with each subsequent tree attempting to correct the errors of the previous tree through gradient descent optimization 6:1. Unlike Random Forest's parallel tree construction, Gradient Boosting builds trees sequentially, with each new tree focusing specifically on the residuals (prediction errors) of the previous ensemble 6:2. Through this iterative refinement process, Gradient Boosting Regressor achieves highly accurate predictions by progressively improving the model's performance through careful error correction and feature utilization .</a:t>
            </a:r>
            <a:endParaRPr lang="en-US" dirty="0"/>
          </a:p>
        </p:txBody>
      </p:sp>
    </p:spTree>
    <p:extLst>
      <p:ext uri="{BB962C8B-B14F-4D97-AF65-F5344CB8AC3E}">
        <p14:creationId xmlns:p14="http://schemas.microsoft.com/office/powerpoint/2010/main" val="644751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 </vt:lpstr>
      <vt:lpstr>Project Title : Wearables Stress Affect Detection</vt:lpstr>
      <vt:lpstr>Analysis of Dataset</vt:lpstr>
      <vt:lpstr>PowerPoint Presentation</vt:lpstr>
      <vt:lpstr>PowerPoint Presentation</vt:lpstr>
      <vt:lpstr>Domain Specific Description</vt:lpstr>
      <vt:lpstr>Modules used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156</cp:revision>
  <dcterms:created xsi:type="dcterms:W3CDTF">2025-01-29T10:41:52Z</dcterms:created>
  <dcterms:modified xsi:type="dcterms:W3CDTF">2025-02-08T03:26:08Z</dcterms:modified>
</cp:coreProperties>
</file>