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1DA0-C529-4641-97D4-07C976B3068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AA2C-CEB0-4219-B639-7B4DACB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Low-Power PLL in 45-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STSCL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Victor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Abarca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Raghav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7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filter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193511"/>
            <a:ext cx="3200197" cy="28456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3879475" cy="24120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Filter provides two poles for C1 and C2 and one zero for 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loop filters were used: one for each control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= 5 k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C1 = 50 pF, C2 = 10 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margin = 90</a:t>
            </a:r>
            <a:r>
              <a:rPr lang="en-US" dirty="0"/>
              <a:t> 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8" y="5039141"/>
            <a:ext cx="33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Loop Filters on control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7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divider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57400"/>
            <a:ext cx="6172200" cy="25265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3879475" cy="24120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 divide by 8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in 1.2 GHz and outputs 150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three DFFs, all in STSCL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consumption: 8.5 µW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2" y="4583942"/>
            <a:ext cx="56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8: Frequency divider with 3 STSCL DFFs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28512"/>
            <a:ext cx="5943600" cy="2223178"/>
          </a:xfrm>
        </p:spPr>
      </p:pic>
      <p:sp>
        <p:nvSpPr>
          <p:cNvPr id="7" name="TextBox 6"/>
          <p:cNvSpPr txBox="1"/>
          <p:nvPr/>
        </p:nvSpPr>
        <p:spPr>
          <a:xfrm>
            <a:off x="684212" y="4451690"/>
            <a:ext cx="514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9: Overall System Schematic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75423"/>
              </p:ext>
            </p:extLst>
          </p:nvPr>
        </p:nvGraphicFramePr>
        <p:xfrm>
          <a:off x="6962246" y="2228511"/>
          <a:ext cx="4916488" cy="3098800"/>
        </p:xfrm>
        <a:graphic>
          <a:graphicData uri="http://schemas.openxmlformats.org/drawingml/2006/table">
            <a:tbl>
              <a:tblPr/>
              <a:tblGrid>
                <a:gridCol w="2458244">
                  <a:extLst>
                    <a:ext uri="{9D8B030D-6E8A-4147-A177-3AD203B41FA5}">
                      <a16:colId xmlns:a16="http://schemas.microsoft.com/office/drawing/2014/main" val="436912315"/>
                    </a:ext>
                  </a:extLst>
                </a:gridCol>
                <a:gridCol w="2458244">
                  <a:extLst>
                    <a:ext uri="{9D8B030D-6E8A-4147-A177-3AD203B41FA5}">
                      <a16:colId xmlns:a16="http://schemas.microsoft.com/office/drawing/2014/main" val="44683762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Specifications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530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Supply Voltage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 mV and 1 V (only for VCO)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71936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3475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37302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Phase Margin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89°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2315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Lock Time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~ 900 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49349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Power Consumption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371.7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uW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417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Reference frequency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 MHz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2754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frequency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GHz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3793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Phase Noise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102.7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dBc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/Hz @ 1 MHz offset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972213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9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33" y="149198"/>
            <a:ext cx="8534400" cy="13324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3" y="1860549"/>
            <a:ext cx="5157787" cy="2240362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45" y="1858995"/>
            <a:ext cx="5183188" cy="2243469"/>
          </a:xfrm>
        </p:spPr>
      </p:pic>
      <p:sp>
        <p:nvSpPr>
          <p:cNvPr id="7" name="TextBox 6"/>
          <p:cNvSpPr txBox="1"/>
          <p:nvPr/>
        </p:nvSpPr>
        <p:spPr>
          <a:xfrm>
            <a:off x="581533" y="4219601"/>
            <a:ext cx="514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10: PLL output from 0 to 50 ns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945" y="4219601"/>
            <a:ext cx="514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11: PLL output from 500 ns to 600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33" y="149198"/>
            <a:ext cx="8534400" cy="1332467"/>
          </a:xfrm>
        </p:spPr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3" y="1742089"/>
            <a:ext cx="5157787" cy="22403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45" y="1740535"/>
            <a:ext cx="5183188" cy="2243469"/>
          </a:xfrm>
        </p:spPr>
      </p:pic>
      <p:sp>
        <p:nvSpPr>
          <p:cNvPr id="7" name="TextBox 6"/>
          <p:cNvSpPr txBox="1"/>
          <p:nvPr/>
        </p:nvSpPr>
        <p:spPr>
          <a:xfrm>
            <a:off x="581533" y="4073541"/>
            <a:ext cx="51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12: PLL output from 850 ns to 900 ns (approx. lock time)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075" y="4073541"/>
            <a:ext cx="514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13: PLL output from 1.94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smtClean="0"/>
              <a:t>s to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smtClean="0"/>
              <a:t>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6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33" y="149198"/>
            <a:ext cx="8534400" cy="1332467"/>
          </a:xfrm>
        </p:spPr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55" y="1689596"/>
            <a:ext cx="7220479" cy="3125282"/>
          </a:xfrm>
        </p:spPr>
      </p:pic>
      <p:sp>
        <p:nvSpPr>
          <p:cNvPr id="7" name="TextBox 6"/>
          <p:cNvSpPr txBox="1"/>
          <p:nvPr/>
        </p:nvSpPr>
        <p:spPr>
          <a:xfrm>
            <a:off x="2321455" y="4813350"/>
            <a:ext cx="514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14: PLL control voltage stabilization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33" y="149198"/>
            <a:ext cx="8534400" cy="1332467"/>
          </a:xfrm>
        </p:spPr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533" y="1600729"/>
            <a:ext cx="4937655" cy="30305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STSCL PLL successfully locks at reference frequency of 150 MHz, while output is 1.2 GHz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 during operation = 372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PFD, CP, LF, VCO and DIVIDER circuits described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PLL system characterized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test operation for wider range of frequencies; layout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6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33" y="149198"/>
            <a:ext cx="8534400" cy="133246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9162522" cy="4249738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[1] B. </a:t>
            </a:r>
            <a:r>
              <a:rPr lang="en-US" sz="4800" dirty="0" err="1"/>
              <a:t>Razavi</a:t>
            </a:r>
            <a:r>
              <a:rPr lang="en-US" sz="4800" dirty="0"/>
              <a:t>, </a:t>
            </a:r>
            <a:r>
              <a:rPr lang="en-US" sz="4800" i="1" dirty="0"/>
              <a:t>RF Microelectronics</a:t>
            </a:r>
            <a:r>
              <a:rPr lang="en-US" sz="4800" dirty="0"/>
              <a:t>, 2nd ed. New York: Paul </a:t>
            </a:r>
            <a:r>
              <a:rPr lang="en-US" sz="4800" dirty="0" err="1"/>
              <a:t>Boger</a:t>
            </a:r>
            <a:r>
              <a:rPr lang="en-US" sz="4800" dirty="0"/>
              <a:t>, 2011, pp. 497-652.</a:t>
            </a:r>
            <a:endParaRPr lang="en-US" sz="4800" dirty="0"/>
          </a:p>
          <a:p>
            <a:r>
              <a:rPr lang="en-US" sz="4800" dirty="0"/>
              <a:t>[2]"Control Tutorials for MATLAB and Simulink - Extras: Steady-State Error", </a:t>
            </a:r>
            <a:r>
              <a:rPr lang="en-US" sz="4800" i="1" dirty="0"/>
              <a:t>Ctms.engin.umich.edu</a:t>
            </a:r>
            <a:r>
              <a:rPr lang="en-US" sz="4800" dirty="0"/>
              <a:t>, 2017. [Online]. Available: http://ctms.engin.umich.edu/CTMS/index.php?aux=Extras_Ess. [Accessed: 08- May- 2017].</a:t>
            </a:r>
            <a:endParaRPr lang="en-US" sz="4800" dirty="0"/>
          </a:p>
          <a:p>
            <a:r>
              <a:rPr lang="en-US" sz="4800" dirty="0"/>
              <a:t>[3]D. Collins, "A Fully Differential Phase-Locked Loop With Reduced Loop Bandwidth Variation", Masters Thesis, National University of Ireland, </a:t>
            </a:r>
            <a:r>
              <a:rPr lang="en-US" sz="4800" dirty="0" err="1"/>
              <a:t>Maynooth</a:t>
            </a:r>
            <a:r>
              <a:rPr lang="en-US" sz="4800" dirty="0"/>
              <a:t>, 2011.</a:t>
            </a:r>
            <a:endParaRPr lang="en-US" sz="4800" dirty="0"/>
          </a:p>
          <a:p>
            <a:r>
              <a:rPr lang="en-US" sz="4800" dirty="0"/>
              <a:t>[4]"Beginners Guide To Clock Data Recovery", </a:t>
            </a:r>
            <a:r>
              <a:rPr lang="en-US" sz="4800" i="1" dirty="0"/>
              <a:t>PDA</a:t>
            </a:r>
            <a:r>
              <a:rPr lang="en-US" sz="4800" dirty="0"/>
              <a:t>, 2017. [Online]. Available: https://protocol-debug.com/2017/02/01/beginners-guide-to-clock-data-recovery/. [Accessed: 08- May- 2017].</a:t>
            </a:r>
            <a:endParaRPr lang="en-US" sz="4800" dirty="0"/>
          </a:p>
          <a:p>
            <a:r>
              <a:rPr lang="en-US" sz="4800" dirty="0"/>
              <a:t>[5]S. IKEDA, S. LEE, T. KAMIMURA, H. ITO, N. ISHIHARA and K. MASU, "A Sub-1mW Class-C-VCO-Based Low Voltage PLL with Ultra-Low-Power Digitally-Calibrated ILFD in 65nm CMOS", </a:t>
            </a:r>
            <a:r>
              <a:rPr lang="en-US" sz="4800" i="1" dirty="0"/>
              <a:t>IEICE Transactions on Electronics</a:t>
            </a:r>
            <a:r>
              <a:rPr lang="en-US" sz="4800" dirty="0"/>
              <a:t>, vol. 97, no. 6, pp. 495-504, 2014.</a:t>
            </a:r>
            <a:endParaRPr lang="en-US" sz="4800" dirty="0"/>
          </a:p>
          <a:p>
            <a:r>
              <a:rPr lang="en-US" sz="4800" dirty="0"/>
              <a:t>[6]S. Kim, J. </a:t>
            </a:r>
            <a:r>
              <a:rPr lang="en-US" sz="4800" dirty="0" err="1"/>
              <a:t>Rhim</a:t>
            </a:r>
            <a:r>
              <a:rPr lang="en-US" sz="4800" dirty="0"/>
              <a:t>, D. Kwon, M. Kim and W. Choi, "A low-voltage PLL with a current mismatch compensated charge pump", in </a:t>
            </a:r>
            <a:r>
              <a:rPr lang="en-US" sz="4800" i="1" dirty="0" err="1"/>
              <a:t>SoC</a:t>
            </a:r>
            <a:r>
              <a:rPr lang="en-US" sz="4800" i="1" dirty="0"/>
              <a:t> Design Conference (ISOCC), 2015 International</a:t>
            </a:r>
            <a:r>
              <a:rPr lang="en-US" sz="4800" dirty="0"/>
              <a:t>, </a:t>
            </a:r>
            <a:r>
              <a:rPr lang="en-US" sz="4800" dirty="0" err="1"/>
              <a:t>Gyungju</a:t>
            </a:r>
            <a:r>
              <a:rPr lang="en-US" sz="4800" dirty="0"/>
              <a:t>, South Korea, 2015, pp. 15-16.</a:t>
            </a:r>
            <a:endParaRPr lang="en-US" sz="4800" dirty="0"/>
          </a:p>
          <a:p>
            <a:r>
              <a:rPr lang="en-US" sz="4800" dirty="0"/>
              <a:t>[7]S. Kim, J. </a:t>
            </a:r>
            <a:r>
              <a:rPr lang="en-US" sz="4800" dirty="0" err="1"/>
              <a:t>Rhim</a:t>
            </a:r>
            <a:r>
              <a:rPr lang="en-US" sz="4800" dirty="0"/>
              <a:t>, D. Kwon, M. Kim and W. Choi, "A Low-Voltage PLL With a Supply-Noise Compensated Feedforward Ring VCO", </a:t>
            </a:r>
            <a:r>
              <a:rPr lang="en-US" sz="4800" i="1" dirty="0"/>
              <a:t>IEEE Transactions on Circuits and Systems II: Express Briefs</a:t>
            </a:r>
            <a:r>
              <a:rPr lang="en-US" sz="4800" dirty="0"/>
              <a:t>, vol. 63, no. 6, pp. 548-552, 2016.</a:t>
            </a:r>
            <a:endParaRPr lang="en-US" sz="4800" dirty="0"/>
          </a:p>
          <a:p>
            <a:r>
              <a:rPr lang="en-US" sz="4800" dirty="0"/>
              <a:t>[8]D. </a:t>
            </a:r>
            <a:r>
              <a:rPr lang="en-US" sz="4800" dirty="0" err="1"/>
              <a:t>Walkey</a:t>
            </a:r>
            <a:r>
              <a:rPr lang="en-US" sz="4800" dirty="0"/>
              <a:t>, "MOSFET Operation", Carleton University, Ottawa, Canada.</a:t>
            </a:r>
            <a:endParaRPr lang="en-US" sz="4800" dirty="0"/>
          </a:p>
          <a:p>
            <a:r>
              <a:rPr lang="en-US" sz="4800" dirty="0"/>
              <a:t>[9]H. </a:t>
            </a:r>
            <a:r>
              <a:rPr lang="en-US" sz="4800" dirty="0" err="1"/>
              <a:t>Kanitkar</a:t>
            </a:r>
            <a:r>
              <a:rPr lang="en-US" sz="4800" dirty="0"/>
              <a:t>, "Subthreshold circuits: Design, implementation and application", Masters of Science, Rochester Institute of Technology, 2009.</a:t>
            </a:r>
            <a:endParaRPr lang="en-US" sz="4800" dirty="0"/>
          </a:p>
          <a:p>
            <a:r>
              <a:rPr lang="en-US" sz="4800" dirty="0"/>
              <a:t>[10]M. Wu, "Discussion #9: MOSFETs", University of California at Berkeley, California, 2008.</a:t>
            </a:r>
            <a:endParaRPr lang="en-US" sz="4800" dirty="0"/>
          </a:p>
          <a:p>
            <a:r>
              <a:rPr lang="en-US" sz="4800" dirty="0"/>
              <a:t>[11]Grasso, </a:t>
            </a:r>
            <a:r>
              <a:rPr lang="en-US" sz="4800" dirty="0" err="1"/>
              <a:t>Alfio</a:t>
            </a:r>
            <a:r>
              <a:rPr lang="en-US" sz="4800" dirty="0"/>
              <a:t> Dario et al. "0.9-V Class-AB Miller OTA In 0.35-</a:t>
            </a:r>
            <a:r>
              <a:rPr lang="el-GR" sz="4800" dirty="0"/>
              <a:t>Μ</a:t>
            </a:r>
            <a:r>
              <a:rPr lang="en-US" sz="4800" dirty="0"/>
              <a:t>m CMOS With Threshold-Lowered Non-Tailed Differential Pair". </a:t>
            </a:r>
            <a:r>
              <a:rPr lang="en-US" sz="4800" i="1" dirty="0"/>
              <a:t>IEEE Transactions on Circuits and Systems I: Regular Papers</a:t>
            </a:r>
            <a:r>
              <a:rPr lang="en-US" sz="4800" dirty="0"/>
              <a:t> (2017): 1-8. Web.</a:t>
            </a:r>
            <a:endParaRPr lang="en-US" sz="4800" dirty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62246" y="2057400"/>
            <a:ext cx="1048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4212" y="322656"/>
            <a:ext cx="8534400" cy="1507067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4212" y="1772457"/>
            <a:ext cx="8534400" cy="361526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SUBTHRESHOLD?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SOURCE COUPLED LOGIC?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PLL OPERATION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FREQUENCY DETECTOR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PUMP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FILTER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0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4212" y="322656"/>
            <a:ext cx="8534400" cy="1507067"/>
          </a:xfrm>
        </p:spPr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4212" y="1572028"/>
            <a:ext cx="8534400" cy="361526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Phase-Locked Loops (PLL) are control systems with a wide variety of applications in RF and clock-data recovery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PLLs tend to be power consumptive due to high transistor density and difficult operations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PLLs are attractive choice as transistor sizes become smaller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Subthreshold?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82384"/>
            <a:ext cx="6172200" cy="2683706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due to MOSFET non-idealities during cut-off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akes use of leakage current in MOSFETs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advantageous in low-power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Subthreshold Swing – important parameter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183188" y="4766090"/>
                <a:ext cx="5320146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1: Subthreshold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en-US" dirty="0" smtClean="0"/>
                  <a:t> Characteristic Curve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88" y="4766090"/>
                <a:ext cx="5320146" cy="668901"/>
              </a:xfrm>
              <a:prstGeom prst="rect">
                <a:avLst/>
              </a:prstGeom>
              <a:blipFill>
                <a:blip r:embed="rId3"/>
                <a:stretch>
                  <a:fillRect l="-916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7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coupled logic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23" y="2204867"/>
            <a:ext cx="2905530" cy="24387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current steered logic centered around the differential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 name from transistor source terminals tied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low-power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523" y="4615461"/>
            <a:ext cx="373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Conventional Actively-loaded Differential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PLL operation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57400"/>
            <a:ext cx="5201376" cy="29436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3879475" cy="241207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comapres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and output; produces phase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 takes phase error and converts this to a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 gets charged/discharged by CP, changing control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voltage to VCO creates waveform of proportional output frequency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8" y="5001036"/>
            <a:ext cx="428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Typical PLL system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FREQUENCY DETECTOR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54" y="1525922"/>
            <a:ext cx="5713046" cy="39545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9"/>
            <a:ext cx="3879475" cy="24120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PFD compares reference and output, creating a phase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STSCL PFD is fully differential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consumption: 6.2 µW at 150 MHz reference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7454" y="5626564"/>
            <a:ext cx="428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STSCL-based PFD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pump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799"/>
            <a:ext cx="4032267" cy="333972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1" y="2209799"/>
                <a:ext cx="3879475" cy="2412077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 employs STSCL as well as CMOS to ensure proper V-I conversion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84.5 µA when UP and DOWN asserted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power consumption: 3.6 µW with loop filter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1" y="2209799"/>
                <a:ext cx="3879475" cy="2412077"/>
              </a:xfrm>
              <a:blipFill>
                <a:blip r:embed="rId3"/>
                <a:stretch>
                  <a:fillRect l="-62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9788" y="5549525"/>
            <a:ext cx="428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 STSCL-based 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 VCO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176016"/>
            <a:ext cx="5718544" cy="294462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0" y="2209798"/>
                <a:ext cx="4386553" cy="2910841"/>
              </a:xfrm>
            </p:spPr>
            <p:txBody>
              <a:bodyPr>
                <a:normAutofit fontScale="850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1-V supply voltage due to high current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 VCO operates around 1.2 GHz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Tuning range: 115 MHz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1.135 GHz,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1.25 GHz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swing: 656 mV (corrected by CMOS inverters)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Inductor Q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Noise: -102.7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dBc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/Hz @ 1MHz offset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Kvco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295 MHz/V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power consumption: 525.6 µW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0" y="2209798"/>
                <a:ext cx="4386553" cy="2910841"/>
              </a:xfrm>
              <a:blipFill>
                <a:blip r:embed="rId3"/>
                <a:stretch>
                  <a:fillRect l="-417" t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9788" y="5120639"/>
            <a:ext cx="51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6: LC VCO with top current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960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Differential Low-Power PLL in 45-nm STSCL</vt:lpstr>
      <vt:lpstr>Table of contents</vt:lpstr>
      <vt:lpstr>Introduction &amp; motivation</vt:lpstr>
      <vt:lpstr>What is Subthreshold?</vt:lpstr>
      <vt:lpstr>Source coupled logic</vt:lpstr>
      <vt:lpstr>Typical PLL operation</vt:lpstr>
      <vt:lpstr>PHASE FREQUENCY DETECTOR</vt:lpstr>
      <vt:lpstr>Charge pump</vt:lpstr>
      <vt:lpstr>LC VCO</vt:lpstr>
      <vt:lpstr>Loop filter</vt:lpstr>
      <vt:lpstr>Frequency divider</vt:lpstr>
      <vt:lpstr>System overview</vt:lpstr>
      <vt:lpstr>RESULTS</vt:lpstr>
      <vt:lpstr>RESULTS (Contd)</vt:lpstr>
      <vt:lpstr>RESULTS (Contd)</vt:lpstr>
      <vt:lpstr>Conclusion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Low-Power PLL in 45-nm STSCL</dc:title>
  <dc:creator>Raghav Kumar</dc:creator>
  <cp:lastModifiedBy>Raghav Kumar</cp:lastModifiedBy>
  <cp:revision>62</cp:revision>
  <cp:lastPrinted>2017-05-08T20:42:18Z</cp:lastPrinted>
  <dcterms:created xsi:type="dcterms:W3CDTF">2017-05-08T18:36:21Z</dcterms:created>
  <dcterms:modified xsi:type="dcterms:W3CDTF">2017-05-08T20:44:19Z</dcterms:modified>
</cp:coreProperties>
</file>