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0" r:id="rId23"/>
  </p:sldIdLst>
  <p:sldSz cx="12192000" cy="6858000"/>
  <p:notesSz cx="6858000" cy="9144000"/>
  <p:embeddedFontLst>
    <p:embeddedFont>
      <p:font typeface="Bahnschrift" panose="020B0502040204020203" pitchFamily="34" charset="0"/>
      <p:regular r:id="rId25"/>
      <p:bold r:id="rId26"/>
    </p:embeddedFont>
    <p:embeddedFont>
      <p:font typeface="Bodoni MT" panose="02070603080606020203" pitchFamily="18" charset="0"/>
      <p:regular r:id="rId27"/>
      <p:bold r:id="rId28"/>
      <p:italic r:id="rId29"/>
      <p:boldItalic r:id="rId30"/>
    </p:embeddedFont>
    <p:embeddedFont>
      <p:font typeface="Caveat" panose="020B0604020202020204" charset="0"/>
      <p:regular r:id="rId31"/>
      <p:bold r:id="rId32"/>
    </p:embeddedFont>
    <p:embeddedFont>
      <p:font typeface="Lato Black" panose="020F0502020204030203" pitchFamily="34" charset="0"/>
      <p:bold r:id="rId33"/>
      <p:boldItalic r:id="rId34"/>
    </p:embeddedFont>
    <p:embeddedFont>
      <p:font typeface="Libre Baskerville" panose="02000000000000000000" pitchFamily="2" charset="0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bDlOpFbukaU6aoozJjvdcddCG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587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832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508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2609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3739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0201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4114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3916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0669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651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088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4656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764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953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767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419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231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809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jabhi00098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pandey-abhishek-nath-roy-179879222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14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0" y="3717968"/>
            <a:ext cx="72462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2800" b="1" i="0" u="none" strike="noStrike" cap="none" dirty="0">
                <a:solidFill>
                  <a:schemeClr val="dk1"/>
                </a:solidFill>
                <a:latin typeface="Bodoni MT" panose="02070603080606020203" pitchFamily="18" charset="0"/>
                <a:ea typeface="Calibri"/>
                <a:cs typeface="Calibri"/>
                <a:sym typeface="Calibri"/>
              </a:rPr>
            </a:br>
            <a:r>
              <a:rPr lang="en-IN" sz="2800" b="1" dirty="0">
                <a:solidFill>
                  <a:schemeClr val="dk1"/>
                </a:solidFill>
                <a:latin typeface="Bodoni MT" panose="02070603080606020203" pitchFamily="18" charset="0"/>
                <a:ea typeface="Calibri"/>
                <a:cs typeface="Calibri"/>
                <a:sym typeface="Calibri"/>
              </a:rPr>
              <a:t>Experiment Tracking and Model Management</a:t>
            </a:r>
            <a:endParaRPr lang="en-IN" sz="2000" b="1" i="1" dirty="0">
              <a:solidFill>
                <a:schemeClr val="dk1"/>
              </a:solidFill>
              <a:latin typeface="Bodoni MT" panose="020706030806060202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i="1" u="none" strike="noStrike" cap="none" dirty="0">
                <a:solidFill>
                  <a:schemeClr val="dk1"/>
                </a:solidFill>
                <a:latin typeface="Bodoni MT" panose="02070603080606020203" pitchFamily="18" charset="0"/>
                <a:ea typeface="Calibri"/>
                <a:cs typeface="Calibri"/>
                <a:sym typeface="Calibri"/>
              </a:rPr>
              <a:t>(Sentim</a:t>
            </a:r>
            <a:r>
              <a:rPr lang="en-IN" sz="2000" b="1" i="1" dirty="0">
                <a:solidFill>
                  <a:schemeClr val="dk1"/>
                </a:solidFill>
                <a:latin typeface="Bodoni MT" panose="02070603080606020203" pitchFamily="18" charset="0"/>
                <a:ea typeface="Calibri"/>
                <a:cs typeface="Calibri"/>
                <a:sym typeface="Calibri"/>
              </a:rPr>
              <a:t>ent Analysis Project)</a:t>
            </a:r>
            <a:endParaRPr sz="2000" b="1" i="1" u="none" strike="noStrike" cap="none" dirty="0">
              <a:solidFill>
                <a:srgbClr val="000000"/>
              </a:solidFill>
              <a:latin typeface="Bodoni MT" panose="02070603080606020203" pitchFamily="18" charset="0"/>
              <a:ea typeface="Caveat"/>
              <a:cs typeface="Caveat"/>
              <a:sym typeface="Caveat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872671" y="5153424"/>
            <a:ext cx="4671900" cy="126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u="sng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Submitted by:</a:t>
            </a:r>
            <a:endParaRPr sz="2800" b="1" u="sng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Pandey Abhishek Nath Roy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Intern ID : 1240134</a:t>
            </a:r>
            <a:endParaRPr sz="2400" b="1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Metric Plots :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15C-D88D-BED3-6540-340A71E5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92" y="1556657"/>
            <a:ext cx="4796658" cy="3245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EA4AD0-4972-C81B-1010-5F5A6C97B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80" y="1556657"/>
            <a:ext cx="4877720" cy="3187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827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Metric Plots :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22D92-FE1B-DBE8-5943-9BC0E3A1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56657"/>
            <a:ext cx="5279571" cy="3264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5ED45-F494-9426-DFBE-C22699DC4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595" y="1543957"/>
            <a:ext cx="5128092" cy="3276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654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Hyperparameter Plots Creation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2" name="Wave 1">
            <a:extLst>
              <a:ext uri="{FF2B5EF4-FFF2-40B4-BE49-F238E27FC236}">
                <a16:creationId xmlns:a16="http://schemas.microsoft.com/office/drawing/2014/main" id="{EBF32BD0-7E88-D138-6580-AC195E337EF0}"/>
              </a:ext>
            </a:extLst>
          </p:cNvPr>
          <p:cNvSpPr/>
          <p:nvPr/>
        </p:nvSpPr>
        <p:spPr>
          <a:xfrm>
            <a:off x="875380" y="2683329"/>
            <a:ext cx="9960428" cy="2253342"/>
          </a:xfrm>
          <a:prstGeom prst="wave">
            <a:avLst>
              <a:gd name="adj1" fmla="val 12500"/>
              <a:gd name="adj2" fmla="val 54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b="1" i="1" dirty="0">
                <a:highlight>
                  <a:srgbClr val="FFFF00"/>
                </a:highlight>
                <a:latin typeface="Bahnschrift" panose="020B0502040204020203" pitchFamily="34" charset="0"/>
              </a:rPr>
              <a:t>Click on charts -&gt; Add Section -&gt; Name hyperparameter with model -&gt;</a:t>
            </a:r>
          </a:p>
          <a:p>
            <a:r>
              <a:rPr lang="en-IN" sz="1800" b="1" i="1" dirty="0">
                <a:highlight>
                  <a:srgbClr val="FFFF00"/>
                </a:highlight>
                <a:latin typeface="Bahnschrift" panose="020B0502040204020203" pitchFamily="34" charset="0"/>
              </a:rPr>
              <a:t>Add Parallel coordinates chart -&gt; give parameters and metrics of particular run -&gt;</a:t>
            </a:r>
          </a:p>
          <a:p>
            <a:r>
              <a:rPr lang="en-IN" sz="1800" b="1" i="1" dirty="0">
                <a:highlight>
                  <a:srgbClr val="FFFF00"/>
                </a:highlight>
                <a:latin typeface="Bahnschrift" panose="020B0502040204020203" pitchFamily="34" charset="0"/>
              </a:rPr>
              <a:t>Click on the run-name’s “+” : This will pop interactive chart.</a:t>
            </a:r>
          </a:p>
        </p:txBody>
      </p:sp>
    </p:spTree>
    <p:extLst>
      <p:ext uri="{BB962C8B-B14F-4D97-AF65-F5344CB8AC3E}">
        <p14:creationId xmlns:p14="http://schemas.microsoft.com/office/powerpoint/2010/main" val="2087106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Hyperparameter Plots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F4215-39CF-89DA-C85F-F094D528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06" y="1665514"/>
            <a:ext cx="8446394" cy="4245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113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Hyperparameter Plots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4C6DA-66B2-3EBB-F395-6A7750B2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06" y="1558018"/>
            <a:ext cx="8772965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600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Registering the models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D351A-28A4-9DBA-56F5-E0632A3B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338942"/>
            <a:ext cx="10820400" cy="4724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075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Prefect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 algn="just">
              <a:lnSpc>
                <a:spcPct val="150000"/>
              </a:lnSpc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Prefect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is a Python library that helps you build organized and efficient data pipelines, especially for machine learning. It allows you to: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Break down complex tasks: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 Prefect lets you divide your data processing or machine learning workflow into smaller, reusable steps called tasks.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Manage task order: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 It cleverly manages the order in which these tasks run, ensuring everything happens at the right time.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Keep an eye on progress: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 Prefect monitors your workflows as they run, catching any errors and offering visualizations to help you troubleshoot.</a:t>
            </a:r>
          </a:p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83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Prefect : Benefits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Less code, more reuse: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 By using modular tasks, you can write code once and use it in multiple workflows, saving time and effort.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Easier maintenance: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 Clear organization with tasks makes your workflows easier to understand, modify, and debug later on.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Scales as you grow: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 Prefect can handle large and complex workflows by allowing tasks to be run on multiple machines.</a:t>
            </a:r>
          </a:p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61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Prefect : Installation and First run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Run the following commands to install the prefect and to run it.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Bahnschrift" panose="020B0502040204020203" pitchFamily="34" charset="0"/>
              </a:rPr>
              <a:t>$ pip install prefect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</a:rPr>
              <a:t>$ prefect server start</a:t>
            </a:r>
            <a:endParaRPr lang="en-US" sz="1800" b="1" dirty="0">
              <a:solidFill>
                <a:schemeClr val="tx1"/>
              </a:solidFill>
              <a:highlight>
                <a:srgbClr val="FFFF00"/>
              </a:highlight>
              <a:latin typeface="Bahnschrift" panose="020B0502040204020203" pitchFamily="34" charset="0"/>
            </a:endParaRPr>
          </a:p>
          <a:p>
            <a:pPr marL="1028700" lvl="2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1028700" lvl="2" indent="0">
              <a:lnSpc>
                <a:spcPct val="200000"/>
              </a:lnSpc>
              <a:buNone/>
            </a:pPr>
            <a:endParaRPr lang="en-US" sz="14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F6A0F-665E-94F5-CCCA-F043FACB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73" y="3715147"/>
            <a:ext cx="6161984" cy="212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3C877F61-3662-11F5-91E9-7FD5FBC05CC8}"/>
              </a:ext>
            </a:extLst>
          </p:cNvPr>
          <p:cNvSpPr/>
          <p:nvPr/>
        </p:nvSpPr>
        <p:spPr>
          <a:xfrm>
            <a:off x="8088086" y="3406093"/>
            <a:ext cx="2819400" cy="1687286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This type of prompt will appear.</a:t>
            </a:r>
          </a:p>
        </p:txBody>
      </p:sp>
    </p:spTree>
    <p:extLst>
      <p:ext uri="{BB962C8B-B14F-4D97-AF65-F5344CB8AC3E}">
        <p14:creationId xmlns:p14="http://schemas.microsoft.com/office/powerpoint/2010/main" val="1009098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Prefect Dashboard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28700" lvl="2" indent="0">
              <a:lnSpc>
                <a:spcPct val="200000"/>
              </a:lnSpc>
              <a:buNone/>
            </a:pPr>
            <a:endParaRPr lang="en-US" sz="14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95308-7FDA-608D-726A-C2374844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348694"/>
            <a:ext cx="10721508" cy="47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826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737811" y="1299172"/>
            <a:ext cx="10430931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 there! I am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Pandey Abhishek Nath Roy (IN1240134),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fresher data enthusiast, currently learning various things to crack an opportunity to go further.</a:t>
            </a: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 from this, I possess the problem solving ability and I am good at learning new things that makes me an ideal candidate to follow my dreams.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previously worked as a data science intern at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“Innomatics Research Labs”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right now, I am doing the internship to refine my skills at their highest level.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 free to reach out! You can do so by following the below links: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</a:t>
            </a: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@vjabhi000985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Linkedin</a:t>
            </a: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Building a Prefect workflow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</a:rPr>
              <a:t>Import Prefect Models </a:t>
            </a:r>
            <a:r>
              <a:rPr lang="en-US" sz="1800" b="1" i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</a:rPr>
              <a:t>(step 1).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Bahnschrift" panose="020B0502040204020203" pitchFamily="34" charset="0"/>
              </a:rPr>
              <a:t>Define Prefect Tasks </a:t>
            </a:r>
            <a:r>
              <a:rPr lang="en-US" sz="1800" b="1" i="1" dirty="0">
                <a:solidFill>
                  <a:schemeClr val="tx1"/>
                </a:solidFill>
                <a:highlight>
                  <a:srgbClr val="FFFF00"/>
                </a:highlight>
                <a:latin typeface="Bahnschrift" panose="020B0502040204020203" pitchFamily="34" charset="0"/>
              </a:rPr>
              <a:t>(step 2).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</a:rPr>
              <a:t>Define Prefect Flow </a:t>
            </a:r>
            <a:r>
              <a:rPr lang="en-US" sz="1800" b="1" i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</a:rPr>
              <a:t>(step 3).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Bahnschrift" panose="020B0502040204020203" pitchFamily="34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Bahnschrift" panose="020B0502040204020203" pitchFamily="34" charset="0"/>
              </a:rPr>
              <a:t>Run Prefect Workflow </a:t>
            </a:r>
            <a:r>
              <a:rPr lang="en-US" sz="1800" b="1" i="1" dirty="0">
                <a:solidFill>
                  <a:schemeClr val="tx1"/>
                </a:solidFill>
                <a:highlight>
                  <a:srgbClr val="FFFF00"/>
                </a:highlight>
                <a:latin typeface="Bahnschrift" panose="020B0502040204020203" pitchFamily="34" charset="0"/>
              </a:rPr>
              <a:t>(step 4).</a:t>
            </a:r>
            <a:endParaRPr lang="en-US" sz="1800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99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Prefect workflow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28700" lvl="2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A76B3-63C8-D79A-6C8E-F231CF6B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164772"/>
            <a:ext cx="10721508" cy="489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685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OBJECTIVE OF THE PROJECT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597794" y="134869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objective of this task is to introduce you to MLflow for experiment tracking, model management, and reproducibility in machine learning projects for the “</a:t>
            </a:r>
            <a:r>
              <a:rPr lang="en-US" sz="1800" b="1" i="0" strike="noStrike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Sentiment Analysis Project”.</a:t>
            </a:r>
            <a:endParaRPr lang="en-US" sz="1800" b="1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114300" indent="0">
              <a:buNone/>
            </a:pP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MLFLOW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597794" y="1023257"/>
            <a:ext cx="10515600" cy="504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sz="1800" dirty="0">
                <a:latin typeface="Bahnschrift" panose="020B0502040204020203" pitchFamily="34" charset="0"/>
              </a:rPr>
              <a:t>“MLflow”</a:t>
            </a:r>
            <a:r>
              <a:rPr lang="en-IN" sz="1800" b="1" dirty="0">
                <a:latin typeface="Bahnschrift" panose="020B0502040204020203" pitchFamily="34" charset="0"/>
              </a:rPr>
              <a:t> </a:t>
            </a:r>
            <a:r>
              <a:rPr lang="en-IN" sz="1800" dirty="0">
                <a:latin typeface="Bahnschrift" panose="020B0502040204020203" pitchFamily="34" charset="0"/>
              </a:rPr>
              <a:t>is an open source platform for managing the machine learning lifecycle.</a:t>
            </a:r>
          </a:p>
          <a:p>
            <a:pPr>
              <a:lnSpc>
                <a:spcPct val="200000"/>
              </a:lnSpc>
            </a:pPr>
            <a:r>
              <a:rPr lang="en-IN" sz="1800" b="1" dirty="0">
                <a:latin typeface="Bahnschrift" panose="020B0502040204020203" pitchFamily="34" charset="0"/>
              </a:rPr>
              <a:t>What it does :-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b="1" i="1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Tracks experiments: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Logs parameters, metrics, and artifacts (models, code) during training runs.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Bahnschrift" panose="020B0502040204020203" pitchFamily="34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Enables reproducibility: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Compares experiments and facilitates replicating successful runs.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b="1" i="1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Model registry: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Stores, versions, manages, and deploys trained models.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Bahnschrift" panose="020B0502040204020203" pitchFamily="34" charset="0"/>
              </a:rPr>
              <a:t>Benefits :-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Improves Collaboration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r>
              <a:rPr lang="en-US" sz="180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Streamline deployments and Automates workflows.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endParaRPr lang="en-US" sz="1500" b="0" i="0" dirty="0">
              <a:solidFill>
                <a:srgbClr val="E3E3E3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17324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Integration of MLflow into Projects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597794" y="1023257"/>
            <a:ext cx="10515600" cy="504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9824D3-1E97-B3AD-12C7-8A05412FAC92}"/>
              </a:ext>
            </a:extLst>
          </p:cNvPr>
          <p:cNvSpPr/>
          <p:nvPr/>
        </p:nvSpPr>
        <p:spPr>
          <a:xfrm>
            <a:off x="1002406" y="1348693"/>
            <a:ext cx="9481457" cy="4486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pip3 install mlflow dagshub --quiet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mlflow</a:t>
            </a:r>
          </a:p>
          <a:p>
            <a:endParaRPr lang="en-US" sz="24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mlflow.set_experiment("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flipkart_review_sentiment_prediction</a:t>
            </a:r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endParaRPr lang="en-US" sz="24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Start the experiment run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400" b="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mlflow.start_run() as run:</a:t>
            </a:r>
          </a:p>
          <a:p>
            <a:pPr lvl="1"/>
            <a:r>
              <a:rPr lang="en-IN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%time </a:t>
            </a:r>
            <a:r>
              <a:rPr lang="en-IN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grid_search.fit(X_train, y_train)</a:t>
            </a:r>
          </a:p>
          <a:p>
            <a:pPr marL="571500" lvl="1" indent="0">
              <a:buNone/>
            </a:pPr>
            <a:endParaRPr lang="en-IN" sz="65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896D9-6C30-BF76-1215-2EB0E9FCE6D7}"/>
              </a:ext>
            </a:extLst>
          </p:cNvPr>
          <p:cNvSpPr txBox="1"/>
          <p:nvPr/>
        </p:nvSpPr>
        <p:spPr>
          <a:xfrm>
            <a:off x="1078606" y="1520240"/>
            <a:ext cx="501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Install the required packages</a:t>
            </a:r>
          </a:p>
        </p:txBody>
      </p:sp>
    </p:spTree>
    <p:extLst>
      <p:ext uri="{BB962C8B-B14F-4D97-AF65-F5344CB8AC3E}">
        <p14:creationId xmlns:p14="http://schemas.microsoft.com/office/powerpoint/2010/main" val="1736527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MLflow Dashboard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597794" y="1023257"/>
            <a:ext cx="10515600" cy="504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9824D3-1E97-B3AD-12C7-8A05412FAC92}"/>
              </a:ext>
            </a:extLst>
          </p:cNvPr>
          <p:cNvSpPr/>
          <p:nvPr/>
        </p:nvSpPr>
        <p:spPr>
          <a:xfrm>
            <a:off x="597794" y="1175657"/>
            <a:ext cx="10515600" cy="488768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IN" sz="65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96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Demonstration of Parameters, Metrics and Artifacts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597794" y="1556657"/>
            <a:ext cx="10515600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21ABF-91DF-0B69-3B21-83542482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4" y="1480457"/>
            <a:ext cx="5193697" cy="4582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12CF1-0B40-E4E9-DC90-3BCBCD6C9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257" y="1480456"/>
            <a:ext cx="5193697" cy="458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300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Demonstration of Parameters, Metrics and Artifacts using MLflow tracking API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597794" y="1556657"/>
            <a:ext cx="10515600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571500" lvl="1" indent="0">
              <a:lnSpc>
                <a:spcPct val="200000"/>
              </a:lnSpc>
              <a:buNone/>
            </a:pPr>
            <a:r>
              <a:rPr lang="en-US" sz="1800" b="1" i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</a:rPr>
              <a:t>Click </a:t>
            </a:r>
            <a:r>
              <a:rPr lang="en-US" sz="1800" b="1" i="1" dirty="0">
                <a:solidFill>
                  <a:schemeClr val="tx1"/>
                </a:solidFill>
                <a:highlight>
                  <a:srgbClr val="FFFF00"/>
                </a:highlight>
                <a:latin typeface="Bahnschrift" panose="020B0502040204020203" pitchFamily="34" charset="0"/>
              </a:rPr>
              <a:t>on “</a:t>
            </a:r>
            <a:r>
              <a:rPr lang="en-US" sz="1800" b="1" i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</a:rPr>
              <a:t>Experiment Name” </a:t>
            </a:r>
            <a:r>
              <a:rPr lang="en-US" sz="1800" b="1" i="1" dirty="0">
                <a:solidFill>
                  <a:schemeClr val="tx1"/>
                </a:solidFill>
                <a:highlight>
                  <a:srgbClr val="FFFF00"/>
                </a:highlight>
                <a:latin typeface="Bahnschrift" panose="020B0502040204020203" pitchFamily="34" charset="0"/>
                <a:sym typeface="Wingdings" panose="05000000000000000000" pitchFamily="2" charset="2"/>
              </a:rPr>
              <a:t>-&gt; Run Name -&gt; (scroll down for) -&gt; Parameters, Metrics and Artifacts</a:t>
            </a:r>
            <a:r>
              <a:rPr lang="en-US" sz="1800" b="1" i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sym typeface="Wingdings" panose="05000000000000000000" pitchFamily="2" charset="2"/>
              </a:rPr>
              <a:t> .</a:t>
            </a:r>
            <a:endParaRPr lang="en-US" sz="1800" b="1" i="1" dirty="0">
              <a:solidFill>
                <a:schemeClr val="tx1"/>
              </a:solidFill>
              <a:effectLst/>
              <a:highlight>
                <a:srgbClr val="FFFF00"/>
              </a:highligh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03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597794" y="23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Customizing Mlflow with Run Names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91886" y="1556657"/>
            <a:ext cx="10721508" cy="450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lnSpc>
                <a:spcPct val="200000"/>
              </a:lnSpc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489667-2571-48F0-ADF8-F3E8C2E4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371" y="1556657"/>
            <a:ext cx="5529023" cy="450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Wave 6">
            <a:extLst>
              <a:ext uri="{FF2B5EF4-FFF2-40B4-BE49-F238E27FC236}">
                <a16:creationId xmlns:a16="http://schemas.microsoft.com/office/drawing/2014/main" id="{6C408F14-58C0-465C-90F9-A263C5E5D54A}"/>
              </a:ext>
            </a:extLst>
          </p:cNvPr>
          <p:cNvSpPr/>
          <p:nvPr/>
        </p:nvSpPr>
        <p:spPr>
          <a:xfrm>
            <a:off x="597794" y="3026229"/>
            <a:ext cx="4855950" cy="1447800"/>
          </a:xfrm>
          <a:prstGeom prst="wav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>
                <a:highlight>
                  <a:srgbClr val="FFFF00"/>
                </a:highlight>
                <a:latin typeface="Bahnschrift" panose="020B0502040204020203" pitchFamily="34" charset="0"/>
              </a:rPr>
              <a:t>Click on the run name -&gt; Right corner : 3 dots -&gt;</a:t>
            </a:r>
          </a:p>
          <a:p>
            <a:pPr algn="ctr"/>
            <a:r>
              <a:rPr lang="en-IN" b="1" i="1" dirty="0">
                <a:highlight>
                  <a:srgbClr val="FFFF00"/>
                </a:highlight>
                <a:latin typeface="Bahnschrift" panose="020B0502040204020203" pitchFamily="34" charset="0"/>
              </a:rPr>
              <a:t>Rename -&gt; Give the name of run -&gt; Save</a:t>
            </a:r>
          </a:p>
        </p:txBody>
      </p:sp>
    </p:spTree>
    <p:extLst>
      <p:ext uri="{BB962C8B-B14F-4D97-AF65-F5344CB8AC3E}">
        <p14:creationId xmlns:p14="http://schemas.microsoft.com/office/powerpoint/2010/main" val="2326911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677</Words>
  <Application>Microsoft Office PowerPoint</Application>
  <PresentationFormat>Widescreen</PresentationFormat>
  <Paragraphs>76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Libre Baskerville</vt:lpstr>
      <vt:lpstr>Caveat</vt:lpstr>
      <vt:lpstr>Wingdings</vt:lpstr>
      <vt:lpstr>Lato Black</vt:lpstr>
      <vt:lpstr>Arial</vt:lpstr>
      <vt:lpstr>Bahnschrift</vt:lpstr>
      <vt:lpstr>Courier New</vt:lpstr>
      <vt:lpstr>Bodoni MT</vt:lpstr>
      <vt:lpstr>Google Sans</vt:lpstr>
      <vt:lpstr>Calibri</vt:lpstr>
      <vt:lpstr>Office Theme</vt:lpstr>
      <vt:lpstr>PowerPoint Presentation</vt:lpstr>
      <vt:lpstr>PowerPoint Presentation</vt:lpstr>
      <vt:lpstr>OBJECTIVE OF THE PROJECT</vt:lpstr>
      <vt:lpstr>MLFLOW</vt:lpstr>
      <vt:lpstr>Integration of MLflow into Projects</vt:lpstr>
      <vt:lpstr>MLflow Dashboard</vt:lpstr>
      <vt:lpstr>Demonstration of Parameters, Metrics and Artifacts</vt:lpstr>
      <vt:lpstr>Demonstration of Parameters, Metrics and Artifacts using MLflow tracking API</vt:lpstr>
      <vt:lpstr>Customizing Mlflow with Run Names</vt:lpstr>
      <vt:lpstr>Metric Plots :</vt:lpstr>
      <vt:lpstr>Metric Plots :</vt:lpstr>
      <vt:lpstr>Hyperparameter Plots Creation</vt:lpstr>
      <vt:lpstr>Hyperparameter Plots</vt:lpstr>
      <vt:lpstr>Hyperparameter Plots</vt:lpstr>
      <vt:lpstr>Registering the models</vt:lpstr>
      <vt:lpstr>Prefect</vt:lpstr>
      <vt:lpstr>Prefect : Benefits</vt:lpstr>
      <vt:lpstr>Prefect : Installation and First run</vt:lpstr>
      <vt:lpstr>Prefect Dashboard</vt:lpstr>
      <vt:lpstr>Building a Prefect workflow</vt:lpstr>
      <vt:lpstr>Prefect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Prince Abhi</cp:lastModifiedBy>
  <cp:revision>2</cp:revision>
  <dcterms:created xsi:type="dcterms:W3CDTF">2021-02-16T05:19:01Z</dcterms:created>
  <dcterms:modified xsi:type="dcterms:W3CDTF">2024-03-29T05:35:57Z</dcterms:modified>
</cp:coreProperties>
</file>