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5" r:id="rId2"/>
    <p:sldId id="256" r:id="rId3"/>
    <p:sldId id="292" r:id="rId4"/>
    <p:sldId id="293" r:id="rId5"/>
    <p:sldId id="282" r:id="rId6"/>
    <p:sldId id="283" r:id="rId7"/>
    <p:sldId id="284" r:id="rId8"/>
    <p:sldId id="285" r:id="rId9"/>
    <p:sldId id="258" r:id="rId10"/>
    <p:sldId id="287" r:id="rId11"/>
    <p:sldId id="286" r:id="rId12"/>
    <p:sldId id="288" r:id="rId13"/>
    <p:sldId id="304" r:id="rId14"/>
    <p:sldId id="300" r:id="rId15"/>
    <p:sldId id="302" r:id="rId16"/>
    <p:sldId id="296" r:id="rId17"/>
    <p:sldId id="305" r:id="rId18"/>
    <p:sldId id="307" r:id="rId19"/>
    <p:sldId id="308" r:id="rId20"/>
    <p:sldId id="309" r:id="rId21"/>
    <p:sldId id="310" r:id="rId22"/>
    <p:sldId id="289" r:id="rId23"/>
    <p:sldId id="290" r:id="rId24"/>
    <p:sldId id="291" r:id="rId25"/>
    <p:sldId id="281"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5">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86323" autoAdjust="0"/>
  </p:normalViewPr>
  <p:slideViewPr>
    <p:cSldViewPr>
      <p:cViewPr varScale="1">
        <p:scale>
          <a:sx n="97" d="100"/>
          <a:sy n="97" d="100"/>
        </p:scale>
        <p:origin x="696" y="72"/>
      </p:cViewPr>
      <p:guideLst>
        <p:guide orient="horz" pos="2865"/>
        <p:guide pos="2160"/>
      </p:guideLst>
    </p:cSldViewPr>
  </p:slideViewPr>
  <p:outlineViewPr>
    <p:cViewPr>
      <p:scale>
        <a:sx n="33" d="100"/>
        <a:sy n="33" d="100"/>
      </p:scale>
      <p:origin x="258" y="41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76200"/>
            <a:ext cx="8961120" cy="499872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1" y="2206952"/>
            <a:ext cx="7147931" cy="184785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208476"/>
            <a:ext cx="1190348" cy="1844802"/>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2352494"/>
            <a:ext cx="910224" cy="1556766"/>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4" y="2291716"/>
            <a:ext cx="6947845" cy="168401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3468951"/>
            <a:ext cx="762000" cy="342900"/>
          </a:xfrm>
        </p:spPr>
        <p:txBody>
          <a:bodyPr/>
          <a:lstStyle>
            <a:lvl1pPr algn="ctr">
              <a:defRPr sz="2800">
                <a:solidFill>
                  <a:schemeClr val="accent1">
                    <a:lumMod val="50000"/>
                  </a:schemeClr>
                </a:solidFill>
              </a:defRPr>
            </a:lvl1pPr>
          </a:lstStyle>
          <a:p>
            <a:fld id="{B6F15528-21DE-4FAA-801E-634DDDAF4B2B}" type="slidenum">
              <a:rPr lang="en-US" smtClean="0"/>
              <a:t>‹#›</a:t>
            </a:fld>
            <a:endParaRPr lang="en-US"/>
          </a:p>
        </p:txBody>
      </p:sp>
      <p:sp>
        <p:nvSpPr>
          <p:cNvPr id="11" name="Rectangle 10"/>
          <p:cNvSpPr/>
          <p:nvPr/>
        </p:nvSpPr>
        <p:spPr>
          <a:xfrm>
            <a:off x="541822" y="3419458"/>
            <a:ext cx="6755166" cy="4982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2354580"/>
            <a:ext cx="6760868" cy="155829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3486150"/>
            <a:ext cx="6553200" cy="3429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2420275"/>
            <a:ext cx="6629400" cy="9144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171450"/>
            <a:ext cx="1859280" cy="4591976"/>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6" y="263557"/>
            <a:ext cx="1672235" cy="4407763"/>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8" y="296571"/>
            <a:ext cx="1485531" cy="43417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85750"/>
            <a:ext cx="6172200" cy="43434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76200"/>
            <a:ext cx="8961120" cy="499872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13" name="Rectangle 12"/>
          <p:cNvSpPr/>
          <p:nvPr/>
        </p:nvSpPr>
        <p:spPr>
          <a:xfrm>
            <a:off x="451976" y="2209800"/>
            <a:ext cx="8265160" cy="184785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2286001"/>
            <a:ext cx="8033800" cy="168401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 name="Title 1"/>
          <p:cNvSpPr>
            <a:spLocks noGrp="1"/>
          </p:cNvSpPr>
          <p:nvPr>
            <p:ph type="title"/>
          </p:nvPr>
        </p:nvSpPr>
        <p:spPr>
          <a:xfrm>
            <a:off x="736456" y="2400300"/>
            <a:ext cx="7696200" cy="97155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3406141"/>
            <a:ext cx="7818120" cy="4982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3455633"/>
            <a:ext cx="7696200" cy="392837"/>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8" y="2343150"/>
            <a:ext cx="7817599" cy="155829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306280"/>
            <a:ext cx="8260672" cy="77957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289303"/>
            <a:ext cx="4038600" cy="330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89303"/>
            <a:ext cx="4038600" cy="330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306280"/>
            <a:ext cx="8260672" cy="77957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291828"/>
            <a:ext cx="4040188" cy="47982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1828800"/>
            <a:ext cx="4040188" cy="2765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291828"/>
            <a:ext cx="4041775" cy="47982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28800"/>
            <a:ext cx="4041775" cy="2765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76200"/>
            <a:ext cx="8961120" cy="499872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76200"/>
            <a:ext cx="8961120" cy="499872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514350"/>
            <a:ext cx="4572000" cy="39433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Rectangle 7"/>
          <p:cNvSpPr/>
          <p:nvPr/>
        </p:nvSpPr>
        <p:spPr>
          <a:xfrm>
            <a:off x="560034" y="1129284"/>
            <a:ext cx="2716566" cy="264261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231854"/>
            <a:ext cx="2483254" cy="2425746"/>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228850"/>
            <a:ext cx="2298634" cy="131445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300734"/>
            <a:ext cx="2298634" cy="893715"/>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76200"/>
            <a:ext cx="8961120" cy="499872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466078"/>
            <a:ext cx="7772400" cy="3248673"/>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0" name="Rectangle 9"/>
          <p:cNvSpPr/>
          <p:nvPr/>
        </p:nvSpPr>
        <p:spPr>
          <a:xfrm>
            <a:off x="685800" y="3714750"/>
            <a:ext cx="7772400" cy="10287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3771900"/>
            <a:ext cx="7600765" cy="902193"/>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4229100"/>
            <a:ext cx="7328514" cy="338772"/>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3806190"/>
            <a:ext cx="7946136" cy="82296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4242418"/>
            <a:ext cx="7244736" cy="301286"/>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3829051"/>
            <a:ext cx="7328514" cy="392282"/>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76200"/>
            <a:ext cx="8961120" cy="499872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314451"/>
            <a:ext cx="8229600" cy="3280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t>4/4/2023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t>‹#›</a:t>
            </a:fld>
            <a:endParaRPr lang="en-US"/>
          </a:p>
        </p:txBody>
      </p:sp>
      <p:sp>
        <p:nvSpPr>
          <p:cNvPr id="9" name="Rectangle 8"/>
          <p:cNvSpPr/>
          <p:nvPr/>
        </p:nvSpPr>
        <p:spPr>
          <a:xfrm>
            <a:off x="274320" y="208625"/>
            <a:ext cx="8595360" cy="99441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279647"/>
            <a:ext cx="8380520" cy="83894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306280"/>
            <a:ext cx="8260672" cy="77957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Convolutional_neural_network" TargetMode="External"/><Relationship Id="rId2" Type="http://schemas.openxmlformats.org/officeDocument/2006/relationships/hyperlink" Target="https://docs.opencv.org/2.4/doc/tutorials/imgproc/gausian_median_blur_b" TargetMode="External"/><Relationship Id="rId1" Type="http://schemas.openxmlformats.org/officeDocument/2006/relationships/slideLayout" Target="../slideLayouts/slideLayout2.xml"/><Relationship Id="rId4" Type="http://schemas.openxmlformats.org/officeDocument/2006/relationships/hyperlink" Target="https://opencv.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1197855"/>
            <a:ext cx="3962399" cy="2269852"/>
          </a:xfrm>
          <a:prstGeom prst="rect">
            <a:avLst/>
          </a:prstGeom>
          <a:noFill/>
        </p:spPr>
        <p:txBody>
          <a:bodyPr wrap="square" lIns="68580" tIns="34290" rIns="68580" bIns="34290">
            <a:spAutoFit/>
          </a:bodyPr>
          <a:lstStyle/>
          <a:p>
            <a:pPr algn="ctr"/>
            <a:r>
              <a:rPr lang="en-US" sz="2400" b="1" u="sng" dirty="0" smtClean="0">
                <a:latin typeface="Times New Roman" panose="02020603050405020304" pitchFamily="18" charset="0"/>
                <a:cs typeface="Times New Roman" panose="02020603050405020304" pitchFamily="18" charset="0"/>
              </a:rPr>
              <a:t>Project presentation on:</a:t>
            </a:r>
          </a:p>
          <a:p>
            <a:pPr algn="ct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sz="2400" b="1" spc="80" dirty="0">
                <a:solidFill>
                  <a:srgbClr val="1A1A1A"/>
                </a:solidFill>
                <a:latin typeface="Trebuchet MS" panose="020B0603020202020204"/>
                <a:cs typeface="Trebuchet MS" panose="020B0603020202020204"/>
              </a:rPr>
              <a:t>Conversion</a:t>
            </a:r>
            <a:r>
              <a:rPr lang="en-US" sz="2400" b="1" spc="-250" dirty="0">
                <a:solidFill>
                  <a:srgbClr val="1A1A1A"/>
                </a:solidFill>
                <a:latin typeface="Trebuchet MS" panose="020B0603020202020204"/>
                <a:cs typeface="Trebuchet MS" panose="020B0603020202020204"/>
              </a:rPr>
              <a:t> </a:t>
            </a:r>
            <a:r>
              <a:rPr lang="en-US" sz="2400" b="1" spc="65" dirty="0">
                <a:solidFill>
                  <a:srgbClr val="1A1A1A"/>
                </a:solidFill>
                <a:latin typeface="Trebuchet MS" panose="020B0603020202020204"/>
                <a:cs typeface="Trebuchet MS" panose="020B0603020202020204"/>
              </a:rPr>
              <a:t>of  </a:t>
            </a:r>
            <a:r>
              <a:rPr lang="en-US" sz="2400" b="1" spc="200" dirty="0" smtClean="0">
                <a:solidFill>
                  <a:srgbClr val="1A1A1A"/>
                </a:solidFill>
                <a:latin typeface="Trebuchet MS" panose="020B0603020202020204"/>
                <a:cs typeface="Trebuchet MS" panose="020B0603020202020204"/>
              </a:rPr>
              <a:t>Sign </a:t>
            </a:r>
            <a:r>
              <a:rPr lang="en-US" sz="2400" b="1" spc="220" dirty="0" smtClean="0">
                <a:solidFill>
                  <a:srgbClr val="1A1A1A"/>
                </a:solidFill>
                <a:latin typeface="Trebuchet MS" panose="020B0603020202020204"/>
                <a:cs typeface="Trebuchet MS" panose="020B0603020202020204"/>
              </a:rPr>
              <a:t>Language </a:t>
            </a:r>
            <a:r>
              <a:rPr lang="en-US" sz="2400" b="1" spc="55" dirty="0">
                <a:solidFill>
                  <a:srgbClr val="1A1A1A"/>
                </a:solidFill>
                <a:latin typeface="Trebuchet MS" panose="020B0603020202020204"/>
                <a:cs typeface="Trebuchet MS" panose="020B0603020202020204"/>
              </a:rPr>
              <a:t>to </a:t>
            </a:r>
            <a:r>
              <a:rPr lang="en-US" sz="2400" b="1" spc="60" dirty="0">
                <a:solidFill>
                  <a:srgbClr val="1A1A1A"/>
                </a:solidFill>
                <a:latin typeface="Trebuchet MS" panose="020B0603020202020204"/>
                <a:cs typeface="Trebuchet MS" panose="020B0603020202020204"/>
              </a:rPr>
              <a:t> </a:t>
            </a:r>
            <a:r>
              <a:rPr lang="en-US" sz="2400" b="1" spc="-5" dirty="0">
                <a:solidFill>
                  <a:srgbClr val="1A1A1A"/>
                </a:solidFill>
                <a:latin typeface="Trebuchet MS" panose="020B0603020202020204"/>
                <a:cs typeface="Trebuchet MS" panose="020B0603020202020204"/>
              </a:rPr>
              <a:t>Text</a:t>
            </a:r>
            <a:endParaRPr lang="en-US" sz="2400" b="1" dirty="0">
              <a:latin typeface="Trebuchet MS" panose="020B0603020202020204"/>
              <a:cs typeface="Trebuchet MS" panose="020B0603020202020204"/>
            </a:endParaRPr>
          </a:p>
          <a:p>
            <a:pPr algn="ctr"/>
            <a:endParaRPr lang="en-US" u="sng" dirty="0">
              <a:latin typeface="Times New Roman" panose="02020603050405020304" pitchFamily="18" charset="0"/>
              <a:cs typeface="Times New Roman" panose="02020603050405020304" pitchFamily="18" charset="0"/>
            </a:endParaRPr>
          </a:p>
          <a:p>
            <a:r>
              <a:rPr lang="en-US" sz="1050" dirty="0">
                <a:latin typeface="Georgia" panose="02040502050405020303" pitchFamily="18" charset="0"/>
              </a:rPr>
              <a:t/>
            </a:r>
            <a:br>
              <a:rPr lang="en-US" sz="1050" dirty="0">
                <a:latin typeface="Georgia" panose="02040502050405020303" pitchFamily="18" charset="0"/>
              </a:rPr>
            </a:br>
            <a:r>
              <a:rPr lang="en-US" sz="1050" u="sng" dirty="0">
                <a:latin typeface="Times New Roman" panose="02020603050405020304" pitchFamily="18" charset="0"/>
                <a:cs typeface="Times New Roman" panose="02020603050405020304" pitchFamily="18" charset="0"/>
              </a:rPr>
              <a:t/>
            </a:r>
            <a:br>
              <a:rPr lang="en-US" sz="1050" u="sng" dirty="0">
                <a:latin typeface="Times New Roman" panose="02020603050405020304" pitchFamily="18" charset="0"/>
                <a:cs typeface="Times New Roman" panose="02020603050405020304" pitchFamily="18" charset="0"/>
              </a:rPr>
            </a:br>
            <a:endParaRPr lang="en-IN" sz="1400" dirty="0"/>
          </a:p>
        </p:txBody>
      </p:sp>
      <p:sp>
        <p:nvSpPr>
          <p:cNvPr id="5" name="TextBox 4"/>
          <p:cNvSpPr txBox="1"/>
          <p:nvPr/>
        </p:nvSpPr>
        <p:spPr>
          <a:xfrm>
            <a:off x="304800" y="2647950"/>
            <a:ext cx="4181229" cy="1546577"/>
          </a:xfrm>
          <a:prstGeom prst="rect">
            <a:avLst/>
          </a:prstGeom>
          <a:noFill/>
        </p:spPr>
        <p:txBody>
          <a:bodyPr wrap="square" lIns="68580" tIns="34290" rIns="68580" bIns="34290">
            <a:spAutoFit/>
          </a:bodyPr>
          <a:lstStyle/>
          <a:p>
            <a:r>
              <a:rPr lang="en-US" sz="1600" b="1" dirty="0">
                <a:solidFill>
                  <a:schemeClr val="tx2">
                    <a:lumMod val="75000"/>
                  </a:schemeClr>
                </a:solidFill>
                <a:latin typeface="Times New Roman" panose="02020603050405020304" pitchFamily="18" charset="0"/>
                <a:cs typeface="Times New Roman" panose="02020603050405020304" pitchFamily="18" charset="0"/>
              </a:rPr>
              <a:t>Presented by :</a:t>
            </a:r>
          </a:p>
          <a:p>
            <a:r>
              <a:rPr lang="en-US" sz="1600" dirty="0" smtClean="0">
                <a:solidFill>
                  <a:schemeClr val="tx2">
                    <a:lumMod val="75000"/>
                  </a:schemeClr>
                </a:solidFill>
                <a:latin typeface="Times New Roman" panose="02020603050405020304" pitchFamily="18" charset="0"/>
                <a:cs typeface="Times New Roman" panose="02020603050405020304" pitchFamily="18" charset="0"/>
              </a:rPr>
              <a:t>Vijay Adhikari (1900950100086)</a:t>
            </a:r>
          </a:p>
          <a:p>
            <a:r>
              <a:rPr lang="en-US" sz="1600" dirty="0" smtClean="0">
                <a:solidFill>
                  <a:schemeClr val="tx2">
                    <a:lumMod val="75000"/>
                  </a:schemeClr>
                </a:solidFill>
                <a:latin typeface="Times New Roman" panose="02020603050405020304" pitchFamily="18" charset="0"/>
                <a:cs typeface="Times New Roman" panose="02020603050405020304" pitchFamily="18" charset="0"/>
              </a:rPr>
              <a:t>Vineet Kumar Sharma </a:t>
            </a:r>
            <a:r>
              <a:rPr lang="en-US" sz="1600" dirty="0">
                <a:solidFill>
                  <a:schemeClr val="tx2">
                    <a:lumMod val="75000"/>
                  </a:schemeClr>
                </a:solidFill>
                <a:latin typeface="Times New Roman" panose="02020603050405020304" pitchFamily="18" charset="0"/>
                <a:cs typeface="Times New Roman" panose="02020603050405020304" pitchFamily="18" charset="0"/>
              </a:rPr>
              <a:t>(</a:t>
            </a:r>
            <a:r>
              <a:rPr lang="en-US" sz="1600" dirty="0" smtClean="0">
                <a:solidFill>
                  <a:schemeClr val="tx2">
                    <a:lumMod val="75000"/>
                  </a:schemeClr>
                </a:solidFill>
                <a:latin typeface="Times New Roman" panose="02020603050405020304" pitchFamily="18" charset="0"/>
                <a:cs typeface="Times New Roman" panose="02020603050405020304" pitchFamily="18" charset="0"/>
              </a:rPr>
              <a:t>1900950100089)</a:t>
            </a:r>
            <a:endParaRPr lang="en-US" sz="1600" dirty="0">
              <a:solidFill>
                <a:schemeClr val="tx2">
                  <a:lumMod val="75000"/>
                </a:schemeClr>
              </a:solidFill>
              <a:latin typeface="Times New Roman" panose="02020603050405020304" pitchFamily="18" charset="0"/>
              <a:cs typeface="Times New Roman" panose="02020603050405020304" pitchFamily="18" charset="0"/>
            </a:endParaRPr>
          </a:p>
          <a:p>
            <a:r>
              <a:rPr lang="en-US" sz="1600" dirty="0">
                <a:solidFill>
                  <a:schemeClr val="tx2">
                    <a:lumMod val="75000"/>
                  </a:schemeClr>
                </a:solidFill>
                <a:latin typeface="Times New Roman" panose="02020603050405020304" pitchFamily="18" charset="0"/>
                <a:cs typeface="Times New Roman" panose="02020603050405020304" pitchFamily="18" charset="0"/>
              </a:rPr>
              <a:t>Navneet Kumar Singh (1900950100086)</a:t>
            </a:r>
          </a:p>
          <a:p>
            <a:r>
              <a:rPr lang="en-US" sz="1600" dirty="0" smtClean="0">
                <a:solidFill>
                  <a:schemeClr val="tx2">
                    <a:lumMod val="75000"/>
                  </a:schemeClr>
                </a:solidFill>
                <a:latin typeface="Times New Roman" panose="02020603050405020304" pitchFamily="18" charset="0"/>
                <a:cs typeface="Times New Roman" panose="02020603050405020304" pitchFamily="18" charset="0"/>
              </a:rPr>
              <a:t>Paras </a:t>
            </a:r>
            <a:r>
              <a:rPr lang="en-US" sz="1600" dirty="0">
                <a:solidFill>
                  <a:schemeClr val="tx2">
                    <a:lumMod val="75000"/>
                  </a:schemeClr>
                </a:solidFill>
                <a:latin typeface="Times New Roman" panose="02020603050405020304" pitchFamily="18" charset="0"/>
                <a:cs typeface="Times New Roman" panose="02020603050405020304" pitchFamily="18" charset="0"/>
              </a:rPr>
              <a:t>((</a:t>
            </a:r>
            <a:r>
              <a:rPr lang="en-US" sz="1600" dirty="0" smtClean="0">
                <a:solidFill>
                  <a:schemeClr val="tx2">
                    <a:lumMod val="75000"/>
                  </a:schemeClr>
                </a:solidFill>
                <a:latin typeface="Times New Roman" panose="02020603050405020304" pitchFamily="18" charset="0"/>
                <a:cs typeface="Times New Roman" panose="02020603050405020304" pitchFamily="18" charset="0"/>
              </a:rPr>
              <a:t>1900950100051)</a:t>
            </a:r>
            <a:endParaRPr lang="en-US" sz="1600" dirty="0">
              <a:solidFill>
                <a:schemeClr val="tx2">
                  <a:lumMod val="75000"/>
                </a:schemeClr>
              </a:solidFill>
              <a:latin typeface="Times New Roman" panose="02020603050405020304" pitchFamily="18" charset="0"/>
              <a:cs typeface="Times New Roman" panose="02020603050405020304" pitchFamily="18" charset="0"/>
            </a:endParaRPr>
          </a:p>
          <a:p>
            <a:endParaRPr lang="en-US" sz="1600" dirty="0">
              <a:solidFill>
                <a:schemeClr val="tx2">
                  <a:lumMod val="75000"/>
                </a:schemeClr>
              </a:solidFill>
              <a:latin typeface="Georgia" panose="02040502050405020303" pitchFamily="18" charset="0"/>
              <a:cs typeface="Times New Roman" panose="02020603050405020304" pitchFamily="18" charset="0"/>
            </a:endParaRPr>
          </a:p>
        </p:txBody>
      </p:sp>
      <p:sp>
        <p:nvSpPr>
          <p:cNvPr id="7" name="TextBox 6"/>
          <p:cNvSpPr txBox="1"/>
          <p:nvPr/>
        </p:nvSpPr>
        <p:spPr>
          <a:xfrm>
            <a:off x="5005341" y="2771363"/>
            <a:ext cx="4570890" cy="346249"/>
          </a:xfrm>
          <a:prstGeom prst="rect">
            <a:avLst/>
          </a:prstGeom>
          <a:noFill/>
        </p:spPr>
        <p:txBody>
          <a:bodyPr wrap="square" lIns="68580" tIns="34290" rIns="68580" bIns="34290">
            <a:spAutoFit/>
          </a:bodyPr>
          <a:lstStyle/>
          <a:p>
            <a:r>
              <a:rPr lang="en-US" sz="14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Under </a:t>
            </a:r>
            <a:r>
              <a:rPr lang="en-US" b="1" dirty="0">
                <a:latin typeface="Times New Roman" panose="02020603050405020304" pitchFamily="18" charset="0"/>
                <a:cs typeface="Times New Roman" panose="02020603050405020304" pitchFamily="18" charset="0"/>
              </a:rPr>
              <a:t>the Guidance of :</a:t>
            </a:r>
          </a:p>
        </p:txBody>
      </p:sp>
      <p:sp>
        <p:nvSpPr>
          <p:cNvPr id="9" name="TextBox 8"/>
          <p:cNvSpPr txBox="1"/>
          <p:nvPr/>
        </p:nvSpPr>
        <p:spPr>
          <a:xfrm>
            <a:off x="5025315" y="3048362"/>
            <a:ext cx="4817246" cy="345440"/>
          </a:xfrm>
          <a:prstGeom prst="rect">
            <a:avLst/>
          </a:prstGeom>
          <a:noFill/>
        </p:spPr>
        <p:txBody>
          <a:bodyPr wrap="square" lIns="68580" tIns="34290" rIns="68580" bIns="34290">
            <a:spAutoFit/>
          </a:bodyPr>
          <a:lstStyle/>
          <a:p>
            <a:r>
              <a:rPr lang="en-US" sz="1400" dirty="0" smtClean="0">
                <a:solidFill>
                  <a:schemeClr val="tx2">
                    <a:lumMod val="75000"/>
                  </a:schemeClr>
                </a:solidFill>
                <a:latin typeface="Times New Roman" panose="02020603050405020304" pitchFamily="18" charset="0"/>
                <a:cs typeface="Times New Roman" panose="02020603050405020304" pitchFamily="18" charset="0"/>
              </a:rPr>
              <a:t>           </a:t>
            </a:r>
            <a:r>
              <a:rPr lang="en-US" dirty="0" smtClean="0">
                <a:solidFill>
                  <a:schemeClr val="tx2">
                    <a:lumMod val="75000"/>
                  </a:schemeClr>
                </a:solidFill>
                <a:latin typeface="Times New Roman" panose="02020603050405020304" pitchFamily="18" charset="0"/>
                <a:cs typeface="Times New Roman" panose="02020603050405020304" pitchFamily="18" charset="0"/>
              </a:rPr>
              <a:t>Navin Kumar Trivedi</a:t>
            </a:r>
          </a:p>
        </p:txBody>
      </p:sp>
      <p:sp>
        <p:nvSpPr>
          <p:cNvPr id="11" name="TextBox 10"/>
          <p:cNvSpPr txBox="1"/>
          <p:nvPr/>
        </p:nvSpPr>
        <p:spPr>
          <a:xfrm>
            <a:off x="2101789" y="3745405"/>
            <a:ext cx="4940423" cy="1608133"/>
          </a:xfrm>
          <a:prstGeom prst="rect">
            <a:avLst/>
          </a:prstGeom>
          <a:noFill/>
        </p:spPr>
        <p:txBody>
          <a:bodyPr wrap="square" lIns="68580" tIns="34290" rIns="68580" bIns="34290">
            <a:spAutoFit/>
          </a:bodyPr>
          <a:lstStyle/>
          <a:p>
            <a:pPr algn="ctr" defTabSz="685800" eaLnBrk="0" fontAlgn="base" hangingPunct="0">
              <a:spcBef>
                <a:spcPct val="0"/>
              </a:spcBef>
              <a:spcAft>
                <a:spcPct val="0"/>
              </a:spcAf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a:t>
            </a: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 COMPUTER SCIENCE &amp;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ENGINEERING</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defTabSz="6858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MGM’s College of Engineering &amp; Technology, Noida</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defTabSz="685800" eaLnBrk="0" fontAlgn="base" hangingPunct="0">
              <a:spcBef>
                <a:spcPct val="0"/>
              </a:spcBef>
              <a:spcAft>
                <a:spcPct val="0"/>
              </a:spcAft>
            </a:pPr>
            <a:r>
              <a:rPr kumimoji="0" lang="en-US" altLang="en-US"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05,April, 2023</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endParaRPr lang="en-US" sz="1400" dirty="0"/>
          </a:p>
        </p:txBody>
      </p:sp>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33350"/>
            <a:ext cx="1199659"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GAPS IN LITERATURE</a:t>
            </a:r>
            <a:endParaRPr lang="en-US" sz="4000" b="1" dirty="0">
              <a:solidFill>
                <a:schemeClr val="tx1"/>
              </a:solidFill>
            </a:endParaRPr>
          </a:p>
        </p:txBody>
      </p:sp>
      <p:sp>
        <p:nvSpPr>
          <p:cNvPr id="3" name="Content Placeholder 2"/>
          <p:cNvSpPr>
            <a:spLocks noGrp="1"/>
          </p:cNvSpPr>
          <p:nvPr>
            <p:ph idx="1"/>
          </p:nvPr>
        </p:nvSpPr>
        <p:spPr>
          <a:xfrm>
            <a:off x="457200" y="1314450"/>
            <a:ext cx="8229600" cy="3467100"/>
          </a:xfrm>
        </p:spPr>
        <p:txBody>
          <a:bodyPr>
            <a:normAutofit fontScale="92500" lnSpcReduction="20000"/>
          </a:bodyPr>
          <a:lstStyle/>
          <a:p>
            <a:pPr algn="just"/>
            <a:r>
              <a:rPr lang="en-US" dirty="0"/>
              <a:t>Most of the research </a:t>
            </a:r>
            <a:r>
              <a:rPr lang="en-US" dirty="0" smtClean="0"/>
              <a:t>papers focus </a:t>
            </a:r>
            <a:r>
              <a:rPr lang="en-US" dirty="0"/>
              <a:t>on using devices like kinect for hand </a:t>
            </a:r>
            <a:r>
              <a:rPr lang="en-US" dirty="0" smtClean="0"/>
              <a:t>detection </a:t>
            </a:r>
            <a:r>
              <a:rPr lang="en-US" dirty="0"/>
              <a:t>but our main aim </a:t>
            </a:r>
            <a:r>
              <a:rPr lang="en-US" dirty="0" smtClean="0"/>
              <a:t>is </a:t>
            </a:r>
            <a:r>
              <a:rPr lang="en-US" dirty="0"/>
              <a:t>to create a project </a:t>
            </a:r>
            <a:r>
              <a:rPr lang="en-US" dirty="0" smtClean="0"/>
              <a:t>which can </a:t>
            </a:r>
            <a:r>
              <a:rPr lang="en-US" dirty="0"/>
              <a:t>be used with readily available resources. A sensor like kinect not </a:t>
            </a:r>
            <a:r>
              <a:rPr lang="en-US" dirty="0" smtClean="0"/>
              <a:t>only isn’t </a:t>
            </a:r>
            <a:r>
              <a:rPr lang="en-US" dirty="0"/>
              <a:t>readily available but also is expensive for most of audience to buy </a:t>
            </a:r>
            <a:r>
              <a:rPr lang="en-US" dirty="0" smtClean="0"/>
              <a:t>and our </a:t>
            </a:r>
            <a:r>
              <a:rPr lang="en-US" dirty="0"/>
              <a:t>model uses a normal webcam of the laptop hence it is great plus </a:t>
            </a:r>
            <a:r>
              <a:rPr lang="en-US" dirty="0" smtClean="0"/>
              <a:t>point. </a:t>
            </a:r>
          </a:p>
          <a:p>
            <a:pPr algn="just"/>
            <a:endParaRPr lang="en-US" dirty="0" smtClean="0"/>
          </a:p>
          <a:p>
            <a:pPr algn="just"/>
            <a:r>
              <a:rPr lang="en-US" dirty="0" smtClean="0"/>
              <a:t>A recognition model </a:t>
            </a:r>
            <a:r>
              <a:rPr lang="en-US" dirty="0"/>
              <a:t>is built using hidden </a:t>
            </a:r>
            <a:r>
              <a:rPr lang="en-US" dirty="0" smtClean="0"/>
              <a:t>Markov </a:t>
            </a:r>
            <a:r>
              <a:rPr lang="en-US" dirty="0"/>
              <a:t>model classifier and a vocabulary of </a:t>
            </a:r>
            <a:r>
              <a:rPr lang="en-US" dirty="0" smtClean="0"/>
              <a:t>30 words </a:t>
            </a:r>
            <a:r>
              <a:rPr lang="en-US" dirty="0"/>
              <a:t>and they achieve an error rate of 10.90%.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u="sng" dirty="0" smtClean="0">
                <a:solidFill>
                  <a:schemeClr val="tx1"/>
                </a:solidFill>
              </a:rPr>
              <a:t>OBJECTIVE</a:t>
            </a:r>
            <a:endParaRPr lang="en-US" sz="4800" b="1" u="sng" dirty="0">
              <a:solidFill>
                <a:schemeClr val="tx1"/>
              </a:solidFill>
            </a:endParaRPr>
          </a:p>
        </p:txBody>
      </p:sp>
      <p:sp>
        <p:nvSpPr>
          <p:cNvPr id="3" name="Content Placeholder 2"/>
          <p:cNvSpPr>
            <a:spLocks noGrp="1"/>
          </p:cNvSpPr>
          <p:nvPr>
            <p:ph idx="1"/>
          </p:nvPr>
        </p:nvSpPr>
        <p:spPr/>
        <p:txBody>
          <a:bodyPr/>
          <a:lstStyle/>
          <a:p>
            <a:pPr algn="just"/>
            <a:r>
              <a:rPr lang="en-US" dirty="0"/>
              <a:t>The aim is to develop a user friendly human computer interfaces (</a:t>
            </a:r>
            <a:r>
              <a:rPr lang="en-US" dirty="0" smtClean="0"/>
              <a:t>HCI) where </a:t>
            </a:r>
            <a:r>
              <a:rPr lang="en-US" dirty="0"/>
              <a:t>the computer understands the </a:t>
            </a:r>
            <a:r>
              <a:rPr lang="en-US" dirty="0" smtClean="0"/>
              <a:t>human sign </a:t>
            </a:r>
            <a:r>
              <a:rPr lang="en-US" dirty="0"/>
              <a:t>language</a:t>
            </a:r>
            <a:r>
              <a:rPr lang="en-US" dirty="0" smtClean="0"/>
              <a:t>.</a:t>
            </a:r>
          </a:p>
          <a:p>
            <a:pPr algn="just"/>
            <a:r>
              <a:rPr lang="en-US" dirty="0" smtClean="0"/>
              <a:t>With the help of a normal webcam available on a device we can translate different signs into text.</a:t>
            </a:r>
          </a:p>
          <a:p>
            <a:pPr algn="just"/>
            <a:r>
              <a:rPr lang="en-US" dirty="0" smtClean="0"/>
              <a:t>This will help D&amp;M people to communicate with others.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methodology</a:t>
            </a:r>
            <a:endParaRPr lang="en-US" b="1" dirty="0">
              <a:solidFill>
                <a:schemeClr val="tx1"/>
              </a:solidFill>
            </a:endParaRPr>
          </a:p>
        </p:txBody>
      </p:sp>
      <p:sp>
        <p:nvSpPr>
          <p:cNvPr id="3" name="Content Placeholder 2"/>
          <p:cNvSpPr>
            <a:spLocks noGrp="1"/>
          </p:cNvSpPr>
          <p:nvPr>
            <p:ph idx="1"/>
          </p:nvPr>
        </p:nvSpPr>
        <p:spPr>
          <a:xfrm>
            <a:off x="457200" y="1276350"/>
            <a:ext cx="8229600" cy="3505200"/>
          </a:xfrm>
        </p:spPr>
        <p:txBody>
          <a:bodyPr/>
          <a:lstStyle/>
          <a:p>
            <a:pPr algn="just"/>
            <a:r>
              <a:rPr lang="en-US" dirty="0" smtClean="0">
                <a:solidFill>
                  <a:schemeClr val="tx1"/>
                </a:solidFill>
              </a:rPr>
              <a:t>Firstly create a data set of different sign images  captured through the device attached to the system.</a:t>
            </a:r>
          </a:p>
          <a:p>
            <a:pPr algn="just"/>
            <a:r>
              <a:rPr lang="en-US" dirty="0" smtClean="0">
                <a:solidFill>
                  <a:schemeClr val="tx1"/>
                </a:solidFill>
              </a:rPr>
              <a:t>Then process the images and apply Gaussian blur and thresholding on  the image</a:t>
            </a:r>
          </a:p>
          <a:p>
            <a:pPr algn="just"/>
            <a:r>
              <a:rPr lang="en-US" dirty="0" smtClean="0">
                <a:solidFill>
                  <a:schemeClr val="tx1"/>
                </a:solidFill>
              </a:rPr>
              <a:t>Train the program on these images and prepare proper modules</a:t>
            </a:r>
          </a:p>
          <a:p>
            <a:pPr marL="114300" indent="0">
              <a:buNone/>
            </a:pP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3658747" y="1924737"/>
            <a:ext cx="2125916" cy="2194824"/>
          </a:xfrm>
          <a:prstGeom prst="rect">
            <a:avLst/>
          </a:prstGeom>
        </p:spPr>
      </p:pic>
      <p:pic>
        <p:nvPicPr>
          <p:cNvPr id="8" name="object 8"/>
          <p:cNvPicPr/>
          <p:nvPr/>
        </p:nvPicPr>
        <p:blipFill>
          <a:blip r:embed="rId3" cstate="print"/>
          <a:stretch>
            <a:fillRect/>
          </a:stretch>
        </p:blipFill>
        <p:spPr>
          <a:xfrm>
            <a:off x="6790156" y="2097961"/>
            <a:ext cx="1642578" cy="1968262"/>
          </a:xfrm>
          <a:prstGeom prst="rect">
            <a:avLst/>
          </a:prstGeom>
        </p:spPr>
      </p:pic>
      <p:grpSp>
        <p:nvGrpSpPr>
          <p:cNvPr id="9" name="object 9"/>
          <p:cNvGrpSpPr/>
          <p:nvPr/>
        </p:nvGrpSpPr>
        <p:grpSpPr>
          <a:xfrm>
            <a:off x="2696912" y="2923612"/>
            <a:ext cx="885825" cy="171450"/>
            <a:chOff x="2696912" y="2923612"/>
            <a:chExt cx="885825" cy="171450"/>
          </a:xfrm>
        </p:grpSpPr>
        <p:sp>
          <p:nvSpPr>
            <p:cNvPr id="10" name="object 10"/>
            <p:cNvSpPr/>
            <p:nvPr/>
          </p:nvSpPr>
          <p:spPr>
            <a:xfrm>
              <a:off x="2701675" y="2928374"/>
              <a:ext cx="876300" cy="161925"/>
            </a:xfrm>
            <a:custGeom>
              <a:avLst/>
              <a:gdLst/>
              <a:ahLst/>
              <a:cxnLst/>
              <a:rect l="l" t="t" r="r" b="b"/>
              <a:pathLst>
                <a:path w="876300" h="161925">
                  <a:moveTo>
                    <a:pt x="795449" y="161699"/>
                  </a:moveTo>
                  <a:lnTo>
                    <a:pt x="795449" y="121274"/>
                  </a:lnTo>
                  <a:lnTo>
                    <a:pt x="0" y="121274"/>
                  </a:lnTo>
                  <a:lnTo>
                    <a:pt x="0" y="40424"/>
                  </a:lnTo>
                  <a:lnTo>
                    <a:pt x="795449" y="40424"/>
                  </a:lnTo>
                  <a:lnTo>
                    <a:pt x="795449" y="0"/>
                  </a:lnTo>
                  <a:lnTo>
                    <a:pt x="876299" y="80849"/>
                  </a:lnTo>
                  <a:lnTo>
                    <a:pt x="795449" y="161699"/>
                  </a:lnTo>
                  <a:close/>
                </a:path>
              </a:pathLst>
            </a:custGeom>
            <a:solidFill>
              <a:srgbClr val="E9EDEE"/>
            </a:solidFill>
          </p:spPr>
          <p:txBody>
            <a:bodyPr wrap="square" lIns="0" tIns="0" rIns="0" bIns="0" rtlCol="0"/>
            <a:lstStyle/>
            <a:p>
              <a:endParaRPr/>
            </a:p>
          </p:txBody>
        </p:sp>
        <p:sp>
          <p:nvSpPr>
            <p:cNvPr id="11" name="object 11"/>
            <p:cNvSpPr/>
            <p:nvPr/>
          </p:nvSpPr>
          <p:spPr>
            <a:xfrm>
              <a:off x="2701675" y="2928374"/>
              <a:ext cx="876300" cy="161925"/>
            </a:xfrm>
            <a:custGeom>
              <a:avLst/>
              <a:gdLst/>
              <a:ahLst/>
              <a:cxnLst/>
              <a:rect l="l" t="t" r="r" b="b"/>
              <a:pathLst>
                <a:path w="876300" h="161925">
                  <a:moveTo>
                    <a:pt x="0" y="40424"/>
                  </a:moveTo>
                  <a:lnTo>
                    <a:pt x="795449" y="40424"/>
                  </a:lnTo>
                  <a:lnTo>
                    <a:pt x="795449" y="0"/>
                  </a:lnTo>
                  <a:lnTo>
                    <a:pt x="876299" y="80849"/>
                  </a:lnTo>
                  <a:lnTo>
                    <a:pt x="795449" y="161699"/>
                  </a:lnTo>
                  <a:lnTo>
                    <a:pt x="795449" y="121274"/>
                  </a:lnTo>
                  <a:lnTo>
                    <a:pt x="0" y="121274"/>
                  </a:lnTo>
                  <a:lnTo>
                    <a:pt x="0" y="40424"/>
                  </a:lnTo>
                  <a:close/>
                </a:path>
              </a:pathLst>
            </a:custGeom>
            <a:ln w="9524">
              <a:solidFill>
                <a:srgbClr val="1A1A1A"/>
              </a:solidFill>
            </a:ln>
          </p:spPr>
          <p:txBody>
            <a:bodyPr wrap="square" lIns="0" tIns="0" rIns="0" bIns="0" rtlCol="0"/>
            <a:lstStyle/>
            <a:p>
              <a:endParaRPr/>
            </a:p>
          </p:txBody>
        </p:sp>
      </p:grpSp>
      <p:grpSp>
        <p:nvGrpSpPr>
          <p:cNvPr id="12" name="object 12"/>
          <p:cNvGrpSpPr/>
          <p:nvPr/>
        </p:nvGrpSpPr>
        <p:grpSpPr>
          <a:xfrm>
            <a:off x="5860687" y="2936525"/>
            <a:ext cx="659765" cy="171450"/>
            <a:chOff x="5860687" y="2936525"/>
            <a:chExt cx="659765" cy="171450"/>
          </a:xfrm>
        </p:grpSpPr>
        <p:sp>
          <p:nvSpPr>
            <p:cNvPr id="13" name="object 13"/>
            <p:cNvSpPr/>
            <p:nvPr/>
          </p:nvSpPr>
          <p:spPr>
            <a:xfrm>
              <a:off x="5865450" y="2941287"/>
              <a:ext cx="650240" cy="161925"/>
            </a:xfrm>
            <a:custGeom>
              <a:avLst/>
              <a:gdLst/>
              <a:ahLst/>
              <a:cxnLst/>
              <a:rect l="l" t="t" r="r" b="b"/>
              <a:pathLst>
                <a:path w="650240" h="161925">
                  <a:moveTo>
                    <a:pt x="568949" y="161699"/>
                  </a:moveTo>
                  <a:lnTo>
                    <a:pt x="568949" y="121274"/>
                  </a:lnTo>
                  <a:lnTo>
                    <a:pt x="0" y="121274"/>
                  </a:lnTo>
                  <a:lnTo>
                    <a:pt x="0" y="40424"/>
                  </a:lnTo>
                  <a:lnTo>
                    <a:pt x="568949" y="40424"/>
                  </a:lnTo>
                  <a:lnTo>
                    <a:pt x="568949" y="0"/>
                  </a:lnTo>
                  <a:lnTo>
                    <a:pt x="649799" y="80849"/>
                  </a:lnTo>
                  <a:lnTo>
                    <a:pt x="568949" y="161699"/>
                  </a:lnTo>
                  <a:close/>
                </a:path>
              </a:pathLst>
            </a:custGeom>
            <a:solidFill>
              <a:srgbClr val="E9EDEE"/>
            </a:solidFill>
          </p:spPr>
          <p:txBody>
            <a:bodyPr wrap="square" lIns="0" tIns="0" rIns="0" bIns="0" rtlCol="0"/>
            <a:lstStyle/>
            <a:p>
              <a:endParaRPr/>
            </a:p>
          </p:txBody>
        </p:sp>
        <p:sp>
          <p:nvSpPr>
            <p:cNvPr id="14" name="object 14"/>
            <p:cNvSpPr/>
            <p:nvPr/>
          </p:nvSpPr>
          <p:spPr>
            <a:xfrm>
              <a:off x="5865450" y="2941287"/>
              <a:ext cx="650240" cy="161925"/>
            </a:xfrm>
            <a:custGeom>
              <a:avLst/>
              <a:gdLst/>
              <a:ahLst/>
              <a:cxnLst/>
              <a:rect l="l" t="t" r="r" b="b"/>
              <a:pathLst>
                <a:path w="650240" h="161925">
                  <a:moveTo>
                    <a:pt x="0" y="40424"/>
                  </a:moveTo>
                  <a:lnTo>
                    <a:pt x="568949" y="40424"/>
                  </a:lnTo>
                  <a:lnTo>
                    <a:pt x="568949" y="0"/>
                  </a:lnTo>
                  <a:lnTo>
                    <a:pt x="649799" y="80849"/>
                  </a:lnTo>
                  <a:lnTo>
                    <a:pt x="568949" y="161699"/>
                  </a:lnTo>
                  <a:lnTo>
                    <a:pt x="568949" y="121274"/>
                  </a:lnTo>
                  <a:lnTo>
                    <a:pt x="0" y="121274"/>
                  </a:lnTo>
                  <a:lnTo>
                    <a:pt x="0" y="40424"/>
                  </a:lnTo>
                  <a:close/>
                </a:path>
              </a:pathLst>
            </a:custGeom>
            <a:ln w="9524">
              <a:solidFill>
                <a:srgbClr val="1A1A1A"/>
              </a:solidFill>
            </a:ln>
          </p:spPr>
          <p:txBody>
            <a:bodyPr wrap="square" lIns="0" tIns="0" rIns="0" bIns="0" rtlCol="0"/>
            <a:lstStyle/>
            <a:p>
              <a:endParaRPr/>
            </a:p>
          </p:txBody>
        </p:sp>
      </p:grpSp>
      <p:sp>
        <p:nvSpPr>
          <p:cNvPr id="15" name="object 15"/>
          <p:cNvSpPr txBox="1"/>
          <p:nvPr/>
        </p:nvSpPr>
        <p:spPr>
          <a:xfrm>
            <a:off x="457200" y="1366380"/>
            <a:ext cx="2087744"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Tahoma" panose="020B0604030504040204"/>
                <a:cs typeface="Tahoma" panose="020B0604030504040204"/>
              </a:rPr>
              <a:t>Capturin</a:t>
            </a:r>
            <a:r>
              <a:rPr sz="1800" spc="-110" dirty="0">
                <a:latin typeface="Tahoma" panose="020B0604030504040204"/>
                <a:cs typeface="Tahoma" panose="020B0604030504040204"/>
              </a:rPr>
              <a:t>g</a:t>
            </a:r>
            <a:r>
              <a:rPr sz="1800" spc="-185" dirty="0">
                <a:latin typeface="Tahoma" panose="020B0604030504040204"/>
                <a:cs typeface="Tahoma" panose="020B0604030504040204"/>
              </a:rPr>
              <a:t> </a:t>
            </a:r>
            <a:r>
              <a:rPr sz="1800" spc="-150" dirty="0">
                <a:latin typeface="Tahoma" panose="020B0604030504040204"/>
                <a:cs typeface="Tahoma" panose="020B0604030504040204"/>
              </a:rPr>
              <a:t>Raw</a:t>
            </a:r>
            <a:r>
              <a:rPr sz="1800" spc="-180" dirty="0">
                <a:latin typeface="Tahoma" panose="020B0604030504040204"/>
                <a:cs typeface="Tahoma" panose="020B0604030504040204"/>
              </a:rPr>
              <a:t> </a:t>
            </a:r>
            <a:r>
              <a:rPr sz="1800" spc="-190" dirty="0">
                <a:latin typeface="Tahoma" panose="020B0604030504040204"/>
                <a:cs typeface="Tahoma" panose="020B0604030504040204"/>
              </a:rPr>
              <a:t>Image</a:t>
            </a:r>
            <a:endParaRPr sz="1800" dirty="0">
              <a:latin typeface="Tahoma" panose="020B0604030504040204"/>
              <a:cs typeface="Tahoma" panose="020B0604030504040204"/>
            </a:endParaRPr>
          </a:p>
        </p:txBody>
      </p:sp>
      <p:sp>
        <p:nvSpPr>
          <p:cNvPr id="16" name="object 16"/>
          <p:cNvSpPr txBox="1"/>
          <p:nvPr/>
        </p:nvSpPr>
        <p:spPr>
          <a:xfrm>
            <a:off x="3886200" y="1366380"/>
            <a:ext cx="1752599" cy="299720"/>
          </a:xfrm>
          <a:prstGeom prst="rect">
            <a:avLst/>
          </a:prstGeom>
        </p:spPr>
        <p:txBody>
          <a:bodyPr vert="horz" wrap="square" lIns="0" tIns="12700" rIns="0" bIns="0" rtlCol="0">
            <a:spAutoFit/>
          </a:bodyPr>
          <a:lstStyle/>
          <a:p>
            <a:pPr marL="12700">
              <a:lnSpc>
                <a:spcPct val="100000"/>
              </a:lnSpc>
              <a:spcBef>
                <a:spcPts val="100"/>
              </a:spcBef>
            </a:pPr>
            <a:r>
              <a:rPr sz="1800" spc="-75" dirty="0">
                <a:latin typeface="Tahoma" panose="020B0604030504040204"/>
                <a:cs typeface="Tahoma" panose="020B0604030504040204"/>
              </a:rPr>
              <a:t>Gray</a:t>
            </a:r>
            <a:r>
              <a:rPr sz="1800" spc="-180" dirty="0">
                <a:latin typeface="Tahoma" panose="020B0604030504040204"/>
                <a:cs typeface="Tahoma" panose="020B0604030504040204"/>
              </a:rPr>
              <a:t> </a:t>
            </a:r>
            <a:r>
              <a:rPr sz="1800" spc="-114" dirty="0">
                <a:latin typeface="Tahoma" panose="020B0604030504040204"/>
                <a:cs typeface="Tahoma" panose="020B0604030504040204"/>
              </a:rPr>
              <a:t>Scal</a:t>
            </a:r>
            <a:r>
              <a:rPr sz="1800" spc="-130" dirty="0">
                <a:latin typeface="Tahoma" panose="020B0604030504040204"/>
                <a:cs typeface="Tahoma" panose="020B0604030504040204"/>
              </a:rPr>
              <a:t>e</a:t>
            </a:r>
            <a:r>
              <a:rPr sz="1800" spc="-185" dirty="0">
                <a:latin typeface="Tahoma" panose="020B0604030504040204"/>
                <a:cs typeface="Tahoma" panose="020B0604030504040204"/>
              </a:rPr>
              <a:t> </a:t>
            </a:r>
            <a:r>
              <a:rPr sz="1800" spc="-190" dirty="0">
                <a:latin typeface="Tahoma" panose="020B0604030504040204"/>
                <a:cs typeface="Tahoma" panose="020B0604030504040204"/>
              </a:rPr>
              <a:t>Image</a:t>
            </a:r>
            <a:endParaRPr sz="1800" dirty="0">
              <a:latin typeface="Tahoma" panose="020B0604030504040204"/>
              <a:cs typeface="Tahoma" panose="020B0604030504040204"/>
            </a:endParaRPr>
          </a:p>
        </p:txBody>
      </p:sp>
      <p:sp>
        <p:nvSpPr>
          <p:cNvPr id="17" name="object 17"/>
          <p:cNvSpPr txBox="1">
            <a:spLocks noGrp="1"/>
          </p:cNvSpPr>
          <p:nvPr>
            <p:ph type="title"/>
          </p:nvPr>
        </p:nvSpPr>
        <p:spPr>
          <a:xfrm>
            <a:off x="6629400" y="1369146"/>
            <a:ext cx="2362200" cy="570413"/>
          </a:xfrm>
          <a:prstGeom prst="rect">
            <a:avLst/>
          </a:prstGeom>
        </p:spPr>
        <p:txBody>
          <a:bodyPr vert="horz" wrap="square" lIns="0" tIns="10795" rIns="0" bIns="0" rtlCol="0">
            <a:spAutoFit/>
          </a:bodyPr>
          <a:lstStyle/>
          <a:p>
            <a:pPr marL="845185" marR="5080" indent="-833120" algn="l">
              <a:lnSpc>
                <a:spcPct val="101000"/>
              </a:lnSpc>
              <a:spcBef>
                <a:spcPts val="85"/>
              </a:spcBef>
            </a:pPr>
            <a:r>
              <a:rPr sz="1800" spc="-190" dirty="0">
                <a:solidFill>
                  <a:srgbClr val="000000"/>
                </a:solidFill>
                <a:latin typeface="Tahoma" panose="020B0604030504040204"/>
                <a:cs typeface="Tahoma" panose="020B0604030504040204"/>
              </a:rPr>
              <a:t>Image</a:t>
            </a:r>
            <a:r>
              <a:rPr sz="1800" spc="-180" dirty="0">
                <a:solidFill>
                  <a:srgbClr val="000000"/>
                </a:solidFill>
                <a:latin typeface="Tahoma" panose="020B0604030504040204"/>
                <a:cs typeface="Tahoma" panose="020B0604030504040204"/>
              </a:rPr>
              <a:t> </a:t>
            </a:r>
            <a:r>
              <a:rPr sz="1800" spc="-85" dirty="0">
                <a:solidFill>
                  <a:srgbClr val="000000"/>
                </a:solidFill>
                <a:latin typeface="Tahoma" panose="020B0604030504040204"/>
                <a:cs typeface="Tahoma" panose="020B0604030504040204"/>
              </a:rPr>
              <a:t>Post</a:t>
            </a:r>
            <a:r>
              <a:rPr sz="1800" spc="-180" dirty="0">
                <a:solidFill>
                  <a:srgbClr val="000000"/>
                </a:solidFill>
                <a:latin typeface="Tahoma" panose="020B0604030504040204"/>
                <a:cs typeface="Tahoma" panose="020B0604030504040204"/>
              </a:rPr>
              <a:t> </a:t>
            </a:r>
            <a:r>
              <a:rPr sz="1800" spc="-105" dirty="0">
                <a:solidFill>
                  <a:srgbClr val="000000"/>
                </a:solidFill>
                <a:latin typeface="Tahoma" panose="020B0604030504040204"/>
                <a:cs typeface="Tahoma" panose="020B0604030504040204"/>
              </a:rPr>
              <a:t>Gaussian  </a:t>
            </a:r>
            <a:r>
              <a:rPr sz="1800" spc="-80" dirty="0">
                <a:solidFill>
                  <a:srgbClr val="000000"/>
                </a:solidFill>
                <a:latin typeface="Tahoma" panose="020B0604030504040204"/>
                <a:cs typeface="Tahoma" panose="020B0604030504040204"/>
              </a:rPr>
              <a:t>Blur</a:t>
            </a:r>
            <a:endParaRPr sz="1800" dirty="0">
              <a:latin typeface="Tahoma" panose="020B0604030504040204"/>
              <a:cs typeface="Tahoma" panose="020B0604030504040204"/>
            </a:endParaRPr>
          </a:p>
        </p:txBody>
      </p:sp>
      <p:sp>
        <p:nvSpPr>
          <p:cNvPr id="18" name="TextBox 17"/>
          <p:cNvSpPr txBox="1"/>
          <p:nvPr/>
        </p:nvSpPr>
        <p:spPr>
          <a:xfrm>
            <a:off x="381000" y="285750"/>
            <a:ext cx="8458200" cy="954107"/>
          </a:xfrm>
          <a:prstGeom prst="rect">
            <a:avLst/>
          </a:prstGeom>
          <a:noFill/>
        </p:spPr>
        <p:txBody>
          <a:bodyPr wrap="square" rtlCol="0">
            <a:spAutoFit/>
          </a:bodyPr>
          <a:lstStyle/>
          <a:p>
            <a:pPr algn="ctr"/>
            <a:r>
              <a:rPr lang="en-US" sz="2800" b="1" dirty="0"/>
              <a:t>How we generated data set and did Data Preprocessing ?</a:t>
            </a:r>
            <a:endParaRPr lang="en-US" sz="28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53333" b="35178"/>
          <a:stretch>
            <a:fillRect/>
          </a:stretch>
        </p:blipFill>
        <p:spPr>
          <a:xfrm>
            <a:off x="181095" y="1870548"/>
            <a:ext cx="2472159" cy="214147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6280"/>
            <a:ext cx="8839200" cy="1274870"/>
          </a:xfrm>
        </p:spPr>
        <p:txBody>
          <a:bodyPr>
            <a:normAutofit/>
          </a:bodyPr>
          <a:lstStyle/>
          <a:p>
            <a:r>
              <a:rPr lang="en-US" sz="3100" b="1" dirty="0">
                <a:solidFill>
                  <a:schemeClr val="tx1"/>
                </a:solidFill>
              </a:rPr>
              <a:t>Why we Created our </a:t>
            </a:r>
            <a:r>
              <a:rPr lang="en-US" sz="3100" b="1" dirty="0" smtClean="0">
                <a:solidFill>
                  <a:schemeClr val="tx1"/>
                </a:solidFill>
              </a:rPr>
              <a:t>own Dataset </a:t>
            </a:r>
            <a:r>
              <a:rPr lang="en-US" sz="3100" b="1" dirty="0">
                <a:solidFill>
                  <a:schemeClr val="tx1"/>
                </a:solidFill>
              </a:rPr>
              <a:t>?</a:t>
            </a:r>
            <a:r>
              <a:rPr lang="en-US" sz="3600" dirty="0"/>
              <a:t/>
            </a:r>
            <a:br>
              <a:rPr lang="en-US" sz="3600" dirty="0"/>
            </a:br>
            <a:endParaRPr lang="en-US" dirty="0"/>
          </a:p>
        </p:txBody>
      </p:sp>
      <p:sp>
        <p:nvSpPr>
          <p:cNvPr id="3" name="Content Placeholder 2"/>
          <p:cNvSpPr>
            <a:spLocks noGrp="1"/>
          </p:cNvSpPr>
          <p:nvPr>
            <p:ph idx="1"/>
          </p:nvPr>
        </p:nvSpPr>
        <p:spPr/>
        <p:txBody>
          <a:bodyPr/>
          <a:lstStyle/>
          <a:p>
            <a:pPr algn="just"/>
            <a:r>
              <a:rPr lang="en-US" dirty="0" smtClean="0"/>
              <a:t>For the project we tried to find already made datasets but we couldn’t</a:t>
            </a:r>
          </a:p>
          <a:p>
            <a:pPr algn="just"/>
            <a:r>
              <a:rPr lang="en-US" dirty="0" smtClean="0"/>
              <a:t>Find dataset in the form of raw images that matched our requirements.</a:t>
            </a:r>
          </a:p>
          <a:p>
            <a:pPr algn="just"/>
            <a:r>
              <a:rPr lang="en-US" dirty="0" smtClean="0"/>
              <a:t>All we could find were the datasets in the form of </a:t>
            </a:r>
            <a:r>
              <a:rPr lang="en-US" dirty="0" err="1" smtClean="0"/>
              <a:t>rgb</a:t>
            </a:r>
            <a:r>
              <a:rPr lang="en-US" dirty="0" smtClean="0"/>
              <a:t> values.</a:t>
            </a:r>
          </a:p>
          <a:p>
            <a:pPr algn="just"/>
            <a:r>
              <a:rPr lang="en-US" dirty="0" smtClean="0"/>
              <a:t>Hence we decided to create our own data set.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17748" y="2771152"/>
            <a:ext cx="121920" cy="120650"/>
          </a:xfrm>
          <a:custGeom>
            <a:avLst/>
            <a:gdLst/>
            <a:ahLst/>
            <a:cxnLst/>
            <a:rect l="l" t="t" r="r" b="b"/>
            <a:pathLst>
              <a:path w="121919" h="120650">
                <a:moveTo>
                  <a:pt x="121412" y="52070"/>
                </a:moveTo>
                <a:lnTo>
                  <a:pt x="68884" y="52070"/>
                </a:lnTo>
                <a:lnTo>
                  <a:pt x="68884" y="0"/>
                </a:lnTo>
                <a:lnTo>
                  <a:pt x="52527" y="0"/>
                </a:lnTo>
                <a:lnTo>
                  <a:pt x="52527" y="52070"/>
                </a:lnTo>
                <a:lnTo>
                  <a:pt x="0" y="52070"/>
                </a:lnTo>
                <a:lnTo>
                  <a:pt x="0" y="68580"/>
                </a:lnTo>
                <a:lnTo>
                  <a:pt x="52527" y="68580"/>
                </a:lnTo>
                <a:lnTo>
                  <a:pt x="52527" y="120650"/>
                </a:lnTo>
                <a:lnTo>
                  <a:pt x="68884" y="120650"/>
                </a:lnTo>
                <a:lnTo>
                  <a:pt x="68884" y="68580"/>
                </a:lnTo>
                <a:lnTo>
                  <a:pt x="121412" y="68580"/>
                </a:lnTo>
                <a:lnTo>
                  <a:pt x="121412" y="52070"/>
                </a:lnTo>
                <a:close/>
              </a:path>
            </a:pathLst>
          </a:custGeom>
          <a:solidFill>
            <a:srgbClr val="307AF3"/>
          </a:solidFill>
        </p:spPr>
        <p:txBody>
          <a:bodyPr wrap="square" lIns="0" tIns="0" rIns="0" bIns="0" rtlCol="0"/>
          <a:lstStyle/>
          <a:p>
            <a:endParaRPr/>
          </a:p>
        </p:txBody>
      </p:sp>
      <p:sp>
        <p:nvSpPr>
          <p:cNvPr id="3" name="object 3"/>
          <p:cNvSpPr/>
          <p:nvPr/>
        </p:nvSpPr>
        <p:spPr>
          <a:xfrm>
            <a:off x="6436247" y="1958840"/>
            <a:ext cx="2402953" cy="2028825"/>
          </a:xfrm>
          <a:custGeom>
            <a:avLst/>
            <a:gdLst/>
            <a:ahLst/>
            <a:cxnLst/>
            <a:rect l="l" t="t" r="r" b="b"/>
            <a:pathLst>
              <a:path w="2521584" h="2028825">
                <a:moveTo>
                  <a:pt x="2161238" y="2028415"/>
                </a:moveTo>
                <a:lnTo>
                  <a:pt x="9" y="2028415"/>
                </a:lnTo>
                <a:lnTo>
                  <a:pt x="0" y="360344"/>
                </a:lnTo>
                <a:lnTo>
                  <a:pt x="3289" y="311451"/>
                </a:lnTo>
                <a:lnTo>
                  <a:pt x="12871" y="264556"/>
                </a:lnTo>
                <a:lnTo>
                  <a:pt x="28315" y="220090"/>
                </a:lnTo>
                <a:lnTo>
                  <a:pt x="49194" y="178482"/>
                </a:lnTo>
                <a:lnTo>
                  <a:pt x="75077" y="140161"/>
                </a:lnTo>
                <a:lnTo>
                  <a:pt x="105536" y="105557"/>
                </a:lnTo>
                <a:lnTo>
                  <a:pt x="140140" y="75099"/>
                </a:lnTo>
                <a:lnTo>
                  <a:pt x="178461" y="49215"/>
                </a:lnTo>
                <a:lnTo>
                  <a:pt x="220069" y="28337"/>
                </a:lnTo>
                <a:lnTo>
                  <a:pt x="264535" y="12892"/>
                </a:lnTo>
                <a:lnTo>
                  <a:pt x="311430" y="3310"/>
                </a:lnTo>
                <a:lnTo>
                  <a:pt x="360323" y="20"/>
                </a:lnTo>
                <a:lnTo>
                  <a:pt x="2521553" y="0"/>
                </a:lnTo>
                <a:lnTo>
                  <a:pt x="2521562" y="1668090"/>
                </a:lnTo>
                <a:lnTo>
                  <a:pt x="2518438" y="1715453"/>
                </a:lnTo>
                <a:lnTo>
                  <a:pt x="2509218" y="1761603"/>
                </a:lnTo>
                <a:lnTo>
                  <a:pt x="2494134" y="1805981"/>
                </a:lnTo>
                <a:lnTo>
                  <a:pt x="2473420" y="1848026"/>
                </a:lnTo>
                <a:lnTo>
                  <a:pt x="2447307" y="1887178"/>
                </a:lnTo>
                <a:lnTo>
                  <a:pt x="2416026" y="1922878"/>
                </a:lnTo>
                <a:lnTo>
                  <a:pt x="2380326" y="1954159"/>
                </a:lnTo>
                <a:lnTo>
                  <a:pt x="2341173" y="1980272"/>
                </a:lnTo>
                <a:lnTo>
                  <a:pt x="2299128" y="2000987"/>
                </a:lnTo>
                <a:lnTo>
                  <a:pt x="2254751" y="2016070"/>
                </a:lnTo>
                <a:lnTo>
                  <a:pt x="2208601" y="2025290"/>
                </a:lnTo>
                <a:lnTo>
                  <a:pt x="2161238" y="2028415"/>
                </a:lnTo>
                <a:close/>
              </a:path>
            </a:pathLst>
          </a:custGeom>
          <a:solidFill>
            <a:srgbClr val="0D5DDE"/>
          </a:solidFill>
        </p:spPr>
        <p:txBody>
          <a:bodyPr wrap="square" lIns="0" tIns="0" rIns="0" bIns="0" rtlCol="0"/>
          <a:lstStyle/>
          <a:p>
            <a:endParaRPr/>
          </a:p>
        </p:txBody>
      </p:sp>
      <p:sp>
        <p:nvSpPr>
          <p:cNvPr id="4" name="object 4"/>
          <p:cNvSpPr txBox="1"/>
          <p:nvPr/>
        </p:nvSpPr>
        <p:spPr>
          <a:xfrm>
            <a:off x="6828842" y="2164517"/>
            <a:ext cx="1649730" cy="1637030"/>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FFFFFF"/>
                </a:solidFill>
                <a:latin typeface="Roboto"/>
                <a:cs typeface="Roboto"/>
              </a:rPr>
              <a:t>Layer</a:t>
            </a:r>
            <a:r>
              <a:rPr sz="3000" b="1" spc="-40" dirty="0">
                <a:solidFill>
                  <a:srgbClr val="FFFFFF"/>
                </a:solidFill>
                <a:latin typeface="Roboto"/>
                <a:cs typeface="Roboto"/>
              </a:rPr>
              <a:t> </a:t>
            </a:r>
            <a:r>
              <a:rPr sz="3000" b="1" dirty="0">
                <a:solidFill>
                  <a:srgbClr val="FFFFFF"/>
                </a:solidFill>
                <a:latin typeface="Roboto"/>
                <a:cs typeface="Roboto"/>
              </a:rPr>
              <a:t>2</a:t>
            </a:r>
            <a:endParaRPr sz="3000" dirty="0">
              <a:latin typeface="Roboto"/>
              <a:cs typeface="Roboto"/>
            </a:endParaRPr>
          </a:p>
          <a:p>
            <a:pPr marL="12700" marR="5080">
              <a:lnSpc>
                <a:spcPct val="115000"/>
              </a:lnSpc>
              <a:spcBef>
                <a:spcPts val="1665"/>
              </a:spcBef>
            </a:pPr>
            <a:r>
              <a:rPr sz="1800" spc="-15" dirty="0">
                <a:solidFill>
                  <a:srgbClr val="FFFFFF"/>
                </a:solidFill>
                <a:latin typeface="Roboto"/>
                <a:cs typeface="Roboto"/>
              </a:rPr>
              <a:t>Classify </a:t>
            </a:r>
            <a:r>
              <a:rPr sz="1800" spc="-10" dirty="0">
                <a:solidFill>
                  <a:srgbClr val="FFFFFF"/>
                </a:solidFill>
                <a:latin typeface="Roboto"/>
                <a:cs typeface="Roboto"/>
              </a:rPr>
              <a:t> between </a:t>
            </a:r>
            <a:r>
              <a:rPr sz="1800" spc="-25" dirty="0">
                <a:solidFill>
                  <a:srgbClr val="FFFFFF"/>
                </a:solidFill>
                <a:latin typeface="Roboto"/>
                <a:cs typeface="Roboto"/>
              </a:rPr>
              <a:t>Similar </a:t>
            </a:r>
            <a:r>
              <a:rPr sz="1800" spc="-440" dirty="0">
                <a:solidFill>
                  <a:srgbClr val="FFFFFF"/>
                </a:solidFill>
                <a:latin typeface="Roboto"/>
                <a:cs typeface="Roboto"/>
              </a:rPr>
              <a:t> </a:t>
            </a:r>
            <a:r>
              <a:rPr sz="1800" spc="-25" dirty="0">
                <a:solidFill>
                  <a:srgbClr val="FFFFFF"/>
                </a:solidFill>
                <a:latin typeface="Roboto"/>
                <a:cs typeface="Roboto"/>
              </a:rPr>
              <a:t>Symbols</a:t>
            </a:r>
            <a:endParaRPr sz="1800" dirty="0">
              <a:latin typeface="Roboto"/>
              <a:cs typeface="Roboto"/>
            </a:endParaRPr>
          </a:p>
        </p:txBody>
      </p:sp>
      <p:sp>
        <p:nvSpPr>
          <p:cNvPr id="5" name="object 5"/>
          <p:cNvSpPr/>
          <p:nvPr/>
        </p:nvSpPr>
        <p:spPr>
          <a:xfrm>
            <a:off x="2552823" y="1958761"/>
            <a:ext cx="2400177" cy="1956953"/>
          </a:xfrm>
          <a:custGeom>
            <a:avLst/>
            <a:gdLst/>
            <a:ahLst/>
            <a:cxnLst/>
            <a:rect l="l" t="t" r="r" b="b"/>
            <a:pathLst>
              <a:path w="2515870" h="2028825">
                <a:moveTo>
                  <a:pt x="9" y="11"/>
                </a:moveTo>
                <a:close/>
              </a:path>
              <a:path w="2515870" h="2028825">
                <a:moveTo>
                  <a:pt x="9" y="20"/>
                </a:moveTo>
                <a:close/>
              </a:path>
              <a:path w="2515870" h="2028825">
                <a:moveTo>
                  <a:pt x="2515719" y="2028592"/>
                </a:moveTo>
                <a:lnTo>
                  <a:pt x="360351" y="2028571"/>
                </a:lnTo>
                <a:lnTo>
                  <a:pt x="311454" y="2025282"/>
                </a:lnTo>
                <a:lnTo>
                  <a:pt x="264555" y="2015699"/>
                </a:lnTo>
                <a:lnTo>
                  <a:pt x="220086" y="2000253"/>
                </a:lnTo>
                <a:lnTo>
                  <a:pt x="178475" y="1979373"/>
                </a:lnTo>
                <a:lnTo>
                  <a:pt x="140151" y="1953488"/>
                </a:lnTo>
                <a:lnTo>
                  <a:pt x="105544" y="1923027"/>
                </a:lnTo>
                <a:lnTo>
                  <a:pt x="75083" y="1888420"/>
                </a:lnTo>
                <a:lnTo>
                  <a:pt x="49198" y="1850096"/>
                </a:lnTo>
                <a:lnTo>
                  <a:pt x="28318" y="1808485"/>
                </a:lnTo>
                <a:lnTo>
                  <a:pt x="12872" y="1764015"/>
                </a:lnTo>
                <a:lnTo>
                  <a:pt x="3289" y="1717117"/>
                </a:lnTo>
                <a:lnTo>
                  <a:pt x="0" y="1668220"/>
                </a:lnTo>
                <a:lnTo>
                  <a:pt x="9" y="20"/>
                </a:lnTo>
                <a:lnTo>
                  <a:pt x="2155376" y="20"/>
                </a:lnTo>
                <a:lnTo>
                  <a:pt x="2202743" y="3145"/>
                </a:lnTo>
                <a:lnTo>
                  <a:pt x="2248896" y="12366"/>
                </a:lnTo>
                <a:lnTo>
                  <a:pt x="2293277" y="27450"/>
                </a:lnTo>
                <a:lnTo>
                  <a:pt x="2335326" y="48166"/>
                </a:lnTo>
                <a:lnTo>
                  <a:pt x="2374481" y="74282"/>
                </a:lnTo>
                <a:lnTo>
                  <a:pt x="2410184" y="105565"/>
                </a:lnTo>
                <a:lnTo>
                  <a:pt x="2441467" y="141268"/>
                </a:lnTo>
                <a:lnTo>
                  <a:pt x="2467582" y="180423"/>
                </a:lnTo>
                <a:lnTo>
                  <a:pt x="2488298" y="222471"/>
                </a:lnTo>
                <a:lnTo>
                  <a:pt x="2503383" y="266852"/>
                </a:lnTo>
                <a:lnTo>
                  <a:pt x="2512603" y="313006"/>
                </a:lnTo>
                <a:lnTo>
                  <a:pt x="2515728" y="360372"/>
                </a:lnTo>
                <a:lnTo>
                  <a:pt x="2515719" y="2028592"/>
                </a:lnTo>
                <a:close/>
              </a:path>
            </a:pathLst>
          </a:custGeom>
          <a:solidFill>
            <a:srgbClr val="307AF3"/>
          </a:solidFill>
        </p:spPr>
        <p:txBody>
          <a:bodyPr wrap="square" lIns="0" tIns="0" rIns="0" bIns="0" rtlCol="0"/>
          <a:lstStyle/>
          <a:p>
            <a:endParaRPr/>
          </a:p>
        </p:txBody>
      </p:sp>
      <p:sp>
        <p:nvSpPr>
          <p:cNvPr id="6" name="object 6"/>
          <p:cNvSpPr txBox="1">
            <a:spLocks noGrp="1"/>
          </p:cNvSpPr>
          <p:nvPr>
            <p:ph type="title"/>
          </p:nvPr>
        </p:nvSpPr>
        <p:spPr>
          <a:xfrm>
            <a:off x="2780433" y="2164511"/>
            <a:ext cx="1283970"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Roboto"/>
                <a:cs typeface="Roboto"/>
              </a:rPr>
              <a:t>Layer</a:t>
            </a:r>
            <a:r>
              <a:rPr sz="3000" spc="-75" dirty="0">
                <a:latin typeface="Roboto"/>
                <a:cs typeface="Roboto"/>
              </a:rPr>
              <a:t> </a:t>
            </a:r>
            <a:r>
              <a:rPr sz="3000" dirty="0">
                <a:latin typeface="Roboto"/>
                <a:cs typeface="Roboto"/>
              </a:rPr>
              <a:t>1</a:t>
            </a:r>
          </a:p>
        </p:txBody>
      </p:sp>
      <p:sp>
        <p:nvSpPr>
          <p:cNvPr id="7" name="object 7"/>
          <p:cNvSpPr txBox="1"/>
          <p:nvPr/>
        </p:nvSpPr>
        <p:spPr>
          <a:xfrm>
            <a:off x="2780441" y="2947339"/>
            <a:ext cx="1202690" cy="968375"/>
          </a:xfrm>
          <a:prstGeom prst="rect">
            <a:avLst/>
          </a:prstGeom>
        </p:spPr>
        <p:txBody>
          <a:bodyPr vert="horz" wrap="square" lIns="0" tIns="12700" rIns="0" bIns="0" rtlCol="0">
            <a:spAutoFit/>
          </a:bodyPr>
          <a:lstStyle/>
          <a:p>
            <a:pPr marL="12700" marR="5080">
              <a:lnSpc>
                <a:spcPct val="115000"/>
              </a:lnSpc>
              <a:spcBef>
                <a:spcPts val="100"/>
              </a:spcBef>
            </a:pPr>
            <a:r>
              <a:rPr sz="1800" spc="-15" dirty="0">
                <a:solidFill>
                  <a:srgbClr val="FFFFFF"/>
                </a:solidFill>
                <a:latin typeface="Roboto"/>
                <a:cs typeface="Roboto"/>
              </a:rPr>
              <a:t>Classify </a:t>
            </a:r>
            <a:r>
              <a:rPr sz="1800" spc="-10" dirty="0">
                <a:solidFill>
                  <a:srgbClr val="FFFFFF"/>
                </a:solidFill>
                <a:latin typeface="Roboto"/>
                <a:cs typeface="Roboto"/>
              </a:rPr>
              <a:t> between</a:t>
            </a:r>
            <a:r>
              <a:rPr sz="1800" spc="-90" dirty="0">
                <a:solidFill>
                  <a:srgbClr val="FFFFFF"/>
                </a:solidFill>
                <a:latin typeface="Roboto"/>
                <a:cs typeface="Roboto"/>
              </a:rPr>
              <a:t> </a:t>
            </a:r>
            <a:r>
              <a:rPr sz="1800" spc="-10" dirty="0">
                <a:solidFill>
                  <a:srgbClr val="FFFFFF"/>
                </a:solidFill>
                <a:latin typeface="Roboto"/>
                <a:cs typeface="Roboto"/>
              </a:rPr>
              <a:t>27 </a:t>
            </a:r>
            <a:r>
              <a:rPr sz="1800" spc="-430" dirty="0">
                <a:solidFill>
                  <a:srgbClr val="FFFFFF"/>
                </a:solidFill>
                <a:latin typeface="Roboto"/>
                <a:cs typeface="Roboto"/>
              </a:rPr>
              <a:t> </a:t>
            </a:r>
            <a:r>
              <a:rPr sz="1800" spc="-25" dirty="0">
                <a:solidFill>
                  <a:srgbClr val="FFFFFF"/>
                </a:solidFill>
                <a:latin typeface="Roboto"/>
                <a:cs typeface="Roboto"/>
              </a:rPr>
              <a:t>Symbols</a:t>
            </a:r>
            <a:endParaRPr sz="1800">
              <a:latin typeface="Roboto"/>
              <a:cs typeface="Roboto"/>
            </a:endParaRPr>
          </a:p>
        </p:txBody>
      </p:sp>
      <p:grpSp>
        <p:nvGrpSpPr>
          <p:cNvPr id="8" name="object 8"/>
          <p:cNvGrpSpPr/>
          <p:nvPr/>
        </p:nvGrpSpPr>
        <p:grpSpPr>
          <a:xfrm>
            <a:off x="1752601" y="2701318"/>
            <a:ext cx="674322" cy="543560"/>
            <a:chOff x="1913975" y="2701318"/>
            <a:chExt cx="731520" cy="543560"/>
          </a:xfrm>
        </p:grpSpPr>
        <p:sp>
          <p:nvSpPr>
            <p:cNvPr id="9" name="object 9"/>
            <p:cNvSpPr/>
            <p:nvPr/>
          </p:nvSpPr>
          <p:spPr>
            <a:xfrm>
              <a:off x="1917305" y="2701318"/>
              <a:ext cx="727710" cy="543560"/>
            </a:xfrm>
            <a:custGeom>
              <a:avLst/>
              <a:gdLst/>
              <a:ahLst/>
              <a:cxnLst/>
              <a:rect l="l" t="t" r="r" b="b"/>
              <a:pathLst>
                <a:path w="727710" h="543560">
                  <a:moveTo>
                    <a:pt x="363856" y="543564"/>
                  </a:moveTo>
                  <a:lnTo>
                    <a:pt x="310088" y="540617"/>
                  </a:lnTo>
                  <a:lnTo>
                    <a:pt x="258769" y="532057"/>
                  </a:lnTo>
                  <a:lnTo>
                    <a:pt x="210463" y="518304"/>
                  </a:lnTo>
                  <a:lnTo>
                    <a:pt x="165732" y="499778"/>
                  </a:lnTo>
                  <a:lnTo>
                    <a:pt x="125139" y="476900"/>
                  </a:lnTo>
                  <a:lnTo>
                    <a:pt x="89247" y="450091"/>
                  </a:lnTo>
                  <a:lnTo>
                    <a:pt x="58619" y="419770"/>
                  </a:lnTo>
                  <a:lnTo>
                    <a:pt x="33817" y="386358"/>
                  </a:lnTo>
                  <a:lnTo>
                    <a:pt x="15405" y="350276"/>
                  </a:lnTo>
                  <a:lnTo>
                    <a:pt x="3945" y="311943"/>
                  </a:lnTo>
                  <a:lnTo>
                    <a:pt x="0" y="271782"/>
                  </a:lnTo>
                  <a:lnTo>
                    <a:pt x="3945" y="231620"/>
                  </a:lnTo>
                  <a:lnTo>
                    <a:pt x="15405" y="193287"/>
                  </a:lnTo>
                  <a:lnTo>
                    <a:pt x="33817" y="157205"/>
                  </a:lnTo>
                  <a:lnTo>
                    <a:pt x="58619" y="123793"/>
                  </a:lnTo>
                  <a:lnTo>
                    <a:pt x="89247" y="93473"/>
                  </a:lnTo>
                  <a:lnTo>
                    <a:pt x="125139" y="66663"/>
                  </a:lnTo>
                  <a:lnTo>
                    <a:pt x="165732" y="43785"/>
                  </a:lnTo>
                  <a:lnTo>
                    <a:pt x="210463" y="25260"/>
                  </a:lnTo>
                  <a:lnTo>
                    <a:pt x="258769" y="11506"/>
                  </a:lnTo>
                  <a:lnTo>
                    <a:pt x="310088" y="2946"/>
                  </a:lnTo>
                  <a:lnTo>
                    <a:pt x="363856" y="0"/>
                  </a:lnTo>
                  <a:lnTo>
                    <a:pt x="417624" y="2946"/>
                  </a:lnTo>
                  <a:lnTo>
                    <a:pt x="468942" y="11506"/>
                  </a:lnTo>
                  <a:lnTo>
                    <a:pt x="517249" y="25260"/>
                  </a:lnTo>
                  <a:lnTo>
                    <a:pt x="561980" y="43785"/>
                  </a:lnTo>
                  <a:lnTo>
                    <a:pt x="602572" y="66663"/>
                  </a:lnTo>
                  <a:lnTo>
                    <a:pt x="638465" y="93473"/>
                  </a:lnTo>
                  <a:lnTo>
                    <a:pt x="669093" y="123793"/>
                  </a:lnTo>
                  <a:lnTo>
                    <a:pt x="693895" y="157205"/>
                  </a:lnTo>
                  <a:lnTo>
                    <a:pt x="712307" y="193287"/>
                  </a:lnTo>
                  <a:lnTo>
                    <a:pt x="723767" y="231620"/>
                  </a:lnTo>
                  <a:lnTo>
                    <a:pt x="727712" y="271782"/>
                  </a:lnTo>
                  <a:lnTo>
                    <a:pt x="723767" y="311943"/>
                  </a:lnTo>
                  <a:lnTo>
                    <a:pt x="712307" y="350276"/>
                  </a:lnTo>
                  <a:lnTo>
                    <a:pt x="693895" y="386358"/>
                  </a:lnTo>
                  <a:lnTo>
                    <a:pt x="669093" y="419770"/>
                  </a:lnTo>
                  <a:lnTo>
                    <a:pt x="638465" y="450091"/>
                  </a:lnTo>
                  <a:lnTo>
                    <a:pt x="602572" y="476900"/>
                  </a:lnTo>
                  <a:lnTo>
                    <a:pt x="561980" y="499778"/>
                  </a:lnTo>
                  <a:lnTo>
                    <a:pt x="517249" y="518304"/>
                  </a:lnTo>
                  <a:lnTo>
                    <a:pt x="468942" y="532057"/>
                  </a:lnTo>
                  <a:lnTo>
                    <a:pt x="417624" y="540617"/>
                  </a:lnTo>
                  <a:lnTo>
                    <a:pt x="363856" y="543564"/>
                  </a:lnTo>
                  <a:close/>
                </a:path>
              </a:pathLst>
            </a:custGeom>
            <a:solidFill>
              <a:srgbClr val="FFFFFF"/>
            </a:solidFill>
          </p:spPr>
          <p:txBody>
            <a:bodyPr wrap="square" lIns="0" tIns="0" rIns="0" bIns="0" rtlCol="0"/>
            <a:lstStyle/>
            <a:p>
              <a:endParaRPr/>
            </a:p>
          </p:txBody>
        </p:sp>
        <p:sp>
          <p:nvSpPr>
            <p:cNvPr id="10" name="object 10"/>
            <p:cNvSpPr/>
            <p:nvPr/>
          </p:nvSpPr>
          <p:spPr>
            <a:xfrm>
              <a:off x="1913975" y="2887566"/>
              <a:ext cx="552450" cy="171450"/>
            </a:xfrm>
            <a:custGeom>
              <a:avLst/>
              <a:gdLst/>
              <a:ahLst/>
              <a:cxnLst/>
              <a:rect l="l" t="t" r="r" b="b"/>
              <a:pathLst>
                <a:path w="552450" h="171450">
                  <a:moveTo>
                    <a:pt x="437960" y="170834"/>
                  </a:moveTo>
                  <a:lnTo>
                    <a:pt x="437960" y="112767"/>
                  </a:lnTo>
                  <a:lnTo>
                    <a:pt x="0" y="112767"/>
                  </a:lnTo>
                  <a:lnTo>
                    <a:pt x="0" y="58066"/>
                  </a:lnTo>
                  <a:lnTo>
                    <a:pt x="437960" y="58066"/>
                  </a:lnTo>
                  <a:lnTo>
                    <a:pt x="437960" y="0"/>
                  </a:lnTo>
                  <a:lnTo>
                    <a:pt x="552368" y="85417"/>
                  </a:lnTo>
                  <a:lnTo>
                    <a:pt x="437960" y="170834"/>
                  </a:lnTo>
                  <a:close/>
                </a:path>
              </a:pathLst>
            </a:custGeom>
            <a:solidFill>
              <a:srgbClr val="0D5DDE"/>
            </a:solidFill>
          </p:spPr>
          <p:txBody>
            <a:bodyPr wrap="square" lIns="0" tIns="0" rIns="0" bIns="0" rtlCol="0"/>
            <a:lstStyle/>
            <a:p>
              <a:endParaRPr/>
            </a:p>
          </p:txBody>
        </p:sp>
      </p:grpSp>
      <p:grpSp>
        <p:nvGrpSpPr>
          <p:cNvPr id="11" name="object 11"/>
          <p:cNvGrpSpPr/>
          <p:nvPr/>
        </p:nvGrpSpPr>
        <p:grpSpPr>
          <a:xfrm>
            <a:off x="5410200" y="2644554"/>
            <a:ext cx="841821" cy="657225"/>
            <a:chOff x="5555248" y="2644554"/>
            <a:chExt cx="968375" cy="657225"/>
          </a:xfrm>
        </p:grpSpPr>
        <p:sp>
          <p:nvSpPr>
            <p:cNvPr id="12" name="object 12"/>
            <p:cNvSpPr/>
            <p:nvPr/>
          </p:nvSpPr>
          <p:spPr>
            <a:xfrm>
              <a:off x="5559659" y="2644554"/>
              <a:ext cx="963930" cy="657225"/>
            </a:xfrm>
            <a:custGeom>
              <a:avLst/>
              <a:gdLst/>
              <a:ahLst/>
              <a:cxnLst/>
              <a:rect l="l" t="t" r="r" b="b"/>
              <a:pathLst>
                <a:path w="963929" h="657225">
                  <a:moveTo>
                    <a:pt x="481933" y="657026"/>
                  </a:moveTo>
                  <a:lnTo>
                    <a:pt x="425730" y="654816"/>
                  </a:lnTo>
                  <a:lnTo>
                    <a:pt x="371430" y="648350"/>
                  </a:lnTo>
                  <a:lnTo>
                    <a:pt x="319397" y="637875"/>
                  </a:lnTo>
                  <a:lnTo>
                    <a:pt x="269991" y="623636"/>
                  </a:lnTo>
                  <a:lnTo>
                    <a:pt x="223574" y="605881"/>
                  </a:lnTo>
                  <a:lnTo>
                    <a:pt x="180508" y="584856"/>
                  </a:lnTo>
                  <a:lnTo>
                    <a:pt x="141155" y="560807"/>
                  </a:lnTo>
                  <a:lnTo>
                    <a:pt x="105875" y="533981"/>
                  </a:lnTo>
                  <a:lnTo>
                    <a:pt x="75031" y="504625"/>
                  </a:lnTo>
                  <a:lnTo>
                    <a:pt x="48984" y="472985"/>
                  </a:lnTo>
                  <a:lnTo>
                    <a:pt x="28096" y="439307"/>
                  </a:lnTo>
                  <a:lnTo>
                    <a:pt x="12728" y="403838"/>
                  </a:lnTo>
                  <a:lnTo>
                    <a:pt x="3242" y="366825"/>
                  </a:lnTo>
                  <a:lnTo>
                    <a:pt x="0" y="328513"/>
                  </a:lnTo>
                  <a:lnTo>
                    <a:pt x="3242" y="290201"/>
                  </a:lnTo>
                  <a:lnTo>
                    <a:pt x="12728" y="253188"/>
                  </a:lnTo>
                  <a:lnTo>
                    <a:pt x="28096" y="217719"/>
                  </a:lnTo>
                  <a:lnTo>
                    <a:pt x="48984" y="184041"/>
                  </a:lnTo>
                  <a:lnTo>
                    <a:pt x="75031" y="152401"/>
                  </a:lnTo>
                  <a:lnTo>
                    <a:pt x="105875" y="123045"/>
                  </a:lnTo>
                  <a:lnTo>
                    <a:pt x="141155" y="96219"/>
                  </a:lnTo>
                  <a:lnTo>
                    <a:pt x="180508" y="72170"/>
                  </a:lnTo>
                  <a:lnTo>
                    <a:pt x="223574" y="51145"/>
                  </a:lnTo>
                  <a:lnTo>
                    <a:pt x="269991" y="33390"/>
                  </a:lnTo>
                  <a:lnTo>
                    <a:pt x="319397" y="19151"/>
                  </a:lnTo>
                  <a:lnTo>
                    <a:pt x="371430" y="8676"/>
                  </a:lnTo>
                  <a:lnTo>
                    <a:pt x="425730" y="2210"/>
                  </a:lnTo>
                  <a:lnTo>
                    <a:pt x="481933" y="0"/>
                  </a:lnTo>
                  <a:lnTo>
                    <a:pt x="538137" y="2210"/>
                  </a:lnTo>
                  <a:lnTo>
                    <a:pt x="592437" y="8676"/>
                  </a:lnTo>
                  <a:lnTo>
                    <a:pt x="644470" y="19151"/>
                  </a:lnTo>
                  <a:lnTo>
                    <a:pt x="693876" y="33390"/>
                  </a:lnTo>
                  <a:lnTo>
                    <a:pt x="740293" y="51145"/>
                  </a:lnTo>
                  <a:lnTo>
                    <a:pt x="783359" y="72170"/>
                  </a:lnTo>
                  <a:lnTo>
                    <a:pt x="822712" y="96219"/>
                  </a:lnTo>
                  <a:lnTo>
                    <a:pt x="857992" y="123045"/>
                  </a:lnTo>
                  <a:lnTo>
                    <a:pt x="888836" y="152401"/>
                  </a:lnTo>
                  <a:lnTo>
                    <a:pt x="914883" y="184041"/>
                  </a:lnTo>
                  <a:lnTo>
                    <a:pt x="935772" y="217719"/>
                  </a:lnTo>
                  <a:lnTo>
                    <a:pt x="951140" y="253188"/>
                  </a:lnTo>
                  <a:lnTo>
                    <a:pt x="960625" y="290201"/>
                  </a:lnTo>
                  <a:lnTo>
                    <a:pt x="963868" y="328513"/>
                  </a:lnTo>
                  <a:lnTo>
                    <a:pt x="960625" y="366825"/>
                  </a:lnTo>
                  <a:lnTo>
                    <a:pt x="951140" y="403838"/>
                  </a:lnTo>
                  <a:lnTo>
                    <a:pt x="935772" y="439307"/>
                  </a:lnTo>
                  <a:lnTo>
                    <a:pt x="914883" y="472985"/>
                  </a:lnTo>
                  <a:lnTo>
                    <a:pt x="888836" y="504625"/>
                  </a:lnTo>
                  <a:lnTo>
                    <a:pt x="857992" y="533981"/>
                  </a:lnTo>
                  <a:lnTo>
                    <a:pt x="822712" y="560807"/>
                  </a:lnTo>
                  <a:lnTo>
                    <a:pt x="783359" y="584856"/>
                  </a:lnTo>
                  <a:lnTo>
                    <a:pt x="740293" y="605881"/>
                  </a:lnTo>
                  <a:lnTo>
                    <a:pt x="693876" y="623636"/>
                  </a:lnTo>
                  <a:lnTo>
                    <a:pt x="644470" y="637875"/>
                  </a:lnTo>
                  <a:lnTo>
                    <a:pt x="592437" y="648350"/>
                  </a:lnTo>
                  <a:lnTo>
                    <a:pt x="538137" y="654816"/>
                  </a:lnTo>
                  <a:lnTo>
                    <a:pt x="481933" y="657026"/>
                  </a:lnTo>
                  <a:close/>
                </a:path>
              </a:pathLst>
            </a:custGeom>
            <a:solidFill>
              <a:srgbClr val="FFFFFF"/>
            </a:solidFill>
          </p:spPr>
          <p:txBody>
            <a:bodyPr wrap="square" lIns="0" tIns="0" rIns="0" bIns="0" rtlCol="0"/>
            <a:lstStyle/>
            <a:p>
              <a:endParaRPr/>
            </a:p>
          </p:txBody>
        </p:sp>
        <p:sp>
          <p:nvSpPr>
            <p:cNvPr id="13" name="object 13"/>
            <p:cNvSpPr/>
            <p:nvPr/>
          </p:nvSpPr>
          <p:spPr>
            <a:xfrm>
              <a:off x="5555248" y="2869679"/>
              <a:ext cx="732155" cy="207010"/>
            </a:xfrm>
            <a:custGeom>
              <a:avLst/>
              <a:gdLst/>
              <a:ahLst/>
              <a:cxnLst/>
              <a:rect l="l" t="t" r="r" b="b"/>
              <a:pathLst>
                <a:path w="732154" h="207010">
                  <a:moveTo>
                    <a:pt x="593332" y="206494"/>
                  </a:moveTo>
                  <a:lnTo>
                    <a:pt x="593332" y="136306"/>
                  </a:lnTo>
                  <a:lnTo>
                    <a:pt x="0" y="136306"/>
                  </a:lnTo>
                  <a:lnTo>
                    <a:pt x="0" y="70187"/>
                  </a:lnTo>
                  <a:lnTo>
                    <a:pt x="593332" y="70187"/>
                  </a:lnTo>
                  <a:lnTo>
                    <a:pt x="593332" y="0"/>
                  </a:lnTo>
                  <a:lnTo>
                    <a:pt x="731622" y="103247"/>
                  </a:lnTo>
                  <a:lnTo>
                    <a:pt x="593332" y="206494"/>
                  </a:lnTo>
                  <a:close/>
                </a:path>
              </a:pathLst>
            </a:custGeom>
            <a:solidFill>
              <a:srgbClr val="0D5DDE"/>
            </a:solidFill>
          </p:spPr>
          <p:txBody>
            <a:bodyPr wrap="square" lIns="0" tIns="0" rIns="0" bIns="0" rtlCol="0"/>
            <a:lstStyle/>
            <a:p>
              <a:endParaRPr/>
            </a:p>
          </p:txBody>
        </p:sp>
      </p:grpSp>
      <p:pic>
        <p:nvPicPr>
          <p:cNvPr id="14" name="object 14"/>
          <p:cNvPicPr/>
          <p:nvPr/>
        </p:nvPicPr>
        <p:blipFill>
          <a:blip r:embed="rId2" cstate="print"/>
          <a:stretch>
            <a:fillRect/>
          </a:stretch>
        </p:blipFill>
        <p:spPr>
          <a:xfrm>
            <a:off x="146431" y="2164517"/>
            <a:ext cx="1254708" cy="1646819"/>
          </a:xfrm>
          <a:prstGeom prst="rect">
            <a:avLst/>
          </a:prstGeom>
        </p:spPr>
      </p:pic>
      <p:sp>
        <p:nvSpPr>
          <p:cNvPr id="16" name="TextBox 15"/>
          <p:cNvSpPr txBox="1"/>
          <p:nvPr/>
        </p:nvSpPr>
        <p:spPr>
          <a:xfrm>
            <a:off x="381000" y="285750"/>
            <a:ext cx="8382000" cy="769441"/>
          </a:xfrm>
          <a:prstGeom prst="rect">
            <a:avLst/>
          </a:prstGeom>
          <a:noFill/>
        </p:spPr>
        <p:txBody>
          <a:bodyPr wrap="square" rtlCol="0">
            <a:spAutoFit/>
          </a:bodyPr>
          <a:lstStyle/>
          <a:p>
            <a:pPr algn="ctr"/>
            <a:r>
              <a:rPr lang="en-US" sz="4400" b="1" dirty="0" smtClean="0"/>
              <a:t>SIGN CLASSIFICATION</a:t>
            </a:r>
            <a:endParaRPr lang="en-US" sz="4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57150"/>
            <a:ext cx="8991600" cy="50292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6128" y="306280"/>
            <a:ext cx="8260672" cy="4094270"/>
          </a:xfrm>
        </p:spPr>
        <p:txBody>
          <a:bodyPr>
            <a:normAutofit/>
          </a:bodyPr>
          <a:lstStyle/>
          <a:p>
            <a:r>
              <a:rPr lang="en-US" sz="4400" b="1" dirty="0">
                <a:solidFill>
                  <a:schemeClr val="tx1"/>
                </a:solidFill>
              </a:rPr>
              <a:t>modules Requirements</a:t>
            </a:r>
            <a:endParaRPr lang="en-US" sz="4000" dirty="0">
              <a:solidFill>
                <a:schemeClr val="tx1"/>
              </a:solidFill>
            </a:endParaRPr>
          </a:p>
        </p:txBody>
      </p:sp>
      <p:sp>
        <p:nvSpPr>
          <p:cNvPr id="3" name="Content Placeholder 2"/>
          <p:cNvSpPr>
            <a:spLocks noGrp="1"/>
          </p:cNvSpPr>
          <p:nvPr>
            <p:ph idx="1"/>
          </p:nvPr>
        </p:nvSpPr>
        <p:spPr>
          <a:xfrm>
            <a:off x="647700" y="1428750"/>
            <a:ext cx="8229600" cy="3276599"/>
          </a:xfrm>
        </p:spPr>
        <p:txBody>
          <a:bodyPr/>
          <a:lstStyle/>
          <a:p>
            <a:endParaRPr lang="en-US" dirty="0" smtClean="0"/>
          </a:p>
          <a:p>
            <a:pPr marL="114300" indent="0">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Dataset creation </a:t>
            </a:r>
            <a:endParaRPr lang="en-US" b="1" dirty="0">
              <a:solidFill>
                <a:schemeClr val="tx1"/>
              </a:solidFill>
            </a:endParaRPr>
          </a:p>
        </p:txBody>
      </p:sp>
      <p:sp>
        <p:nvSpPr>
          <p:cNvPr id="3" name="Content Placeholder 2"/>
          <p:cNvSpPr>
            <a:spLocks noGrp="1"/>
          </p:cNvSpPr>
          <p:nvPr>
            <p:ph idx="1"/>
          </p:nvPr>
        </p:nvSpPr>
        <p:spPr/>
        <p:txBody>
          <a:bodyPr>
            <a:normAutofit fontScale="92500"/>
          </a:bodyPr>
          <a:lstStyle/>
          <a:p>
            <a:pPr algn="just"/>
            <a:r>
              <a:rPr lang="en-US" dirty="0" smtClean="0"/>
              <a:t>First </a:t>
            </a:r>
            <a:r>
              <a:rPr lang="en-US" dirty="0"/>
              <a:t>we capture each frame shown by the webcam of our machine. In each frame we define a region of interest (ROI) which is denoted by a blue bounded square as shown in the image </a:t>
            </a:r>
            <a:r>
              <a:rPr lang="en-US" dirty="0" smtClean="0"/>
              <a:t>below.</a:t>
            </a:r>
          </a:p>
          <a:p>
            <a:pPr algn="just"/>
            <a:r>
              <a:rPr lang="en-US" dirty="0" smtClean="0"/>
              <a:t>From </a:t>
            </a:r>
            <a:r>
              <a:rPr lang="en-US" dirty="0"/>
              <a:t>this whole image we extract our ROI which is RGB and convert it into gray scale Image as shown below. </a:t>
            </a:r>
            <a:endParaRPr lang="en-US" dirty="0" smtClean="0"/>
          </a:p>
          <a:p>
            <a:pPr algn="just"/>
            <a:r>
              <a:rPr lang="en-US" dirty="0" smtClean="0"/>
              <a:t>Finally</a:t>
            </a:r>
            <a:r>
              <a:rPr lang="en-US" dirty="0"/>
              <a:t>, we apply our Gaussian blur filter to our image which helps us extracting various features of our image. </a:t>
            </a:r>
          </a:p>
          <a:p>
            <a:pPr algn="just"/>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Training of dataset</a:t>
            </a:r>
            <a:endParaRPr lang="en-US" b="1" dirty="0">
              <a:solidFill>
                <a:schemeClr val="tx1"/>
              </a:solidFill>
            </a:endParaRPr>
          </a:p>
        </p:txBody>
      </p:sp>
      <p:sp>
        <p:nvSpPr>
          <p:cNvPr id="3" name="Content Placeholder 2"/>
          <p:cNvSpPr>
            <a:spLocks noGrp="1"/>
          </p:cNvSpPr>
          <p:nvPr>
            <p:ph idx="1"/>
          </p:nvPr>
        </p:nvSpPr>
        <p:spPr/>
        <p:txBody>
          <a:bodyPr>
            <a:normAutofit fontScale="85000" lnSpcReduction="10000"/>
          </a:bodyPr>
          <a:lstStyle/>
          <a:p>
            <a:r>
              <a:rPr lang="en-US" dirty="0"/>
              <a:t>We convert our input images(RGB) into grayscale and apply Gaussian blur to remove unnecessary noise. We apply adaptive threshold to extract our hand from the background and resize our images to 128 x 128</a:t>
            </a:r>
            <a:r>
              <a:rPr lang="en-US" dirty="0" smtClean="0"/>
              <a:t>.</a:t>
            </a:r>
          </a:p>
          <a:p>
            <a:r>
              <a:rPr lang="en-US" dirty="0" smtClean="0"/>
              <a:t>We </a:t>
            </a:r>
            <a:r>
              <a:rPr lang="en-US" dirty="0"/>
              <a:t>feed the input images after preprocessing to our model for training and testing after applying all the operations mentioned above. The prediction layer estimates how likely the image will fall under one of the classes. </a:t>
            </a:r>
            <a:endParaRPr lang="en-US" dirty="0" smtClean="0"/>
          </a:p>
          <a:p>
            <a:r>
              <a:rPr lang="en-US" dirty="0" smtClean="0"/>
              <a:t>So </a:t>
            </a:r>
            <a:r>
              <a:rPr lang="en-US" dirty="0"/>
              <a:t>the output is normalized between 0 and 1 and such that the sum of each values in each class sums to 1. We have achieved this using softmax function. </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Rectangle 6"/>
          <p:cNvSpPr/>
          <p:nvPr/>
        </p:nvSpPr>
        <p:spPr>
          <a:xfrm>
            <a:off x="76200" y="57150"/>
            <a:ext cx="8991600" cy="50292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28600" y="306280"/>
            <a:ext cx="8686800" cy="4627670"/>
          </a:xfrm>
        </p:spPr>
        <p:txBody>
          <a:bodyPr>
            <a:normAutofit fontScale="92500" lnSpcReduction="10000"/>
          </a:bodyPr>
          <a:lstStyle/>
          <a:p>
            <a:pPr algn="just"/>
            <a:r>
              <a:rPr lang="en-US" dirty="0"/>
              <a:t>At first the output of the prediction layer will be somewhat far from the actual value. To make it better we have trained the networks using labeled data. </a:t>
            </a:r>
          </a:p>
          <a:p>
            <a:pPr algn="just"/>
            <a:r>
              <a:rPr lang="en-US" dirty="0"/>
              <a:t>The cross-entropy is a performance measurement used in the classification. It is a continuous function which is positive at values which is not same as labeled value and is zero exactly when it is equal to the labeled value. </a:t>
            </a:r>
          </a:p>
          <a:p>
            <a:pPr algn="just"/>
            <a:r>
              <a:rPr lang="en-US" dirty="0"/>
              <a:t>Therefore, we optimized the cross-entropy by minimizing it as close to zero. To do this in our network layer we adjust the weights of our neural networks. TensorFlow has an inbuilt function to calculate the cross entropy. </a:t>
            </a:r>
          </a:p>
          <a:p>
            <a:pPr algn="just"/>
            <a:r>
              <a:rPr lang="en-US" dirty="0"/>
              <a:t>As we have found out the cross entropy function, we have optimized it using Gradient Descent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 y="0"/>
            <a:ext cx="9144000" cy="5143500"/>
          </a:xfrm>
          <a:custGeom>
            <a:avLst/>
            <a:gdLst/>
            <a:ahLst/>
            <a:cxnLst/>
            <a:rect l="l" t="t" r="r" b="b"/>
            <a:pathLst>
              <a:path w="9144000" h="4655820">
                <a:moveTo>
                  <a:pt x="0" y="4655699"/>
                </a:moveTo>
                <a:lnTo>
                  <a:pt x="9143999" y="4655699"/>
                </a:lnTo>
                <a:lnTo>
                  <a:pt x="9143999" y="0"/>
                </a:lnTo>
                <a:lnTo>
                  <a:pt x="0" y="0"/>
                </a:lnTo>
                <a:lnTo>
                  <a:pt x="0" y="4655699"/>
                </a:lnTo>
                <a:close/>
              </a:path>
            </a:pathLst>
          </a:custGeom>
          <a:solidFill>
            <a:srgbClr val="E9EDEE"/>
          </a:solidFill>
        </p:spPr>
        <p:txBody>
          <a:bodyPr wrap="square" lIns="0" tIns="0" rIns="0" bIns="0" rtlCol="0"/>
          <a:lstStyle/>
          <a:p>
            <a:endParaRPr/>
          </a:p>
        </p:txBody>
      </p:sp>
      <p:grpSp>
        <p:nvGrpSpPr>
          <p:cNvPr id="3" name="object 3"/>
          <p:cNvGrpSpPr/>
          <p:nvPr/>
        </p:nvGrpSpPr>
        <p:grpSpPr>
          <a:xfrm>
            <a:off x="830391" y="1191255"/>
            <a:ext cx="746125" cy="46355"/>
            <a:chOff x="830391" y="1191255"/>
            <a:chExt cx="746125" cy="46355"/>
          </a:xfrm>
        </p:grpSpPr>
        <p:sp>
          <p:nvSpPr>
            <p:cNvPr id="4" name="object 4"/>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5" name="object 5"/>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6" name="object 6"/>
          <p:cNvSpPr/>
          <p:nvPr/>
        </p:nvSpPr>
        <p:spPr>
          <a:xfrm>
            <a:off x="0" y="-45719"/>
            <a:ext cx="9144000" cy="45719"/>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grpSp>
        <p:nvGrpSpPr>
          <p:cNvPr id="7" name="object 7"/>
          <p:cNvGrpSpPr/>
          <p:nvPr/>
        </p:nvGrpSpPr>
        <p:grpSpPr>
          <a:xfrm>
            <a:off x="4606900" y="1384400"/>
            <a:ext cx="4537710" cy="2822575"/>
            <a:chOff x="4606900" y="1384400"/>
            <a:chExt cx="4537710" cy="2822575"/>
          </a:xfrm>
        </p:grpSpPr>
        <p:pic>
          <p:nvPicPr>
            <p:cNvPr id="8" name="object 8"/>
            <p:cNvPicPr/>
            <p:nvPr/>
          </p:nvPicPr>
          <p:blipFill>
            <a:blip r:embed="rId2" cstate="print"/>
            <a:stretch>
              <a:fillRect/>
            </a:stretch>
          </p:blipFill>
          <p:spPr>
            <a:xfrm>
              <a:off x="4606900" y="1384400"/>
              <a:ext cx="4537098" cy="2822399"/>
            </a:xfrm>
            <a:prstGeom prst="rect">
              <a:avLst/>
            </a:prstGeom>
          </p:spPr>
        </p:pic>
        <p:pic>
          <p:nvPicPr>
            <p:cNvPr id="9" name="object 9"/>
            <p:cNvPicPr/>
            <p:nvPr/>
          </p:nvPicPr>
          <p:blipFill>
            <a:blip r:embed="rId3" cstate="print"/>
            <a:stretch>
              <a:fillRect/>
            </a:stretch>
          </p:blipFill>
          <p:spPr>
            <a:xfrm>
              <a:off x="5232600" y="1896624"/>
              <a:ext cx="3445250" cy="1558974"/>
            </a:xfrm>
            <a:prstGeom prst="rect">
              <a:avLst/>
            </a:prstGeom>
          </p:spPr>
        </p:pic>
      </p:grpSp>
      <p:sp>
        <p:nvSpPr>
          <p:cNvPr id="10" name="object 10"/>
          <p:cNvSpPr txBox="1"/>
          <p:nvPr/>
        </p:nvSpPr>
        <p:spPr>
          <a:xfrm>
            <a:off x="802475" y="1375155"/>
            <a:ext cx="3383279" cy="2463800"/>
          </a:xfrm>
          <a:prstGeom prst="rect">
            <a:avLst/>
          </a:prstGeom>
        </p:spPr>
        <p:txBody>
          <a:bodyPr vert="horz" wrap="square" lIns="0" tIns="12700" rIns="0" bIns="0" rtlCol="0">
            <a:spAutoFit/>
          </a:bodyPr>
          <a:lstStyle/>
          <a:p>
            <a:pPr marL="12700" marR="5080">
              <a:lnSpc>
                <a:spcPct val="100000"/>
              </a:lnSpc>
              <a:spcBef>
                <a:spcPts val="100"/>
              </a:spcBef>
            </a:pPr>
            <a:r>
              <a:rPr sz="4000" b="1" spc="80" dirty="0">
                <a:solidFill>
                  <a:srgbClr val="1A1A1A"/>
                </a:solidFill>
                <a:latin typeface="Trebuchet MS" panose="020B0603020202020204"/>
                <a:cs typeface="Trebuchet MS" panose="020B0603020202020204"/>
              </a:rPr>
              <a:t>Conversion</a:t>
            </a:r>
            <a:r>
              <a:rPr sz="4000" b="1" spc="-250" dirty="0">
                <a:solidFill>
                  <a:srgbClr val="1A1A1A"/>
                </a:solidFill>
                <a:latin typeface="Trebuchet MS" panose="020B0603020202020204"/>
                <a:cs typeface="Trebuchet MS" panose="020B0603020202020204"/>
              </a:rPr>
              <a:t> </a:t>
            </a:r>
            <a:r>
              <a:rPr sz="4000" b="1" spc="65" dirty="0">
                <a:solidFill>
                  <a:srgbClr val="1A1A1A"/>
                </a:solidFill>
                <a:latin typeface="Trebuchet MS" panose="020B0603020202020204"/>
                <a:cs typeface="Trebuchet MS" panose="020B0603020202020204"/>
              </a:rPr>
              <a:t>of  </a:t>
            </a:r>
            <a:r>
              <a:rPr sz="4000" b="1" spc="200" dirty="0">
                <a:solidFill>
                  <a:srgbClr val="1A1A1A"/>
                </a:solidFill>
                <a:latin typeface="Trebuchet MS" panose="020B0603020202020204"/>
                <a:cs typeface="Trebuchet MS" panose="020B0603020202020204"/>
              </a:rPr>
              <a:t>Sign </a:t>
            </a:r>
            <a:r>
              <a:rPr sz="4000" b="1" spc="204" dirty="0">
                <a:solidFill>
                  <a:srgbClr val="1A1A1A"/>
                </a:solidFill>
                <a:latin typeface="Trebuchet MS" panose="020B0603020202020204"/>
                <a:cs typeface="Trebuchet MS" panose="020B0603020202020204"/>
              </a:rPr>
              <a:t> </a:t>
            </a:r>
            <a:r>
              <a:rPr sz="4000" b="1" spc="220" dirty="0">
                <a:solidFill>
                  <a:srgbClr val="1A1A1A"/>
                </a:solidFill>
                <a:latin typeface="Trebuchet MS" panose="020B0603020202020204"/>
                <a:cs typeface="Trebuchet MS" panose="020B0603020202020204"/>
              </a:rPr>
              <a:t>Language </a:t>
            </a:r>
            <a:r>
              <a:rPr sz="4000" b="1" spc="55" dirty="0">
                <a:solidFill>
                  <a:srgbClr val="1A1A1A"/>
                </a:solidFill>
                <a:latin typeface="Trebuchet MS" panose="020B0603020202020204"/>
                <a:cs typeface="Trebuchet MS" panose="020B0603020202020204"/>
              </a:rPr>
              <a:t>to </a:t>
            </a:r>
            <a:r>
              <a:rPr sz="4000" b="1" spc="60" dirty="0">
                <a:solidFill>
                  <a:srgbClr val="1A1A1A"/>
                </a:solidFill>
                <a:latin typeface="Trebuchet MS" panose="020B0603020202020204"/>
                <a:cs typeface="Trebuchet MS" panose="020B0603020202020204"/>
              </a:rPr>
              <a:t> </a:t>
            </a:r>
            <a:r>
              <a:rPr sz="4000" b="1" spc="-5" dirty="0" smtClean="0">
                <a:solidFill>
                  <a:srgbClr val="1A1A1A"/>
                </a:solidFill>
                <a:latin typeface="Trebuchet MS" panose="020B0603020202020204"/>
                <a:cs typeface="Trebuchet MS" panose="020B0603020202020204"/>
              </a:rPr>
              <a:t>Text</a:t>
            </a:r>
            <a:endParaRPr sz="4000" dirty="0">
              <a:latin typeface="Trebuchet MS" panose="020B0603020202020204"/>
              <a:cs typeface="Trebuchet MS" panose="020B0603020202020204"/>
            </a:endParaRPr>
          </a:p>
        </p:txBody>
      </p:sp>
      <p:sp>
        <p:nvSpPr>
          <p:cNvPr id="11" name="object 11"/>
          <p:cNvSpPr txBox="1"/>
          <p:nvPr/>
        </p:nvSpPr>
        <p:spPr>
          <a:xfrm>
            <a:off x="802475" y="4050122"/>
            <a:ext cx="1760220" cy="269240"/>
          </a:xfrm>
          <a:prstGeom prst="rect">
            <a:avLst/>
          </a:prstGeom>
        </p:spPr>
        <p:txBody>
          <a:bodyPr vert="horz" wrap="square" lIns="0" tIns="12700" rIns="0" bIns="0" rtlCol="0">
            <a:spAutoFit/>
          </a:bodyPr>
          <a:lstStyle/>
          <a:p>
            <a:pPr marL="12700">
              <a:lnSpc>
                <a:spcPct val="100000"/>
              </a:lnSpc>
              <a:spcBef>
                <a:spcPts val="100"/>
              </a:spcBef>
            </a:pPr>
            <a:r>
              <a:rPr sz="1600" spc="50" dirty="0">
                <a:solidFill>
                  <a:srgbClr val="595959"/>
                </a:solidFill>
                <a:latin typeface="Tahoma" panose="020B0604030504040204"/>
                <a:cs typeface="Tahoma" panose="020B0604030504040204"/>
              </a:rPr>
              <a:t>For</a:t>
            </a:r>
            <a:r>
              <a:rPr sz="1600" spc="-195" dirty="0">
                <a:solidFill>
                  <a:srgbClr val="595959"/>
                </a:solidFill>
                <a:latin typeface="Tahoma" panose="020B0604030504040204"/>
                <a:cs typeface="Tahoma" panose="020B0604030504040204"/>
              </a:rPr>
              <a:t> </a:t>
            </a:r>
            <a:r>
              <a:rPr sz="1600" spc="20" dirty="0">
                <a:solidFill>
                  <a:srgbClr val="595959"/>
                </a:solidFill>
                <a:latin typeface="Tahoma" panose="020B0604030504040204"/>
                <a:cs typeface="Tahoma" panose="020B0604030504040204"/>
              </a:rPr>
              <a:t>Dumb</a:t>
            </a:r>
            <a:r>
              <a:rPr sz="1600" spc="-195" dirty="0">
                <a:solidFill>
                  <a:srgbClr val="595959"/>
                </a:solidFill>
                <a:latin typeface="Tahoma" panose="020B0604030504040204"/>
                <a:cs typeface="Tahoma" panose="020B0604030504040204"/>
              </a:rPr>
              <a:t> </a:t>
            </a:r>
            <a:r>
              <a:rPr sz="1600" spc="-10" dirty="0">
                <a:solidFill>
                  <a:srgbClr val="595959"/>
                </a:solidFill>
                <a:latin typeface="Tahoma" panose="020B0604030504040204"/>
                <a:cs typeface="Tahoma" panose="020B0604030504040204"/>
              </a:rPr>
              <a:t>and</a:t>
            </a:r>
            <a:r>
              <a:rPr sz="1600" spc="-195" dirty="0">
                <a:solidFill>
                  <a:srgbClr val="595959"/>
                </a:solidFill>
                <a:latin typeface="Tahoma" panose="020B0604030504040204"/>
                <a:cs typeface="Tahoma" panose="020B0604030504040204"/>
              </a:rPr>
              <a:t> </a:t>
            </a:r>
            <a:r>
              <a:rPr sz="1600" spc="25" dirty="0">
                <a:solidFill>
                  <a:srgbClr val="595959"/>
                </a:solidFill>
                <a:latin typeface="Tahoma" panose="020B0604030504040204"/>
                <a:cs typeface="Tahoma" panose="020B0604030504040204"/>
              </a:rPr>
              <a:t>Deaf</a:t>
            </a:r>
            <a:endParaRPr sz="1600">
              <a:latin typeface="Tahoma" panose="020B0604030504040204"/>
              <a:cs typeface="Tahoma" panose="020B060403050404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Gesture Classification</a:t>
            </a:r>
            <a:endParaRPr lang="en-US" b="1" dirty="0">
              <a:solidFill>
                <a:schemeClr val="tx1"/>
              </a:solidFill>
            </a:endParaRPr>
          </a:p>
        </p:txBody>
      </p:sp>
      <p:sp>
        <p:nvSpPr>
          <p:cNvPr id="3" name="Content Placeholder 2"/>
          <p:cNvSpPr>
            <a:spLocks noGrp="1"/>
          </p:cNvSpPr>
          <p:nvPr>
            <p:ph idx="1"/>
          </p:nvPr>
        </p:nvSpPr>
        <p:spPr>
          <a:xfrm>
            <a:off x="228600" y="1352550"/>
            <a:ext cx="8686800" cy="3505200"/>
          </a:xfrm>
        </p:spPr>
        <p:txBody>
          <a:bodyPr>
            <a:normAutofit fontScale="85000" lnSpcReduction="10000"/>
          </a:bodyPr>
          <a:lstStyle/>
          <a:p>
            <a:pPr algn="just"/>
            <a:r>
              <a:rPr lang="en-US" dirty="0" smtClean="0"/>
              <a:t>1st </a:t>
            </a:r>
            <a:r>
              <a:rPr lang="en-US" dirty="0"/>
              <a:t>Convolution Layer: -</a:t>
            </a:r>
            <a:r>
              <a:rPr lang="en-US" b="1" dirty="0"/>
              <a:t> </a:t>
            </a:r>
            <a:r>
              <a:rPr lang="en-US" dirty="0"/>
              <a:t>The input picture has resolution of 128x128 pixels. It is first processed in the first convolutional layer using 32 filter weights (3x3 pixels each). This will result in a 126X126 pixel image, one for each Filter-weights. </a:t>
            </a:r>
          </a:p>
          <a:p>
            <a:pPr algn="just"/>
            <a:r>
              <a:rPr lang="en-US" dirty="0" smtClean="0"/>
              <a:t>1st </a:t>
            </a:r>
            <a:r>
              <a:rPr lang="en-US" dirty="0"/>
              <a:t>Pooling Layer: -</a:t>
            </a:r>
            <a:r>
              <a:rPr lang="en-US" b="1" dirty="0"/>
              <a:t> </a:t>
            </a:r>
            <a:r>
              <a:rPr lang="en-US" dirty="0"/>
              <a:t>The pictures are down sampled using max pooling of 2x2 i.e. we keep the highest value in the 2x2 square of array. Therefore, our picture is down sampled to 63x63 pixels.</a:t>
            </a:r>
          </a:p>
          <a:p>
            <a:pPr algn="just"/>
            <a:r>
              <a:rPr lang="en-US" dirty="0" smtClean="0"/>
              <a:t>2nd </a:t>
            </a:r>
            <a:r>
              <a:rPr lang="en-US" dirty="0"/>
              <a:t>Convolution Layer: - Now, these 63 x 63 from the output of the first pooling layer is served as an input to the second convolutional layer. It is processed in the second convolutional layer using 32 filter weights (3x3 pixels each). This will result in a 60 x 60-pixel image.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 y="57150"/>
            <a:ext cx="8991600" cy="50292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smtClean="0">
                <a:solidFill>
                  <a:schemeClr val="tx1"/>
                </a:solidFill>
              </a:rPr>
              <a:t>2nd </a:t>
            </a:r>
            <a:r>
              <a:rPr lang="en-US" sz="1800" dirty="0">
                <a:solidFill>
                  <a:schemeClr val="tx1"/>
                </a:solidFill>
              </a:rPr>
              <a:t>Pooling Layer: - The resulting images are down sampled again using max pool of 2x2 and is reduced to 30 x 30 resolution of images. </a:t>
            </a:r>
          </a:p>
          <a:p>
            <a:pPr algn="just"/>
            <a:r>
              <a:rPr lang="en-US" sz="1800" dirty="0" smtClean="0">
                <a:solidFill>
                  <a:schemeClr val="tx1"/>
                </a:solidFill>
              </a:rPr>
              <a:t>1st </a:t>
            </a:r>
            <a:r>
              <a:rPr lang="en-US" sz="1800" dirty="0">
                <a:solidFill>
                  <a:schemeClr val="tx1"/>
                </a:solidFill>
              </a:rPr>
              <a:t>Densely Connected Layer: - Now these images are used as an input to a fully connected layer with 128 neurons and the output from the second convolutional layer is reshaped to an array of 30x30x32 = 28800 values. The input to this layer is an array of 28800 values. The output of these layer is fed to the 2nd Densely Connected Layer. We are using a dropout layer of value 0.5 to avoid overfitting. </a:t>
            </a:r>
          </a:p>
          <a:p>
            <a:pPr algn="just"/>
            <a:r>
              <a:rPr lang="en-US" sz="1800" dirty="0" smtClean="0">
                <a:solidFill>
                  <a:schemeClr val="tx1"/>
                </a:solidFill>
              </a:rPr>
              <a:t>2nd </a:t>
            </a:r>
            <a:r>
              <a:rPr lang="en-US" sz="1800" dirty="0">
                <a:solidFill>
                  <a:schemeClr val="tx1"/>
                </a:solidFill>
              </a:rPr>
              <a:t>Densely Connected Layer: - Now the output from the 1st Densely Connected Layer are used as an input to a fully connected layer with 96 neurons. </a:t>
            </a:r>
          </a:p>
          <a:p>
            <a:pPr algn="just"/>
            <a:r>
              <a:rPr lang="en-US" sz="1800" dirty="0" smtClean="0">
                <a:solidFill>
                  <a:schemeClr val="tx1"/>
                </a:solidFill>
              </a:rPr>
              <a:t>Final </a:t>
            </a:r>
            <a:r>
              <a:rPr lang="en-US" sz="1800" dirty="0">
                <a:solidFill>
                  <a:schemeClr val="tx1"/>
                </a:solidFill>
              </a:rPr>
              <a:t>layer: - The output of the 2nd Densely Connected Layer serves as an input for the final layer which will have the number of neurons as the number of classes we are classifying (alphabets + blank symbol). </a:t>
            </a:r>
          </a:p>
          <a:p>
            <a:endParaRPr lang="en-US" sz="1800" dirty="0"/>
          </a:p>
        </p:txBody>
      </p:sp>
      <p:sp>
        <p:nvSpPr>
          <p:cNvPr id="2" name="Title 1"/>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cap="none" dirty="0" smtClean="0"/>
              <a:t>SOFTWARE </a:t>
            </a:r>
            <a:r>
              <a:rPr lang="en-US" sz="2800" b="1" dirty="0" smtClean="0"/>
              <a:t> Requirements</a:t>
            </a:r>
            <a:endParaRPr lang="en-US" sz="2800" dirty="0"/>
          </a:p>
        </p:txBody>
      </p:sp>
      <p:sp>
        <p:nvSpPr>
          <p:cNvPr id="3" name="Content Placeholder 2"/>
          <p:cNvSpPr>
            <a:spLocks noGrp="1"/>
          </p:cNvSpPr>
          <p:nvPr>
            <p:ph idx="1"/>
          </p:nvPr>
        </p:nvSpPr>
        <p:spPr/>
        <p:txBody>
          <a:bodyPr>
            <a:normAutofit/>
          </a:bodyPr>
          <a:lstStyle/>
          <a:p>
            <a:r>
              <a:rPr lang="en-US" sz="2800" b="1" dirty="0" smtClean="0"/>
              <a:t>Python</a:t>
            </a:r>
          </a:p>
          <a:p>
            <a:r>
              <a:rPr lang="en-US" sz="2800" b="1" dirty="0" smtClean="0"/>
              <a:t>Convolutional Neural Network</a:t>
            </a:r>
          </a:p>
          <a:p>
            <a:r>
              <a:rPr lang="en-US" sz="2800" b="1" dirty="0" smtClean="0"/>
              <a:t>OpenCV</a:t>
            </a:r>
          </a:p>
          <a:p>
            <a:r>
              <a:rPr lang="en-US" sz="2800" b="1" dirty="0" smtClean="0"/>
              <a:t>Numpy </a:t>
            </a:r>
          </a:p>
          <a:p>
            <a:r>
              <a:rPr lang="en-US" sz="2800" b="1" dirty="0"/>
              <a:t>TensorFlow </a:t>
            </a:r>
            <a:endParaRPr lang="en-US" sz="2800" b="1" dirty="0" smtClean="0"/>
          </a:p>
          <a:p>
            <a:endParaRPr lang="en-US" sz="2800" b="1" dirty="0" smtClean="0"/>
          </a:p>
          <a:p>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rPr>
              <a:t>conclusion</a:t>
            </a:r>
            <a:endParaRPr lang="en-US" sz="4000" b="1" dirty="0">
              <a:solidFill>
                <a:schemeClr val="tx1"/>
              </a:solidFill>
            </a:endParaRPr>
          </a:p>
        </p:txBody>
      </p:sp>
      <p:sp>
        <p:nvSpPr>
          <p:cNvPr id="3" name="Content Placeholder 2"/>
          <p:cNvSpPr>
            <a:spLocks noGrp="1"/>
          </p:cNvSpPr>
          <p:nvPr>
            <p:ph idx="1"/>
          </p:nvPr>
        </p:nvSpPr>
        <p:spPr>
          <a:xfrm>
            <a:off x="304800" y="1314451"/>
            <a:ext cx="8534400" cy="3280172"/>
          </a:xfrm>
        </p:spPr>
        <p:txBody>
          <a:bodyPr>
            <a:normAutofit fontScale="92500" lnSpcReduction="10000"/>
          </a:bodyPr>
          <a:lstStyle/>
          <a:p>
            <a:pPr marL="379095" marR="5080" indent="-367030" algn="just">
              <a:lnSpc>
                <a:spcPct val="115000"/>
              </a:lnSpc>
              <a:spcBef>
                <a:spcPts val="100"/>
              </a:spcBef>
              <a:buFont typeface="Microsoft Sans Serif" panose="020B0604020202020204"/>
              <a:buChar char="●"/>
              <a:tabLst>
                <a:tab pos="379095" algn="l"/>
                <a:tab pos="379730" algn="l"/>
              </a:tabLst>
            </a:pPr>
            <a:r>
              <a:rPr lang="en-US" sz="2800" dirty="0">
                <a:latin typeface="Times New Roman" panose="02020603050405020304"/>
                <a:cs typeface="Times New Roman" panose="02020603050405020304"/>
              </a:rPr>
              <a:t>In</a:t>
            </a:r>
            <a:r>
              <a:rPr lang="en-US" sz="2800" spc="280"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this</a:t>
            </a:r>
            <a:r>
              <a:rPr lang="en-US" sz="2800" spc="28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report,</a:t>
            </a:r>
            <a:r>
              <a:rPr lang="en-US" sz="2800" spc="28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a</a:t>
            </a:r>
            <a:r>
              <a:rPr lang="en-US" sz="2800" spc="28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functional</a:t>
            </a:r>
            <a:r>
              <a:rPr lang="en-US" sz="2800" spc="28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real</a:t>
            </a:r>
            <a:r>
              <a:rPr lang="en-US" sz="2800" spc="285"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time</a:t>
            </a:r>
            <a:r>
              <a:rPr lang="en-US" sz="2800" spc="27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vision</a:t>
            </a:r>
            <a:r>
              <a:rPr lang="en-US" sz="2800" spc="28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based</a:t>
            </a:r>
            <a:r>
              <a:rPr lang="en-US" sz="2800" spc="285" dirty="0">
                <a:latin typeface="Times New Roman" panose="02020603050405020304"/>
                <a:cs typeface="Times New Roman" panose="02020603050405020304"/>
              </a:rPr>
              <a:t> </a:t>
            </a:r>
            <a:r>
              <a:rPr lang="en-US" sz="2800" spc="-5" dirty="0" smtClean="0">
                <a:latin typeface="Times New Roman" panose="02020603050405020304"/>
                <a:cs typeface="Times New Roman" panose="02020603050405020304"/>
              </a:rPr>
              <a:t>American</a:t>
            </a:r>
            <a:r>
              <a:rPr lang="en-US" sz="2800" spc="275" dirty="0" smtClean="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sign</a:t>
            </a:r>
            <a:r>
              <a:rPr lang="en-US" sz="2800" spc="285"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language </a:t>
            </a:r>
            <a:r>
              <a:rPr lang="en-US" sz="2800" spc="-434"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recognition</a:t>
            </a:r>
            <a:r>
              <a:rPr lang="en-US" sz="2800" spc="-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for</a:t>
            </a:r>
            <a:r>
              <a:rPr lang="en-US" sz="2800" spc="-5" dirty="0">
                <a:latin typeface="Times New Roman" panose="02020603050405020304"/>
                <a:cs typeface="Times New Roman" panose="02020603050405020304"/>
              </a:rPr>
              <a:t> D&amp;M</a:t>
            </a:r>
            <a:r>
              <a:rPr lang="en-US" sz="2800" spc="-1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people</a:t>
            </a:r>
            <a:r>
              <a:rPr lang="en-US" sz="2800" spc="-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have been</a:t>
            </a:r>
            <a:r>
              <a:rPr lang="en-US" sz="2800" spc="-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developed</a:t>
            </a:r>
            <a:r>
              <a:rPr lang="en-US" sz="2800" spc="-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for</a:t>
            </a:r>
            <a:r>
              <a:rPr lang="en-US" sz="2800" spc="-5" dirty="0">
                <a:latin typeface="Times New Roman" panose="02020603050405020304"/>
                <a:cs typeface="Times New Roman" panose="02020603050405020304"/>
              </a:rPr>
              <a:t> asl alphabets.</a:t>
            </a:r>
            <a:endParaRPr lang="en-US" sz="2800" dirty="0">
              <a:latin typeface="Times New Roman" panose="02020603050405020304"/>
              <a:cs typeface="Times New Roman" panose="02020603050405020304"/>
            </a:endParaRPr>
          </a:p>
          <a:p>
            <a:pPr marL="379095" indent="-367030" algn="just">
              <a:lnSpc>
                <a:spcPct val="100000"/>
              </a:lnSpc>
              <a:spcBef>
                <a:spcPts val="315"/>
              </a:spcBef>
              <a:buFont typeface="Microsoft Sans Serif" panose="020B0604020202020204"/>
              <a:buChar char="●"/>
              <a:tabLst>
                <a:tab pos="379095" algn="l"/>
                <a:tab pos="379730" algn="l"/>
              </a:tabLst>
            </a:pPr>
            <a:r>
              <a:rPr lang="en-US" sz="2800" spc="-5" dirty="0">
                <a:latin typeface="Times New Roman" panose="02020603050405020304"/>
                <a:cs typeface="Times New Roman" panose="02020603050405020304"/>
              </a:rPr>
              <a:t>We</a:t>
            </a:r>
            <a:r>
              <a:rPr lang="en-US" sz="2800" spc="-15"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achieved</a:t>
            </a:r>
            <a:r>
              <a:rPr lang="en-US" sz="2800" spc="-15"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an</a:t>
            </a:r>
            <a:r>
              <a:rPr lang="en-US" sz="2800" spc="-15"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accuracy</a:t>
            </a:r>
            <a:r>
              <a:rPr lang="en-US" sz="2800" spc="-1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of</a:t>
            </a:r>
            <a:r>
              <a:rPr lang="en-US" sz="2800" spc="50" dirty="0">
                <a:latin typeface="Times New Roman" panose="02020603050405020304"/>
                <a:cs typeface="Times New Roman" panose="02020603050405020304"/>
              </a:rPr>
              <a:t> </a:t>
            </a:r>
            <a:r>
              <a:rPr lang="en-US" sz="2800" b="1" dirty="0">
                <a:latin typeface="Times New Roman" panose="02020603050405020304"/>
                <a:cs typeface="Times New Roman" panose="02020603050405020304"/>
              </a:rPr>
              <a:t>95.7%</a:t>
            </a:r>
            <a:r>
              <a:rPr lang="en-US" sz="2800" b="1" spc="-1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on</a:t>
            </a:r>
            <a:r>
              <a:rPr lang="en-US" sz="2800" spc="-1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our</a:t>
            </a:r>
            <a:r>
              <a:rPr lang="en-US" sz="2800" spc="-5"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dataset.</a:t>
            </a:r>
          </a:p>
          <a:p>
            <a:pPr marL="379095" marR="15875" indent="-367030" algn="just">
              <a:lnSpc>
                <a:spcPct val="115000"/>
              </a:lnSpc>
              <a:buFont typeface="Microsoft Sans Serif" panose="020B0604020202020204"/>
              <a:buChar char="●"/>
              <a:tabLst>
                <a:tab pos="379095" algn="l"/>
                <a:tab pos="379730" algn="l"/>
              </a:tabLst>
            </a:pPr>
            <a:r>
              <a:rPr lang="en-US" sz="2800" spc="-5" dirty="0">
                <a:latin typeface="Times New Roman" panose="02020603050405020304"/>
                <a:cs typeface="Times New Roman" panose="02020603050405020304"/>
              </a:rPr>
              <a:t>Prediction </a:t>
            </a:r>
            <a:r>
              <a:rPr lang="en-US" sz="2800" dirty="0">
                <a:latin typeface="Times New Roman" panose="02020603050405020304"/>
                <a:cs typeface="Times New Roman" panose="02020603050405020304"/>
              </a:rPr>
              <a:t>has been </a:t>
            </a:r>
            <a:r>
              <a:rPr lang="en-US" sz="2800" spc="-5" dirty="0">
                <a:latin typeface="Times New Roman" panose="02020603050405020304"/>
                <a:cs typeface="Times New Roman" panose="02020603050405020304"/>
              </a:rPr>
              <a:t>improved after</a:t>
            </a:r>
            <a:r>
              <a:rPr lang="en-US" sz="2800"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implementing</a:t>
            </a:r>
            <a:r>
              <a:rPr lang="en-US" sz="2800"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two</a:t>
            </a:r>
            <a:r>
              <a:rPr lang="en-US" sz="2800"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layers </a:t>
            </a:r>
            <a:r>
              <a:rPr lang="en-US" sz="2800" dirty="0">
                <a:latin typeface="Times New Roman" panose="02020603050405020304"/>
                <a:cs typeface="Times New Roman" panose="02020603050405020304"/>
              </a:rPr>
              <a:t>of </a:t>
            </a:r>
            <a:r>
              <a:rPr lang="en-US" sz="2800" spc="-5" dirty="0">
                <a:latin typeface="Times New Roman" panose="02020603050405020304"/>
                <a:cs typeface="Times New Roman" panose="02020603050405020304"/>
              </a:rPr>
              <a:t>algorithms</a:t>
            </a:r>
            <a:r>
              <a:rPr lang="en-US" sz="2800"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in </a:t>
            </a:r>
            <a:r>
              <a:rPr lang="en-US" sz="2800" spc="-434"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which</a:t>
            </a:r>
            <a:r>
              <a:rPr lang="en-US" sz="2800" spc="-10"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we</a:t>
            </a:r>
            <a:r>
              <a:rPr lang="en-US" sz="2800" spc="-1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verify </a:t>
            </a:r>
            <a:r>
              <a:rPr lang="en-US" sz="2800" spc="-5" dirty="0">
                <a:latin typeface="Times New Roman" panose="02020603050405020304"/>
                <a:cs typeface="Times New Roman" panose="02020603050405020304"/>
              </a:rPr>
              <a:t>and</a:t>
            </a:r>
            <a:r>
              <a:rPr lang="en-US" sz="2800" spc="-1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predict</a:t>
            </a:r>
            <a:r>
              <a:rPr lang="en-US" sz="2800" spc="-5" dirty="0">
                <a:latin typeface="Times New Roman" panose="02020603050405020304"/>
                <a:cs typeface="Times New Roman" panose="02020603050405020304"/>
              </a:rPr>
              <a:t> symbols which</a:t>
            </a:r>
            <a:r>
              <a:rPr lang="en-US" sz="2800" spc="-10"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are</a:t>
            </a:r>
            <a:r>
              <a:rPr lang="en-US" sz="2800" spc="-10"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more similar</a:t>
            </a:r>
            <a:r>
              <a:rPr lang="en-US" sz="2800" spc="-10" dirty="0">
                <a:latin typeface="Times New Roman" panose="02020603050405020304"/>
                <a:cs typeface="Times New Roman" panose="02020603050405020304"/>
              </a:rPr>
              <a:t> </a:t>
            </a:r>
            <a:r>
              <a:rPr lang="en-US" sz="2800" spc="-5" dirty="0">
                <a:latin typeface="Times New Roman" panose="02020603050405020304"/>
                <a:cs typeface="Times New Roman" panose="02020603050405020304"/>
              </a:rPr>
              <a:t>to each</a:t>
            </a:r>
            <a:r>
              <a:rPr lang="en-US" sz="2800" spc="-10" dirty="0">
                <a:latin typeface="Times New Roman" panose="02020603050405020304"/>
                <a:cs typeface="Times New Roman" panose="02020603050405020304"/>
              </a:rPr>
              <a:t> </a:t>
            </a:r>
            <a:r>
              <a:rPr lang="en-US" sz="2800" dirty="0">
                <a:latin typeface="Times New Roman" panose="02020603050405020304"/>
                <a:cs typeface="Times New Roman" panose="02020603050405020304"/>
              </a:rPr>
              <a:t>other.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References :</a:t>
            </a:r>
            <a:endParaRPr lang="en-US" sz="4000" dirty="0"/>
          </a:p>
        </p:txBody>
      </p:sp>
      <p:sp>
        <p:nvSpPr>
          <p:cNvPr id="3" name="Content Placeholder 2"/>
          <p:cNvSpPr>
            <a:spLocks noGrp="1"/>
          </p:cNvSpPr>
          <p:nvPr>
            <p:ph idx="1"/>
          </p:nvPr>
        </p:nvSpPr>
        <p:spPr/>
        <p:txBody>
          <a:bodyPr>
            <a:normAutofit lnSpcReduction="10000"/>
          </a:bodyPr>
          <a:lstStyle/>
          <a:p>
            <a:r>
              <a:rPr lang="da-DK" sz="2000" b="1" dirty="0"/>
              <a:t>T. Yang, Y. Xu, and “A. , Hidden Markov Model for </a:t>
            </a:r>
            <a:r>
              <a:rPr lang="da-DK" sz="2000" b="1" dirty="0" smtClean="0"/>
              <a:t>Gesture </a:t>
            </a:r>
            <a:r>
              <a:rPr lang="en-US" sz="2000" b="1" dirty="0" smtClean="0"/>
              <a:t>Recognition</a:t>
            </a:r>
            <a:r>
              <a:rPr lang="en-US" sz="2000" b="1" dirty="0"/>
              <a:t>”, CMU-RI-TR-94 10, Robotics Institute, </a:t>
            </a:r>
            <a:r>
              <a:rPr lang="en-US" sz="2000" b="1" dirty="0" smtClean="0"/>
              <a:t>Carnegie Mellon </a:t>
            </a:r>
            <a:r>
              <a:rPr lang="en-US" sz="2000" b="1" dirty="0"/>
              <a:t>Univ</a:t>
            </a:r>
            <a:r>
              <a:rPr lang="en-US" sz="2000" b="1" dirty="0" smtClean="0"/>
              <a:t>. , Pittsburgh, PA</a:t>
            </a:r>
            <a:r>
              <a:rPr lang="en-US" sz="2000" b="1" dirty="0"/>
              <a:t>, May 1994</a:t>
            </a:r>
            <a:r>
              <a:rPr lang="en-US" sz="2000" b="1" dirty="0" smtClean="0"/>
              <a:t>.</a:t>
            </a:r>
          </a:p>
          <a:p>
            <a:r>
              <a:rPr lang="en-US" sz="2000" b="1" dirty="0">
                <a:hlinkClick r:id="rId2"/>
              </a:rPr>
              <a:t>https://</a:t>
            </a:r>
            <a:r>
              <a:rPr lang="en-US" sz="2000" b="1" dirty="0" smtClean="0">
                <a:hlinkClick r:id="rId2"/>
              </a:rPr>
              <a:t>docs.opencv.org/2.4/doc/tutorials/imgproc/gausian_median_blur_b</a:t>
            </a:r>
            <a:endParaRPr lang="en-US" sz="2000" b="1" dirty="0" smtClean="0"/>
          </a:p>
          <a:p>
            <a:r>
              <a:rPr lang="en-US" sz="2000" b="1" dirty="0" smtClean="0"/>
              <a:t>aeshpande3.github.io/A-Beginner%27s-Guide-To-Understanding-Convolutional-Neural-Networks-Part-2/ilateral_filter/gausian_median_blur_bilateral_filter.html</a:t>
            </a:r>
          </a:p>
          <a:p>
            <a:r>
              <a:rPr lang="en-US" sz="2000" b="1" dirty="0">
                <a:hlinkClick r:id="rId3"/>
              </a:rPr>
              <a:t>https://</a:t>
            </a:r>
            <a:r>
              <a:rPr lang="en-US" sz="2000" b="1" dirty="0" smtClean="0">
                <a:hlinkClick r:id="rId3"/>
              </a:rPr>
              <a:t>en.wikipedia.org/wiki/Convolutional_neural_network</a:t>
            </a:r>
            <a:endParaRPr lang="en-US" sz="2000" b="1" dirty="0" smtClean="0"/>
          </a:p>
          <a:p>
            <a:r>
              <a:rPr lang="en-US" sz="2000" b="1" dirty="0">
                <a:hlinkClick r:id="rId4"/>
              </a:rPr>
              <a:t>https://opencv.org</a:t>
            </a:r>
            <a:r>
              <a:rPr lang="en-US" sz="2000" b="1" dirty="0" smtClean="0">
                <a:hlinkClick r:id="rId4"/>
              </a:rPr>
              <a:t>/</a:t>
            </a:r>
            <a:endParaRPr lang="en-US" sz="2000" b="1" dirty="0" smtClean="0"/>
          </a:p>
          <a:p>
            <a:endParaRPr lang="en-US" sz="20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B5500"/>
          </a:solidFill>
        </p:spPr>
        <p:txBody>
          <a:bodyPr wrap="square" lIns="0" tIns="0" rIns="0" bIns="0" rtlCol="0"/>
          <a:lstStyle/>
          <a:p>
            <a:endParaRPr/>
          </a:p>
        </p:txBody>
      </p:sp>
      <p:sp>
        <p:nvSpPr>
          <p:cNvPr id="3" name="object 3"/>
          <p:cNvSpPr/>
          <p:nvPr/>
        </p:nvSpPr>
        <p:spPr>
          <a:xfrm>
            <a:off x="830389" y="4169130"/>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2475" y="1856420"/>
            <a:ext cx="4315460" cy="939800"/>
          </a:xfrm>
          <a:prstGeom prst="rect">
            <a:avLst/>
          </a:prstGeom>
        </p:spPr>
        <p:txBody>
          <a:bodyPr vert="horz" wrap="square" lIns="0" tIns="12700" rIns="0" bIns="0" rtlCol="0">
            <a:spAutoFit/>
          </a:bodyPr>
          <a:lstStyle/>
          <a:p>
            <a:pPr marL="12700">
              <a:lnSpc>
                <a:spcPct val="100000"/>
              </a:lnSpc>
              <a:spcBef>
                <a:spcPts val="100"/>
              </a:spcBef>
            </a:pPr>
            <a:r>
              <a:rPr sz="6000" spc="100" dirty="0"/>
              <a:t>Thank</a:t>
            </a:r>
            <a:r>
              <a:rPr sz="6000" spc="-415" dirty="0"/>
              <a:t> </a:t>
            </a:r>
            <a:r>
              <a:rPr sz="6000" spc="225" dirty="0"/>
              <a:t>You</a:t>
            </a:r>
            <a:r>
              <a:rPr sz="6000" spc="-409" dirty="0"/>
              <a:t> </a:t>
            </a:r>
            <a:r>
              <a:rPr sz="6000" spc="-365" dirty="0"/>
              <a:t>!</a:t>
            </a:r>
            <a:endParaRPr sz="6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rPr>
              <a:t>Introduction</a:t>
            </a:r>
            <a:endParaRPr lang="en-US" sz="4000" dirty="0">
              <a:solidFill>
                <a:schemeClr val="tx1"/>
              </a:solidFill>
            </a:endParaRPr>
          </a:p>
        </p:txBody>
      </p:sp>
      <p:sp>
        <p:nvSpPr>
          <p:cNvPr id="3" name="Content Placeholder 2"/>
          <p:cNvSpPr>
            <a:spLocks noGrp="1"/>
          </p:cNvSpPr>
          <p:nvPr>
            <p:ph idx="1"/>
          </p:nvPr>
        </p:nvSpPr>
        <p:spPr>
          <a:xfrm>
            <a:off x="457200" y="1314450"/>
            <a:ext cx="8229600" cy="3695699"/>
          </a:xfrm>
        </p:spPr>
        <p:txBody>
          <a:bodyPr>
            <a:normAutofit fontScale="92500" lnSpcReduction="20000"/>
          </a:bodyPr>
          <a:lstStyle/>
          <a:p>
            <a:pPr algn="just"/>
            <a:r>
              <a:rPr lang="en-US" dirty="0"/>
              <a:t>American sign language is a predominant sign language Since the </a:t>
            </a:r>
            <a:r>
              <a:rPr lang="en-US" dirty="0" smtClean="0"/>
              <a:t>only disability </a:t>
            </a:r>
            <a:r>
              <a:rPr lang="en-US" dirty="0"/>
              <a:t>D&amp;M people have is communication related and they cannot </a:t>
            </a:r>
            <a:r>
              <a:rPr lang="en-US" dirty="0" smtClean="0"/>
              <a:t>use spoken </a:t>
            </a:r>
            <a:r>
              <a:rPr lang="en-US" dirty="0"/>
              <a:t>languages hence the only way for them to communicate is </a:t>
            </a:r>
            <a:r>
              <a:rPr lang="en-US" dirty="0" smtClean="0"/>
              <a:t>through sign </a:t>
            </a:r>
            <a:r>
              <a:rPr lang="en-US" dirty="0"/>
              <a:t>language. Communication is the process of exchange of thoughts </a:t>
            </a:r>
            <a:r>
              <a:rPr lang="en-US" dirty="0" smtClean="0"/>
              <a:t>and messages </a:t>
            </a:r>
            <a:r>
              <a:rPr lang="en-US" dirty="0"/>
              <a:t>in various ways such as speech, signals, behavior and </a:t>
            </a:r>
            <a:r>
              <a:rPr lang="en-US" dirty="0" smtClean="0"/>
              <a:t>visuals. Deaf </a:t>
            </a:r>
            <a:r>
              <a:rPr lang="en-US" dirty="0"/>
              <a:t>and dumb(D&amp;M) people make use of their hands to express </a:t>
            </a:r>
            <a:r>
              <a:rPr lang="en-US" dirty="0" smtClean="0"/>
              <a:t>different gestures </a:t>
            </a:r>
            <a:r>
              <a:rPr lang="en-US" dirty="0"/>
              <a:t>to express their ideas with other people. Gestures are </a:t>
            </a:r>
            <a:r>
              <a:rPr lang="en-US" dirty="0" smtClean="0"/>
              <a:t>the nonverbally </a:t>
            </a:r>
            <a:r>
              <a:rPr lang="en-US" dirty="0"/>
              <a:t>exchanged messages and these gestures are understood </a:t>
            </a:r>
            <a:r>
              <a:rPr lang="en-US" dirty="0" smtClean="0"/>
              <a:t>with vision</a:t>
            </a:r>
            <a:r>
              <a:rPr lang="en-US" dirty="0"/>
              <a:t>. This nonverbal communication of deaf and dumb people is </a:t>
            </a:r>
            <a:r>
              <a:rPr lang="en-US" dirty="0" smtClean="0"/>
              <a:t>called sign </a:t>
            </a:r>
            <a:r>
              <a:rPr lang="en-US" dirty="0"/>
              <a:t>language.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209550"/>
            <a:ext cx="8610600" cy="1323439"/>
          </a:xfrm>
          <a:prstGeom prst="rect">
            <a:avLst/>
          </a:prstGeom>
          <a:noFill/>
        </p:spPr>
        <p:txBody>
          <a:bodyPr wrap="square" rtlCol="0">
            <a:spAutoFit/>
          </a:bodyPr>
          <a:lstStyle/>
          <a:p>
            <a:pPr algn="just"/>
            <a:r>
              <a:rPr lang="en-US" sz="2000" dirty="0"/>
              <a:t>In our project </a:t>
            </a:r>
            <a:r>
              <a:rPr lang="en-US" sz="2000" dirty="0" smtClean="0"/>
              <a:t>we will </a:t>
            </a:r>
            <a:r>
              <a:rPr lang="en-US" sz="2000" dirty="0"/>
              <a:t>basically focus on producing a model which can </a:t>
            </a:r>
            <a:r>
              <a:rPr lang="en-US" sz="2000" dirty="0" smtClean="0"/>
              <a:t>recognize  Fingerspelling </a:t>
            </a:r>
            <a:r>
              <a:rPr lang="en-US" sz="2000" dirty="0"/>
              <a:t>based hand gestures in order to form a complete word </a:t>
            </a:r>
            <a:r>
              <a:rPr lang="en-US" sz="2000" dirty="0" smtClean="0"/>
              <a:t>by combining </a:t>
            </a:r>
            <a:r>
              <a:rPr lang="en-US" sz="2000" dirty="0"/>
              <a:t>each gesture. The gestures we aim to train are as given in </a:t>
            </a:r>
            <a:r>
              <a:rPr lang="en-US" sz="2000" dirty="0" smtClean="0"/>
              <a:t>the image </a:t>
            </a:r>
            <a:r>
              <a:rPr lang="en-US" sz="2000" dirty="0"/>
              <a:t>below.</a:t>
            </a: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7350"/>
            <a:ext cx="7391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smtClean="0">
                <a:solidFill>
                  <a:schemeClr val="tx1"/>
                </a:solidFill>
              </a:rPr>
              <a:t>Literature   review</a:t>
            </a:r>
            <a:endParaRPr lang="en-US" sz="4400" b="1" dirty="0">
              <a:solidFill>
                <a:schemeClr val="tx1"/>
              </a:solidFill>
            </a:endParaRPr>
          </a:p>
        </p:txBody>
      </p:sp>
      <p:sp>
        <p:nvSpPr>
          <p:cNvPr id="4" name="Content Placeholder 3"/>
          <p:cNvSpPr>
            <a:spLocks noGrp="1"/>
          </p:cNvSpPr>
          <p:nvPr>
            <p:ph idx="1"/>
          </p:nvPr>
        </p:nvSpPr>
        <p:spPr>
          <a:xfrm>
            <a:off x="457200" y="1314450"/>
            <a:ext cx="8229600" cy="3619499"/>
          </a:xfrm>
        </p:spPr>
        <p:txBody>
          <a:bodyPr>
            <a:normAutofit lnSpcReduction="10000"/>
          </a:bodyPr>
          <a:lstStyle/>
          <a:p>
            <a:pPr algn="just"/>
            <a:r>
              <a:rPr lang="en-US" dirty="0"/>
              <a:t>In the recent years there has been tremendous research done on the </a:t>
            </a:r>
            <a:r>
              <a:rPr lang="en-US" dirty="0" smtClean="0"/>
              <a:t>hand gesture </a:t>
            </a:r>
            <a:r>
              <a:rPr lang="en-US" dirty="0"/>
              <a:t>recognition</a:t>
            </a:r>
            <a:r>
              <a:rPr lang="en-US" dirty="0" smtClean="0"/>
              <a:t>.</a:t>
            </a:r>
          </a:p>
          <a:p>
            <a:pPr algn="just"/>
            <a:endParaRPr lang="en-US" dirty="0" smtClean="0"/>
          </a:p>
          <a:p>
            <a:pPr algn="just"/>
            <a:r>
              <a:rPr lang="en-US" dirty="0" smtClean="0"/>
              <a:t>With </a:t>
            </a:r>
            <a:r>
              <a:rPr lang="en-US" dirty="0"/>
              <a:t>the help of literature survey done we realized the basic steps in </a:t>
            </a:r>
            <a:r>
              <a:rPr lang="en-US" dirty="0" smtClean="0"/>
              <a:t>hand gesture </a:t>
            </a:r>
            <a:r>
              <a:rPr lang="en-US" dirty="0"/>
              <a:t>recognition are </a:t>
            </a:r>
            <a:r>
              <a:rPr lang="en-US" dirty="0" smtClean="0"/>
              <a:t>:-</a:t>
            </a:r>
          </a:p>
          <a:p>
            <a:pPr marL="114300" indent="0" algn="just">
              <a:buNone/>
            </a:pPr>
            <a:r>
              <a:rPr lang="en-US" dirty="0" smtClean="0">
                <a:solidFill>
                  <a:schemeClr val="bg2">
                    <a:lumMod val="50000"/>
                  </a:schemeClr>
                </a:solidFill>
              </a:rPr>
              <a:t>● </a:t>
            </a:r>
            <a:r>
              <a:rPr lang="en-US" sz="2000" dirty="0">
                <a:solidFill>
                  <a:schemeClr val="bg2">
                    <a:lumMod val="50000"/>
                  </a:schemeClr>
                </a:solidFill>
              </a:rPr>
              <a:t>Data acquisition</a:t>
            </a:r>
          </a:p>
          <a:p>
            <a:pPr marL="114300" indent="0" algn="just">
              <a:buNone/>
            </a:pPr>
            <a:r>
              <a:rPr lang="en-US" dirty="0">
                <a:solidFill>
                  <a:schemeClr val="bg2">
                    <a:lumMod val="50000"/>
                  </a:schemeClr>
                </a:solidFill>
              </a:rPr>
              <a:t>● </a:t>
            </a:r>
            <a:r>
              <a:rPr lang="en-US" sz="2000" dirty="0">
                <a:solidFill>
                  <a:schemeClr val="bg2">
                    <a:lumMod val="50000"/>
                  </a:schemeClr>
                </a:solidFill>
              </a:rPr>
              <a:t>Data preprocessing</a:t>
            </a:r>
          </a:p>
          <a:p>
            <a:pPr marL="114300" indent="0" algn="just">
              <a:buNone/>
            </a:pPr>
            <a:r>
              <a:rPr lang="en-US" dirty="0">
                <a:solidFill>
                  <a:schemeClr val="bg2">
                    <a:lumMod val="50000"/>
                  </a:schemeClr>
                </a:solidFill>
              </a:rPr>
              <a:t>●</a:t>
            </a:r>
            <a:r>
              <a:rPr lang="en-US" sz="2000" dirty="0">
                <a:solidFill>
                  <a:schemeClr val="bg2">
                    <a:lumMod val="50000"/>
                  </a:schemeClr>
                </a:solidFill>
              </a:rPr>
              <a:t> Feature extraction</a:t>
            </a:r>
          </a:p>
          <a:p>
            <a:pPr marL="114300" indent="0" algn="just">
              <a:buNone/>
            </a:pPr>
            <a:r>
              <a:rPr lang="en-US" dirty="0">
                <a:solidFill>
                  <a:schemeClr val="bg2">
                    <a:lumMod val="50000"/>
                  </a:schemeClr>
                </a:solidFill>
              </a:rPr>
              <a:t>● </a:t>
            </a:r>
            <a:r>
              <a:rPr lang="en-US" sz="2000" dirty="0">
                <a:solidFill>
                  <a:schemeClr val="bg2">
                    <a:lumMod val="50000"/>
                  </a:schemeClr>
                </a:solidFill>
              </a:rPr>
              <a:t>Gesture classification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p:cNvGrpSpPr/>
          <p:nvPr/>
        </p:nvGrpSpPr>
        <p:grpSpPr>
          <a:xfrm>
            <a:off x="1649" y="0"/>
            <a:ext cx="4494151" cy="5143500"/>
            <a:chOff x="1" y="0"/>
            <a:chExt cx="4572000" cy="5143500"/>
          </a:xfrm>
        </p:grpSpPr>
        <p:pic>
          <p:nvPicPr>
            <p:cNvPr id="5" name="object 3"/>
            <p:cNvPicPr/>
            <p:nvPr/>
          </p:nvPicPr>
          <p:blipFill>
            <a:blip r:embed="rId2" cstate="print"/>
            <a:stretch>
              <a:fillRect/>
            </a:stretch>
          </p:blipFill>
          <p:spPr>
            <a:xfrm>
              <a:off x="1" y="0"/>
              <a:ext cx="4571999" cy="5143451"/>
            </a:xfrm>
            <a:prstGeom prst="rect">
              <a:avLst/>
            </a:prstGeom>
          </p:spPr>
        </p:pic>
        <p:sp>
          <p:nvSpPr>
            <p:cNvPr id="6" name="object 4"/>
            <p:cNvSpPr/>
            <p:nvPr/>
          </p:nvSpPr>
          <p:spPr>
            <a:xfrm>
              <a:off x="1650" y="0"/>
              <a:ext cx="4568825" cy="5143500"/>
            </a:xfrm>
            <a:custGeom>
              <a:avLst/>
              <a:gdLst/>
              <a:ahLst/>
              <a:cxnLst/>
              <a:rect l="l" t="t" r="r" b="b"/>
              <a:pathLst>
                <a:path w="4568825" h="5143500">
                  <a:moveTo>
                    <a:pt x="4568699" y="5143499"/>
                  </a:moveTo>
                  <a:lnTo>
                    <a:pt x="0" y="5143499"/>
                  </a:lnTo>
                  <a:lnTo>
                    <a:pt x="0" y="0"/>
                  </a:lnTo>
                  <a:lnTo>
                    <a:pt x="4568699" y="0"/>
                  </a:lnTo>
                  <a:lnTo>
                    <a:pt x="4568699" y="5143499"/>
                  </a:lnTo>
                  <a:close/>
                </a:path>
              </a:pathLst>
            </a:custGeom>
            <a:solidFill>
              <a:srgbClr val="178D7D">
                <a:alpha val="68078"/>
              </a:srgbClr>
            </a:solidFill>
          </p:spPr>
          <p:txBody>
            <a:bodyPr wrap="square" lIns="0" tIns="0" rIns="0" bIns="0" rtlCol="0"/>
            <a:lstStyle/>
            <a:p>
              <a:endParaRPr/>
            </a:p>
          </p:txBody>
        </p:sp>
        <p:sp>
          <p:nvSpPr>
            <p:cNvPr id="7"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grpSp>
      <p:sp>
        <p:nvSpPr>
          <p:cNvPr id="2" name="Title 1"/>
          <p:cNvSpPr>
            <a:spLocks noGrp="1"/>
          </p:cNvSpPr>
          <p:nvPr>
            <p:ph type="title" idx="4294967295"/>
          </p:nvPr>
        </p:nvSpPr>
        <p:spPr>
          <a:xfrm>
            <a:off x="-1" y="1352550"/>
            <a:ext cx="4570475" cy="1905000"/>
          </a:xfrm>
        </p:spPr>
        <p:txBody>
          <a:bodyPr>
            <a:noAutofit/>
          </a:bodyPr>
          <a:lstStyle/>
          <a:p>
            <a:r>
              <a:rPr lang="en-US" sz="5400" b="1" u="sng" dirty="0">
                <a:solidFill>
                  <a:schemeClr val="bg1"/>
                </a:solidFill>
              </a:rPr>
              <a:t>Data</a:t>
            </a:r>
            <a:r>
              <a:rPr lang="en-US" sz="4400" b="1" u="sng" dirty="0">
                <a:solidFill>
                  <a:schemeClr val="bg1"/>
                </a:solidFill>
              </a:rPr>
              <a:t> </a:t>
            </a:r>
            <a:r>
              <a:rPr lang="en-US" sz="4400" b="1" u="sng" dirty="0" smtClean="0">
                <a:solidFill>
                  <a:schemeClr val="bg1"/>
                </a:solidFill>
              </a:rPr>
              <a:t/>
            </a:r>
            <a:br>
              <a:rPr lang="en-US" sz="4400" b="1" u="sng" dirty="0" smtClean="0">
                <a:solidFill>
                  <a:schemeClr val="bg1"/>
                </a:solidFill>
              </a:rPr>
            </a:br>
            <a:r>
              <a:rPr lang="en-US" sz="4400" b="1" u="sng" dirty="0" smtClean="0">
                <a:solidFill>
                  <a:schemeClr val="bg1"/>
                </a:solidFill>
              </a:rPr>
              <a:t>acquisition</a:t>
            </a:r>
            <a:r>
              <a:rPr lang="en-US" sz="4400" b="1" u="sng" dirty="0">
                <a:solidFill>
                  <a:schemeClr val="bg1"/>
                </a:solidFill>
              </a:rPr>
              <a:t>:</a:t>
            </a:r>
          </a:p>
        </p:txBody>
      </p:sp>
      <p:sp>
        <p:nvSpPr>
          <p:cNvPr id="3" name="Content Placeholder 2"/>
          <p:cNvSpPr>
            <a:spLocks noGrp="1"/>
          </p:cNvSpPr>
          <p:nvPr>
            <p:ph idx="4294967295"/>
          </p:nvPr>
        </p:nvSpPr>
        <p:spPr>
          <a:xfrm>
            <a:off x="4494300" y="0"/>
            <a:ext cx="4497300" cy="5143451"/>
          </a:xfrm>
        </p:spPr>
        <p:txBody>
          <a:bodyPr>
            <a:noAutofit/>
          </a:bodyPr>
          <a:lstStyle/>
          <a:p>
            <a:endParaRPr lang="en-US" sz="1050" dirty="0" smtClean="0">
              <a:solidFill>
                <a:schemeClr val="tx1">
                  <a:lumMod val="65000"/>
                </a:schemeClr>
              </a:solidFill>
            </a:endParaRPr>
          </a:p>
          <a:p>
            <a:pPr marL="114300" indent="0" algn="just">
              <a:buNone/>
            </a:pPr>
            <a:r>
              <a:rPr lang="en-US" sz="1600" dirty="0" smtClean="0">
                <a:solidFill>
                  <a:schemeClr val="tx1"/>
                </a:solidFill>
              </a:rPr>
              <a:t>We are going to use </a:t>
            </a:r>
            <a:r>
              <a:rPr lang="en-US" sz="1600" dirty="0">
                <a:solidFill>
                  <a:schemeClr val="tx1"/>
                </a:solidFill>
              </a:rPr>
              <a:t>vision based </a:t>
            </a:r>
            <a:r>
              <a:rPr lang="en-US" sz="1600" dirty="0" smtClean="0">
                <a:solidFill>
                  <a:schemeClr val="tx1"/>
                </a:solidFill>
              </a:rPr>
              <a:t>method in which computer </a:t>
            </a:r>
            <a:r>
              <a:rPr lang="en-US" sz="1600" dirty="0">
                <a:solidFill>
                  <a:schemeClr val="tx1"/>
                </a:solidFill>
              </a:rPr>
              <a:t>camera is the input device </a:t>
            </a:r>
            <a:r>
              <a:rPr lang="en-US" sz="1600" dirty="0" smtClean="0">
                <a:solidFill>
                  <a:schemeClr val="tx1"/>
                </a:solidFill>
              </a:rPr>
              <a:t>for observing </a:t>
            </a:r>
            <a:r>
              <a:rPr lang="en-US" sz="1600" dirty="0">
                <a:solidFill>
                  <a:schemeClr val="tx1"/>
                </a:solidFill>
              </a:rPr>
              <a:t>the information of hands or fingers. The Vision </a:t>
            </a:r>
            <a:r>
              <a:rPr lang="en-US" sz="1600" dirty="0" smtClean="0">
                <a:solidFill>
                  <a:schemeClr val="tx1"/>
                </a:solidFill>
              </a:rPr>
              <a:t>Based  methods </a:t>
            </a:r>
            <a:r>
              <a:rPr lang="en-US" sz="1600" dirty="0">
                <a:solidFill>
                  <a:schemeClr val="tx1"/>
                </a:solidFill>
              </a:rPr>
              <a:t>require only a camera, thus realizing a natural </a:t>
            </a:r>
            <a:r>
              <a:rPr lang="en-US" sz="1600" dirty="0" smtClean="0">
                <a:solidFill>
                  <a:schemeClr val="tx1"/>
                </a:solidFill>
              </a:rPr>
              <a:t>interaction between </a:t>
            </a:r>
            <a:r>
              <a:rPr lang="en-US" sz="1600" dirty="0">
                <a:solidFill>
                  <a:schemeClr val="tx1"/>
                </a:solidFill>
              </a:rPr>
              <a:t>humans and computers without the use of any extra </a:t>
            </a:r>
            <a:r>
              <a:rPr lang="en-US" sz="1600" dirty="0" smtClean="0">
                <a:solidFill>
                  <a:schemeClr val="tx1"/>
                </a:solidFill>
              </a:rPr>
              <a:t>devices. These </a:t>
            </a:r>
            <a:r>
              <a:rPr lang="en-US" sz="1600" dirty="0">
                <a:solidFill>
                  <a:schemeClr val="tx1"/>
                </a:solidFill>
              </a:rPr>
              <a:t>systems tend to complement biological vision by </a:t>
            </a:r>
            <a:r>
              <a:rPr lang="en-US" sz="1600" dirty="0" smtClean="0">
                <a:solidFill>
                  <a:schemeClr val="tx1"/>
                </a:solidFill>
              </a:rPr>
              <a:t>describing artificial </a:t>
            </a:r>
            <a:r>
              <a:rPr lang="en-US" sz="1600" dirty="0">
                <a:solidFill>
                  <a:schemeClr val="tx1"/>
                </a:solidFill>
              </a:rPr>
              <a:t>vision systems that are implemented in software </a:t>
            </a:r>
            <a:r>
              <a:rPr lang="en-US" sz="1600" dirty="0" smtClean="0">
                <a:solidFill>
                  <a:schemeClr val="tx1"/>
                </a:solidFill>
              </a:rPr>
              <a:t>and/or hardware. The </a:t>
            </a:r>
            <a:r>
              <a:rPr lang="en-US" sz="1600" dirty="0">
                <a:solidFill>
                  <a:schemeClr val="tx1"/>
                </a:solidFill>
              </a:rPr>
              <a:t>main challenge of vision-based hand detection is to cope with </a:t>
            </a:r>
            <a:r>
              <a:rPr lang="en-US" sz="1600" dirty="0" smtClean="0">
                <a:solidFill>
                  <a:schemeClr val="tx1"/>
                </a:solidFill>
              </a:rPr>
              <a:t>the large </a:t>
            </a:r>
            <a:r>
              <a:rPr lang="en-US" sz="1600" dirty="0">
                <a:solidFill>
                  <a:schemeClr val="tx1"/>
                </a:solidFill>
              </a:rPr>
              <a:t>variability of human hand’s appearance due to a huge number </a:t>
            </a:r>
            <a:r>
              <a:rPr lang="en-US" sz="1600" dirty="0" smtClean="0">
                <a:solidFill>
                  <a:schemeClr val="tx1"/>
                </a:solidFill>
              </a:rPr>
              <a:t>of hand </a:t>
            </a:r>
            <a:r>
              <a:rPr lang="en-US" sz="1600" dirty="0">
                <a:solidFill>
                  <a:schemeClr val="tx1"/>
                </a:solidFill>
              </a:rPr>
              <a:t>movements, to different </a:t>
            </a:r>
            <a:r>
              <a:rPr lang="en-US" sz="1600" dirty="0" smtClean="0">
                <a:solidFill>
                  <a:schemeClr val="tx1"/>
                </a:solidFill>
              </a:rPr>
              <a:t>skin-color  </a:t>
            </a:r>
            <a:r>
              <a:rPr lang="en-US" sz="1600" dirty="0">
                <a:solidFill>
                  <a:schemeClr val="tx1"/>
                </a:solidFill>
              </a:rPr>
              <a:t>possibilities as well as to </a:t>
            </a:r>
            <a:r>
              <a:rPr lang="en-US" sz="1600" dirty="0" smtClean="0">
                <a:solidFill>
                  <a:schemeClr val="tx1"/>
                </a:solidFill>
              </a:rPr>
              <a:t>the variations </a:t>
            </a:r>
            <a:r>
              <a:rPr lang="en-US" sz="1600" dirty="0">
                <a:solidFill>
                  <a:schemeClr val="tx1"/>
                </a:solidFill>
              </a:rPr>
              <a:t>in view points, scales, and speed of the camera </a:t>
            </a:r>
            <a:r>
              <a:rPr lang="en-US" sz="1600" dirty="0" smtClean="0">
                <a:solidFill>
                  <a:schemeClr val="tx1"/>
                </a:solidFill>
              </a:rPr>
              <a:t>capturing the </a:t>
            </a:r>
            <a:r>
              <a:rPr lang="en-US" sz="1600" dirty="0">
                <a:solidFill>
                  <a:schemeClr val="tx1"/>
                </a:solidFill>
              </a:rPr>
              <a:t>scene.</a:t>
            </a:r>
            <a:endParaRPr lang="en-US" sz="16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
          <p:cNvGrpSpPr/>
          <p:nvPr/>
        </p:nvGrpSpPr>
        <p:grpSpPr>
          <a:xfrm>
            <a:off x="1651" y="0"/>
            <a:ext cx="4341749" cy="5143500"/>
            <a:chOff x="1" y="0"/>
            <a:chExt cx="4571999" cy="5143500"/>
          </a:xfrm>
        </p:grpSpPr>
        <p:pic>
          <p:nvPicPr>
            <p:cNvPr id="4" name="object 3"/>
            <p:cNvPicPr/>
            <p:nvPr/>
          </p:nvPicPr>
          <p:blipFill>
            <a:blip r:embed="rId2" cstate="print"/>
            <a:stretch>
              <a:fillRect/>
            </a:stretch>
          </p:blipFill>
          <p:spPr>
            <a:xfrm>
              <a:off x="1" y="0"/>
              <a:ext cx="4571999" cy="5143451"/>
            </a:xfrm>
            <a:prstGeom prst="rect">
              <a:avLst/>
            </a:prstGeom>
          </p:spPr>
        </p:pic>
        <p:sp>
          <p:nvSpPr>
            <p:cNvPr id="5" name="object 4"/>
            <p:cNvSpPr/>
            <p:nvPr/>
          </p:nvSpPr>
          <p:spPr>
            <a:xfrm>
              <a:off x="1649" y="0"/>
              <a:ext cx="4570350" cy="5143500"/>
            </a:xfrm>
            <a:custGeom>
              <a:avLst/>
              <a:gdLst/>
              <a:ahLst/>
              <a:cxnLst/>
              <a:rect l="l" t="t" r="r" b="b"/>
              <a:pathLst>
                <a:path w="4568825" h="5143500">
                  <a:moveTo>
                    <a:pt x="4568699" y="5143499"/>
                  </a:moveTo>
                  <a:lnTo>
                    <a:pt x="0" y="5143499"/>
                  </a:lnTo>
                  <a:lnTo>
                    <a:pt x="0" y="0"/>
                  </a:lnTo>
                  <a:lnTo>
                    <a:pt x="4568699" y="0"/>
                  </a:lnTo>
                  <a:lnTo>
                    <a:pt x="4568699" y="5143499"/>
                  </a:lnTo>
                  <a:close/>
                </a:path>
              </a:pathLst>
            </a:custGeom>
            <a:solidFill>
              <a:srgbClr val="178D7D">
                <a:alpha val="68078"/>
              </a:srgbClr>
            </a:solidFill>
          </p:spPr>
          <p:txBody>
            <a:bodyPr wrap="square" lIns="0" tIns="0" rIns="0" bIns="0" rtlCol="0"/>
            <a:lstStyle/>
            <a:p>
              <a:endParaRPr/>
            </a:p>
          </p:txBody>
        </p:sp>
        <p:sp>
          <p:nvSpPr>
            <p:cNvPr id="6"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grpSp>
      <p:sp>
        <p:nvSpPr>
          <p:cNvPr id="8" name="TextBox 7"/>
          <p:cNvSpPr txBox="1"/>
          <p:nvPr/>
        </p:nvSpPr>
        <p:spPr>
          <a:xfrm>
            <a:off x="-34413" y="1177915"/>
            <a:ext cx="4340183" cy="2062103"/>
          </a:xfrm>
          <a:prstGeom prst="rect">
            <a:avLst/>
          </a:prstGeom>
          <a:noFill/>
        </p:spPr>
        <p:txBody>
          <a:bodyPr wrap="square" rtlCol="0">
            <a:spAutoFit/>
          </a:bodyPr>
          <a:lstStyle/>
          <a:p>
            <a:pPr algn="ctr"/>
            <a:r>
              <a:rPr lang="en-US" sz="3200" b="1" u="sng" dirty="0">
                <a:solidFill>
                  <a:schemeClr val="bg1"/>
                </a:solidFill>
              </a:rPr>
              <a:t>Data preprocessing and Feature extraction for vision</a:t>
            </a:r>
          </a:p>
          <a:p>
            <a:pPr algn="ctr"/>
            <a:r>
              <a:rPr lang="en-US" sz="3200" b="1" u="sng" dirty="0">
                <a:solidFill>
                  <a:schemeClr val="bg1"/>
                </a:solidFill>
              </a:rPr>
              <a:t>based approach:</a:t>
            </a:r>
          </a:p>
        </p:txBody>
      </p:sp>
      <p:sp>
        <p:nvSpPr>
          <p:cNvPr id="10" name="Title 9"/>
          <p:cNvSpPr>
            <a:spLocks noGrp="1"/>
          </p:cNvSpPr>
          <p:nvPr>
            <p:ph type="title"/>
          </p:nvPr>
        </p:nvSpPr>
        <p:spPr/>
        <p:txBody>
          <a:bodyPr/>
          <a:lstStyle/>
          <a:p>
            <a:endParaRPr lang="en-US" dirty="0"/>
          </a:p>
        </p:txBody>
      </p:sp>
      <p:sp>
        <p:nvSpPr>
          <p:cNvPr id="11" name="Content Placeholder 10"/>
          <p:cNvSpPr>
            <a:spLocks noGrp="1"/>
          </p:cNvSpPr>
          <p:nvPr>
            <p:ph idx="1"/>
          </p:nvPr>
        </p:nvSpPr>
        <p:spPr>
          <a:xfrm>
            <a:off x="4343400" y="57150"/>
            <a:ext cx="4724400" cy="5086350"/>
          </a:xfrm>
        </p:spPr>
        <p:txBody>
          <a:bodyPr>
            <a:noAutofit/>
          </a:bodyPr>
          <a:lstStyle/>
          <a:p>
            <a:pPr algn="just"/>
            <a:r>
              <a:rPr lang="en-US" sz="2000" dirty="0"/>
              <a:t>In </a:t>
            </a:r>
            <a:r>
              <a:rPr lang="en-US" sz="2000" dirty="0" smtClean="0"/>
              <a:t>the </a:t>
            </a:r>
            <a:r>
              <a:rPr lang="en-US" sz="2000" dirty="0"/>
              <a:t>approach for hand detection combines threshold-based </a:t>
            </a:r>
            <a:r>
              <a:rPr lang="en-US" sz="2000" dirty="0" smtClean="0"/>
              <a:t>color detection </a:t>
            </a:r>
            <a:r>
              <a:rPr lang="en-US" sz="2000" dirty="0"/>
              <a:t>with background subtraction</a:t>
            </a:r>
            <a:r>
              <a:rPr lang="en-US" sz="2000" dirty="0" smtClean="0"/>
              <a:t>. We </a:t>
            </a:r>
            <a:r>
              <a:rPr lang="en-US" sz="2000" dirty="0"/>
              <a:t>can use </a:t>
            </a:r>
            <a:r>
              <a:rPr lang="en-US" sz="2000" dirty="0" smtClean="0"/>
              <a:t>AdaBoost face detector </a:t>
            </a:r>
            <a:r>
              <a:rPr lang="en-US" sz="2000" dirty="0"/>
              <a:t>to differentiate between faces and hands as both </a:t>
            </a:r>
            <a:r>
              <a:rPr lang="en-US" sz="2000" dirty="0" smtClean="0"/>
              <a:t>involve similar </a:t>
            </a:r>
            <a:r>
              <a:rPr lang="en-US" sz="2000" dirty="0"/>
              <a:t>skin-color</a:t>
            </a:r>
            <a:r>
              <a:rPr lang="en-US" sz="2000" dirty="0" smtClean="0"/>
              <a:t>.</a:t>
            </a:r>
          </a:p>
          <a:p>
            <a:pPr algn="just"/>
            <a:r>
              <a:rPr lang="en-US" sz="2000" dirty="0" smtClean="0"/>
              <a:t>We </a:t>
            </a:r>
            <a:r>
              <a:rPr lang="en-US" sz="2000" dirty="0"/>
              <a:t>can also extract necessary image which is to be trained </a:t>
            </a:r>
            <a:r>
              <a:rPr lang="en-US" sz="2000" dirty="0" smtClean="0"/>
              <a:t>by applying </a:t>
            </a:r>
            <a:r>
              <a:rPr lang="en-US" sz="2000" dirty="0"/>
              <a:t>a filter called Gaussian blur. The filter can be easily </a:t>
            </a:r>
            <a:r>
              <a:rPr lang="en-US" sz="2000" dirty="0" smtClean="0"/>
              <a:t>applied using </a:t>
            </a:r>
            <a:r>
              <a:rPr lang="en-US" sz="2000" dirty="0"/>
              <a:t>open computer vision also known as </a:t>
            </a:r>
            <a:r>
              <a:rPr lang="en-US" sz="2000" dirty="0" smtClean="0"/>
              <a:t>OpenCV.</a:t>
            </a:r>
            <a:endParaRPr lang="en-US" sz="2000" dirty="0">
              <a:solidFill>
                <a:schemeClr val="tx1">
                  <a:lumMod val="65000"/>
                  <a:lumOff val="35000"/>
                </a:schemeClr>
              </a:solidFill>
            </a:endParaRPr>
          </a:p>
        </p:txBody>
      </p:sp>
      <p:sp>
        <p:nvSpPr>
          <p:cNvPr id="12" name="Text Placeholder 11"/>
          <p:cNvSpPr>
            <a:spLocks noGrp="1"/>
          </p:cNvSpPr>
          <p:nvPr>
            <p:ph type="body" sz="half" idx="2"/>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2"/>
          <p:cNvGrpSpPr/>
          <p:nvPr/>
        </p:nvGrpSpPr>
        <p:grpSpPr>
          <a:xfrm>
            <a:off x="1" y="0"/>
            <a:ext cx="4419599" cy="5143451"/>
            <a:chOff x="1" y="0"/>
            <a:chExt cx="4572000" cy="5143500"/>
          </a:xfrm>
        </p:grpSpPr>
        <p:pic>
          <p:nvPicPr>
            <p:cNvPr id="6" name="object 3"/>
            <p:cNvPicPr/>
            <p:nvPr/>
          </p:nvPicPr>
          <p:blipFill>
            <a:blip r:embed="rId2" cstate="print"/>
            <a:stretch>
              <a:fillRect/>
            </a:stretch>
          </p:blipFill>
          <p:spPr>
            <a:xfrm>
              <a:off x="1" y="0"/>
              <a:ext cx="4571999" cy="5143451"/>
            </a:xfrm>
            <a:prstGeom prst="rect">
              <a:avLst/>
            </a:prstGeom>
          </p:spPr>
        </p:pic>
        <p:sp>
          <p:nvSpPr>
            <p:cNvPr id="7" name="object 4"/>
            <p:cNvSpPr/>
            <p:nvPr/>
          </p:nvSpPr>
          <p:spPr>
            <a:xfrm>
              <a:off x="1650" y="0"/>
              <a:ext cx="4568825" cy="5143500"/>
            </a:xfrm>
            <a:custGeom>
              <a:avLst/>
              <a:gdLst/>
              <a:ahLst/>
              <a:cxnLst/>
              <a:rect l="l" t="t" r="r" b="b"/>
              <a:pathLst>
                <a:path w="4568825" h="5143500">
                  <a:moveTo>
                    <a:pt x="4568699" y="5143499"/>
                  </a:moveTo>
                  <a:lnTo>
                    <a:pt x="0" y="5143499"/>
                  </a:lnTo>
                  <a:lnTo>
                    <a:pt x="0" y="0"/>
                  </a:lnTo>
                  <a:lnTo>
                    <a:pt x="4568699" y="0"/>
                  </a:lnTo>
                  <a:lnTo>
                    <a:pt x="4568699" y="5143499"/>
                  </a:lnTo>
                  <a:close/>
                </a:path>
              </a:pathLst>
            </a:custGeom>
            <a:solidFill>
              <a:srgbClr val="178D7D">
                <a:alpha val="68078"/>
              </a:srgbClr>
            </a:solidFill>
          </p:spPr>
          <p:txBody>
            <a:bodyPr wrap="square" lIns="0" tIns="0" rIns="0" bIns="0" rtlCol="0"/>
            <a:lstStyle/>
            <a:p>
              <a:endParaRPr/>
            </a:p>
          </p:txBody>
        </p:sp>
        <p:sp>
          <p:nvSpPr>
            <p:cNvPr id="8"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grpSp>
      <p:sp>
        <p:nvSpPr>
          <p:cNvPr id="2" name="Content Placeholder 1"/>
          <p:cNvSpPr>
            <a:spLocks noGrp="1"/>
          </p:cNvSpPr>
          <p:nvPr>
            <p:ph idx="1"/>
          </p:nvPr>
        </p:nvSpPr>
        <p:spPr>
          <a:xfrm>
            <a:off x="4418124" y="57150"/>
            <a:ext cx="4649676" cy="5086252"/>
          </a:xfrm>
        </p:spPr>
        <p:txBody>
          <a:bodyPr>
            <a:noAutofit/>
          </a:bodyPr>
          <a:lstStyle/>
          <a:p>
            <a:pPr algn="just"/>
            <a:r>
              <a:rPr lang="en-US" sz="1600" dirty="0"/>
              <a:t>According to paper on “Human Hand Gesture Recognition Using </a:t>
            </a:r>
            <a:r>
              <a:rPr lang="en-US" sz="1600" dirty="0" smtClean="0"/>
              <a:t>a Convolution </a:t>
            </a:r>
            <a:r>
              <a:rPr lang="en-US" sz="1600" dirty="0"/>
              <a:t>Neural Network” by Hsien-I Lin , Ming-Hsiang Hsu, </a:t>
            </a:r>
            <a:r>
              <a:rPr lang="en-US" sz="1600" dirty="0" smtClean="0"/>
              <a:t>and Wei-Kai </a:t>
            </a:r>
            <a:r>
              <a:rPr lang="en-US" sz="1600" dirty="0"/>
              <a:t>Chen graduates of </a:t>
            </a:r>
            <a:r>
              <a:rPr lang="en-US" sz="1600" dirty="0">
                <a:solidFill>
                  <a:schemeClr val="tx1"/>
                </a:solidFill>
              </a:rPr>
              <a:t>Institute of Automation </a:t>
            </a:r>
            <a:r>
              <a:rPr lang="en-US" sz="1600" dirty="0" smtClean="0">
                <a:solidFill>
                  <a:schemeClr val="tx1"/>
                </a:solidFill>
              </a:rPr>
              <a:t>Technology National </a:t>
            </a:r>
            <a:r>
              <a:rPr lang="en-US" sz="1600" dirty="0">
                <a:solidFill>
                  <a:schemeClr val="tx1"/>
                </a:solidFill>
              </a:rPr>
              <a:t>Taipei University of Technology Taipei, Taiwan, </a:t>
            </a:r>
            <a:r>
              <a:rPr lang="en-US" sz="1600" dirty="0" smtClean="0"/>
              <a:t>they construct </a:t>
            </a:r>
            <a:r>
              <a:rPr lang="en-US" sz="1600" dirty="0"/>
              <a:t>a skin model to extract the hand out of an image and </a:t>
            </a:r>
            <a:r>
              <a:rPr lang="en-US" sz="1600" dirty="0" smtClean="0"/>
              <a:t>then  apply </a:t>
            </a:r>
            <a:r>
              <a:rPr lang="en-US" sz="1600" dirty="0"/>
              <a:t>binary threshold to the whole image. After obtaining </a:t>
            </a:r>
            <a:r>
              <a:rPr lang="en-US" sz="1600" dirty="0" smtClean="0"/>
              <a:t>the threshold </a:t>
            </a:r>
            <a:r>
              <a:rPr lang="en-US" sz="1600" dirty="0"/>
              <a:t>image they calibrate it about the principal axis in order </a:t>
            </a:r>
            <a:r>
              <a:rPr lang="en-US" sz="1600" dirty="0" smtClean="0"/>
              <a:t>to center </a:t>
            </a:r>
            <a:r>
              <a:rPr lang="en-US" sz="1600" dirty="0"/>
              <a:t>the image about it. They input this image to a </a:t>
            </a:r>
            <a:r>
              <a:rPr lang="en-US" sz="1600" dirty="0" smtClean="0"/>
              <a:t>convolutional neural </a:t>
            </a:r>
            <a:r>
              <a:rPr lang="en-US" sz="1600" dirty="0"/>
              <a:t>network model in order to train and predict the outputs. </a:t>
            </a:r>
            <a:r>
              <a:rPr lang="en-US" sz="1600" dirty="0" smtClean="0"/>
              <a:t>They have </a:t>
            </a:r>
            <a:r>
              <a:rPr lang="en-US" sz="1600" dirty="0"/>
              <a:t>trained their model over 7 hand gestures and using their </a:t>
            </a:r>
            <a:r>
              <a:rPr lang="en-US" sz="1600" dirty="0" smtClean="0"/>
              <a:t>model they </a:t>
            </a:r>
            <a:r>
              <a:rPr lang="en-US" sz="1600" dirty="0"/>
              <a:t>produce an accuracy of around 95% for those 7 gestures.</a:t>
            </a:r>
            <a:endParaRPr lang="en-US" sz="1600" dirty="0">
              <a:solidFill>
                <a:schemeClr val="accent5">
                  <a:lumMod val="75000"/>
                </a:schemeClr>
              </a:solidFill>
            </a:endParaRPr>
          </a:p>
        </p:txBody>
      </p:sp>
      <p:sp>
        <p:nvSpPr>
          <p:cNvPr id="3" name="Text Placeholder 2"/>
          <p:cNvSpPr>
            <a:spLocks noGrp="1"/>
          </p:cNvSpPr>
          <p:nvPr>
            <p:ph type="body" sz="half" idx="2"/>
          </p:nvPr>
        </p:nvSpPr>
        <p:spPr/>
        <p:txBody>
          <a:bodyPr/>
          <a:lstStyle/>
          <a:p>
            <a:endParaRPr lang="en-US" dirty="0"/>
          </a:p>
        </p:txBody>
      </p:sp>
      <p:sp>
        <p:nvSpPr>
          <p:cNvPr id="4" name="Title 3"/>
          <p:cNvSpPr>
            <a:spLocks noGrp="1"/>
          </p:cNvSpPr>
          <p:nvPr>
            <p:ph type="title"/>
          </p:nvPr>
        </p:nvSpPr>
        <p:spPr>
          <a:xfrm>
            <a:off x="-457200" y="361950"/>
            <a:ext cx="5333999" cy="2362200"/>
          </a:xfrm>
        </p:spPr>
        <p:txBody>
          <a:bodyPr>
            <a:noAutofit/>
          </a:bodyPr>
          <a:lstStyle/>
          <a:p>
            <a:pPr algn="ctr"/>
            <a:r>
              <a:rPr lang="en-US" sz="3600" b="1" u="sng" dirty="0">
                <a:solidFill>
                  <a:schemeClr val="bg1"/>
                </a:solidFill>
              </a:rPr>
              <a:t>Gesture classification </a:t>
            </a:r>
            <a:r>
              <a:rPr lang="en-US" sz="4000" b="1" dirty="0">
                <a:solidFill>
                  <a:schemeClr val="bg1"/>
                </a:solidFill>
              </a:rPr>
              <a:t>:</a:t>
            </a:r>
            <a:endParaRPr lang="en-US" sz="4800" b="1" u="sng"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 y="0"/>
            <a:ext cx="4575810" cy="5143500"/>
            <a:chOff x="-74" y="0"/>
            <a:chExt cx="4575810" cy="5143500"/>
          </a:xfrm>
        </p:grpSpPr>
        <p:pic>
          <p:nvPicPr>
            <p:cNvPr id="3" name="object 3"/>
            <p:cNvPicPr/>
            <p:nvPr/>
          </p:nvPicPr>
          <p:blipFill>
            <a:blip r:embed="rId2" cstate="print"/>
            <a:stretch>
              <a:fillRect/>
            </a:stretch>
          </p:blipFill>
          <p:spPr>
            <a:xfrm>
              <a:off x="0" y="0"/>
              <a:ext cx="4575249" cy="5143499"/>
            </a:xfrm>
            <a:prstGeom prst="rect">
              <a:avLst/>
            </a:prstGeom>
          </p:spPr>
        </p:pic>
        <p:sp>
          <p:nvSpPr>
            <p:cNvPr id="4" name="object 4"/>
            <p:cNvSpPr/>
            <p:nvPr/>
          </p:nvSpPr>
          <p:spPr>
            <a:xfrm>
              <a:off x="-74"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178D7D">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609600" y="1376133"/>
            <a:ext cx="3581400" cy="2383858"/>
          </a:xfrm>
          <a:prstGeom prst="rect">
            <a:avLst/>
          </a:prstGeom>
        </p:spPr>
        <p:txBody>
          <a:bodyPr vert="horz" wrap="square" lIns="0" tIns="12700" rIns="0" bIns="0" rtlCol="0">
            <a:spAutoFit/>
          </a:bodyPr>
          <a:lstStyle/>
          <a:p>
            <a:pPr marL="12700" marR="5080">
              <a:lnSpc>
                <a:spcPct val="107000"/>
              </a:lnSpc>
              <a:spcBef>
                <a:spcPts val="100"/>
              </a:spcBef>
              <a:tabLst>
                <a:tab pos="800735" algn="l"/>
                <a:tab pos="1015365" algn="l"/>
                <a:tab pos="1348740" algn="l"/>
                <a:tab pos="1792605" algn="l"/>
                <a:tab pos="2108835" algn="l"/>
                <a:tab pos="2334895" algn="l"/>
                <a:tab pos="2549525" algn="l"/>
                <a:tab pos="2710180" algn="l"/>
              </a:tabLst>
            </a:pPr>
            <a:r>
              <a:rPr sz="2400" b="1" u="sng" spc="120" dirty="0">
                <a:solidFill>
                  <a:schemeClr val="bg1"/>
                </a:solidFill>
              </a:rPr>
              <a:t>Sign	</a:t>
            </a:r>
            <a:r>
              <a:rPr sz="2400" b="1" u="sng" spc="130" dirty="0" smtClean="0">
                <a:solidFill>
                  <a:schemeClr val="bg1"/>
                </a:solidFill>
              </a:rPr>
              <a:t>language</a:t>
            </a:r>
            <a:r>
              <a:rPr lang="en-US" sz="2400" b="1" u="sng" spc="130" dirty="0" smtClean="0">
                <a:solidFill>
                  <a:schemeClr val="bg1"/>
                </a:solidFill>
              </a:rPr>
              <a:t> </a:t>
            </a:r>
            <a:r>
              <a:rPr sz="2400" b="1" u="sng" spc="25" dirty="0" smtClean="0">
                <a:solidFill>
                  <a:schemeClr val="bg1"/>
                </a:solidFill>
              </a:rPr>
              <a:t>is</a:t>
            </a:r>
            <a:r>
              <a:rPr lang="en-US" sz="2400" b="1" u="sng" spc="25" dirty="0">
                <a:solidFill>
                  <a:schemeClr val="bg1"/>
                </a:solidFill>
              </a:rPr>
              <a:t> </a:t>
            </a:r>
            <a:r>
              <a:rPr sz="2400" b="1" u="sng" spc="95" dirty="0" smtClean="0">
                <a:solidFill>
                  <a:schemeClr val="bg1"/>
                </a:solidFill>
              </a:rPr>
              <a:t>a </a:t>
            </a:r>
            <a:r>
              <a:rPr sz="2400" b="1" u="sng" spc="100" dirty="0" smtClean="0">
                <a:solidFill>
                  <a:schemeClr val="bg1"/>
                </a:solidFill>
              </a:rPr>
              <a:t> </a:t>
            </a:r>
            <a:r>
              <a:rPr sz="2400" b="1" u="sng" spc="50" dirty="0" smtClean="0">
                <a:solidFill>
                  <a:schemeClr val="bg1"/>
                </a:solidFill>
              </a:rPr>
              <a:t>visual</a:t>
            </a:r>
            <a:r>
              <a:rPr lang="en-US" sz="2400" b="1" u="sng" dirty="0">
                <a:solidFill>
                  <a:schemeClr val="bg1"/>
                </a:solidFill>
              </a:rPr>
              <a:t> </a:t>
            </a:r>
            <a:r>
              <a:rPr sz="2400" b="1" u="sng" spc="130" dirty="0" smtClean="0">
                <a:solidFill>
                  <a:schemeClr val="bg1"/>
                </a:solidFill>
              </a:rPr>
              <a:t>language</a:t>
            </a:r>
            <a:r>
              <a:rPr sz="2400" b="1" u="sng" dirty="0">
                <a:solidFill>
                  <a:schemeClr val="bg1"/>
                </a:solidFill>
              </a:rPr>
              <a:t>	</a:t>
            </a:r>
            <a:r>
              <a:rPr sz="2400" b="1" u="sng" spc="75" dirty="0">
                <a:solidFill>
                  <a:schemeClr val="bg1"/>
                </a:solidFill>
              </a:rPr>
              <a:t>and  </a:t>
            </a:r>
            <a:r>
              <a:rPr sz="2400" b="1" u="sng" spc="70" dirty="0">
                <a:solidFill>
                  <a:schemeClr val="bg1"/>
                </a:solidFill>
              </a:rPr>
              <a:t>consists	</a:t>
            </a:r>
            <a:r>
              <a:rPr sz="2400" b="1" u="sng" spc="45" dirty="0">
                <a:solidFill>
                  <a:schemeClr val="bg1"/>
                </a:solidFill>
              </a:rPr>
              <a:t>of	</a:t>
            </a:r>
            <a:r>
              <a:rPr sz="2400" b="1" u="sng" spc="-70" dirty="0" smtClean="0">
                <a:solidFill>
                  <a:schemeClr val="bg1"/>
                </a:solidFill>
              </a:rPr>
              <a:t>3</a:t>
            </a:r>
            <a:r>
              <a:rPr lang="en-US" sz="2400" b="1" u="sng" spc="-70" dirty="0" smtClean="0">
                <a:solidFill>
                  <a:schemeClr val="bg1"/>
                </a:solidFill>
              </a:rPr>
              <a:t> </a:t>
            </a:r>
            <a:r>
              <a:rPr sz="2400" b="1" u="sng" dirty="0" smtClean="0">
                <a:solidFill>
                  <a:schemeClr val="bg1"/>
                </a:solidFill>
              </a:rPr>
              <a:t>major </a:t>
            </a:r>
            <a:r>
              <a:rPr sz="2400" b="1" u="sng" spc="5" dirty="0" smtClean="0">
                <a:solidFill>
                  <a:schemeClr val="bg1"/>
                </a:solidFill>
              </a:rPr>
              <a:t> </a:t>
            </a:r>
            <a:r>
              <a:rPr sz="2400" b="1" u="sng" spc="50" dirty="0">
                <a:solidFill>
                  <a:schemeClr val="bg1"/>
                </a:solidFill>
              </a:rPr>
              <a:t>components:</a:t>
            </a:r>
            <a:endParaRPr sz="2400" b="1" u="sng" dirty="0">
              <a:solidFill>
                <a:schemeClr val="bg1"/>
              </a:solidFill>
            </a:endParaRPr>
          </a:p>
        </p:txBody>
      </p:sp>
      <p:pic>
        <p:nvPicPr>
          <p:cNvPr id="7" name="object 7"/>
          <p:cNvPicPr/>
          <p:nvPr/>
        </p:nvPicPr>
        <p:blipFill>
          <a:blip r:embed="rId3" cstate="print"/>
          <a:stretch>
            <a:fillRect/>
          </a:stretch>
        </p:blipFill>
        <p:spPr>
          <a:xfrm>
            <a:off x="4572000" y="1650050"/>
            <a:ext cx="4571999" cy="1843399"/>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1657</Words>
  <Application>Microsoft Office PowerPoint</Application>
  <PresentationFormat>On-screen Show (16:9)</PresentationFormat>
  <Paragraphs>102</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Book Antiqua</vt:lpstr>
      <vt:lpstr>Century Gothic</vt:lpstr>
      <vt:lpstr>Georgia</vt:lpstr>
      <vt:lpstr>Microsoft Sans Serif</vt:lpstr>
      <vt:lpstr>Roboto</vt:lpstr>
      <vt:lpstr>Tahoma</vt:lpstr>
      <vt:lpstr>Times New Roman</vt:lpstr>
      <vt:lpstr>Trebuchet MS</vt:lpstr>
      <vt:lpstr>Apothecary</vt:lpstr>
      <vt:lpstr>PowerPoint Presentation</vt:lpstr>
      <vt:lpstr>PowerPoint Presentation</vt:lpstr>
      <vt:lpstr>Introduction</vt:lpstr>
      <vt:lpstr>PowerPoint Presentation</vt:lpstr>
      <vt:lpstr>Literature   review</vt:lpstr>
      <vt:lpstr>Data  acquisition:</vt:lpstr>
      <vt:lpstr>PowerPoint Presentation</vt:lpstr>
      <vt:lpstr>Gesture classification :</vt:lpstr>
      <vt:lpstr>Sign language is a  visual language and  consists of 3 major  components:</vt:lpstr>
      <vt:lpstr>GAPS IN LITERATURE</vt:lpstr>
      <vt:lpstr>OBJECTIVE</vt:lpstr>
      <vt:lpstr>methodology</vt:lpstr>
      <vt:lpstr>Image Post Gaussian  Blur</vt:lpstr>
      <vt:lpstr>Why we Created our own Dataset ? </vt:lpstr>
      <vt:lpstr>Layer 1</vt:lpstr>
      <vt:lpstr>modules Requirements</vt:lpstr>
      <vt:lpstr>Dataset creation </vt:lpstr>
      <vt:lpstr>Training of dataset</vt:lpstr>
      <vt:lpstr>PowerPoint Presentation</vt:lpstr>
      <vt:lpstr>Gesture Classification</vt:lpstr>
      <vt:lpstr>PowerPoint Presentation</vt:lpstr>
      <vt:lpstr>SOFTWARE  Requirements</vt:lpstr>
      <vt:lpstr>conclusion</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admin</cp:lastModifiedBy>
  <cp:revision>40</cp:revision>
  <dcterms:created xsi:type="dcterms:W3CDTF">2022-08-11T08:36:00Z</dcterms:created>
  <dcterms:modified xsi:type="dcterms:W3CDTF">2023-04-04T10:53:18Z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BA6BA27F2BA84BF5A4043F715D137A2B</vt:lpwstr>
  </property>
  <property fmtid="{D5CDD505-2E9C-101B-9397-08002B2CF9AE}" pid="4" name="KSOProductBuildVer">
    <vt:lpwstr>1033-11.2.0.11513</vt:lpwstr>
  </property>
</Properties>
</file>