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72" r:id="rId4"/>
    <p:sldId id="262" r:id="rId5"/>
    <p:sldId id="263" r:id="rId6"/>
    <p:sldId id="266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40D1-BEF9-41C8-8DE7-9D3CACF4B855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8F4D5-76F9-4EDF-BB66-59D90C20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4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7B0-C5DA-47B1-845D-0A1BC91D494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12576" r="20202" b="17631"/>
          <a:stretch/>
        </p:blipFill>
        <p:spPr>
          <a:xfrm>
            <a:off x="36949" y="37958"/>
            <a:ext cx="4211782" cy="10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7" y="45466"/>
            <a:ext cx="4066087" cy="1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Analytics Olympiad 2022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923" y="5099327"/>
            <a:ext cx="9144000" cy="1655762"/>
          </a:xfrm>
        </p:spPr>
        <p:txBody>
          <a:bodyPr/>
          <a:lstStyle/>
          <a:p>
            <a:r>
              <a:rPr lang="en-IN" dirty="0" smtClean="0"/>
              <a:t>Varun Jagannath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28" y="1160451"/>
            <a:ext cx="10515600" cy="841910"/>
          </a:xfrm>
        </p:spPr>
        <p:txBody>
          <a:bodyPr/>
          <a:lstStyle/>
          <a:p>
            <a:pPr algn="ctr"/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627" y="5464698"/>
            <a:ext cx="290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Slightly imbalanced data for the target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02" y="2990254"/>
            <a:ext cx="3901778" cy="2476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27538" y="2002361"/>
            <a:ext cx="108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17 columns in train and test and 16 being categorical columns.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446642" y="5439199"/>
            <a:ext cx="290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32% of vehicles in dataset are sports car’s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5434" y="5491450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More experienced drivers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70" y="2982633"/>
            <a:ext cx="3825572" cy="2491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9" y="3015753"/>
            <a:ext cx="3288324" cy="2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28" y="1055149"/>
            <a:ext cx="10515600" cy="841910"/>
          </a:xfrm>
        </p:spPr>
        <p:txBody>
          <a:bodyPr/>
          <a:lstStyle/>
          <a:p>
            <a:pPr algn="ctr"/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538" y="2002361"/>
            <a:ext cx="45280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looks to be noise or error from data capture as drivers with Age between 16-25 are having 20-29 years of driving experience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There are more than </a:t>
            </a:r>
            <a:r>
              <a:rPr lang="en-IN" sz="2000" dirty="0"/>
              <a:t>4</a:t>
            </a:r>
            <a:r>
              <a:rPr lang="en-IN" sz="2000" dirty="0" smtClean="0"/>
              <a:t>000 sports cars owned by income class poverty which shows error/noise or is the data random shuffled.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Postal Code column is high cardinal categorical column with 10238 postal code sharing more than 70% in the data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52" y="4378844"/>
            <a:ext cx="3756986" cy="2104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69" y="2078349"/>
            <a:ext cx="3152577" cy="2028415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10800000">
            <a:off x="6351236" y="2169139"/>
            <a:ext cx="325316" cy="3478389"/>
          </a:xfrm>
          <a:prstGeom prst="rightBrace">
            <a:avLst>
              <a:gd name="adj1" fmla="val 8333"/>
              <a:gd name="adj2" fmla="val 49747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823910"/>
            <a:ext cx="10515600" cy="1091757"/>
          </a:xfrm>
        </p:spPr>
        <p:txBody>
          <a:bodyPr/>
          <a:lstStyle/>
          <a:p>
            <a:pPr algn="ctr"/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509846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Label Encoding is done to the following columns;</a:t>
            </a:r>
          </a:p>
          <a:p>
            <a:pPr marL="0" indent="0">
              <a:buNone/>
            </a:pPr>
            <a:r>
              <a:rPr lang="en-IN" sz="2000" dirty="0" smtClean="0"/>
              <a:t>       Gender, Education, Income, Vehicle Year, Type of vehicle</a:t>
            </a:r>
          </a:p>
          <a:p>
            <a:r>
              <a:rPr lang="en-IN" sz="2000" dirty="0" smtClean="0"/>
              <a:t>Ordinal Encoding to AGE and Driving Experience. </a:t>
            </a:r>
          </a:p>
          <a:p>
            <a:r>
              <a:rPr lang="en-IN" sz="2000" dirty="0" smtClean="0"/>
              <a:t>No outlier treatment is done to credit score as it might lead to some interesting results.</a:t>
            </a:r>
          </a:p>
          <a:p>
            <a:r>
              <a:rPr lang="en-IN" sz="2000" dirty="0" smtClean="0"/>
              <a:t>No null values present in the data.</a:t>
            </a:r>
          </a:p>
          <a:p>
            <a:r>
              <a:rPr lang="en-IN" sz="2000" dirty="0" smtClean="0"/>
              <a:t>Features driving experience, gender, type of vehicle and annual mileage are having higher pearson chisquare correlation with target column.</a:t>
            </a: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7" y="2373923"/>
            <a:ext cx="2179509" cy="380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0854" y="1825625"/>
            <a:ext cx="426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Feature correlation based on pearson chisquare for categorical columns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12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4" y="1271009"/>
            <a:ext cx="10515600" cy="868652"/>
          </a:xfrm>
        </p:spPr>
        <p:txBody>
          <a:bodyPr/>
          <a:lstStyle/>
          <a:p>
            <a:pPr algn="ctr"/>
            <a:r>
              <a:rPr lang="en-IN" dirty="0" smtClean="0"/>
              <a:t>Model Building &amp; Evaluation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44037"/>
              </p:ext>
            </p:extLst>
          </p:nvPr>
        </p:nvGraphicFramePr>
        <p:xfrm>
          <a:off x="5512777" y="2724157"/>
          <a:ext cx="62122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51">
                  <a:extLst>
                    <a:ext uri="{9D8B030D-6E8A-4147-A177-3AD203B41FA5}">
                      <a16:colId xmlns:a16="http://schemas.microsoft.com/office/drawing/2014/main" val="726732004"/>
                    </a:ext>
                  </a:extLst>
                </a:gridCol>
                <a:gridCol w="2070751">
                  <a:extLst>
                    <a:ext uri="{9D8B030D-6E8A-4147-A177-3AD203B41FA5}">
                      <a16:colId xmlns:a16="http://schemas.microsoft.com/office/drawing/2014/main" val="995479008"/>
                    </a:ext>
                  </a:extLst>
                </a:gridCol>
                <a:gridCol w="2070751">
                  <a:extLst>
                    <a:ext uri="{9D8B030D-6E8A-4147-A177-3AD203B41FA5}">
                      <a16:colId xmlns:a16="http://schemas.microsoft.com/office/drawing/2014/main" val="288713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 LB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0.681158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0.68093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LightGBM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0.681145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0.68054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2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0.681039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0.68031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1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Stacked Ensemble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0.681109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0.68036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71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123" y="2215662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Experimented with different models like xgboost, lightgbm and catboost. Also, tried to ensemble or stacked ensemble but catboost gave a better performance in public leader board.</a:t>
            </a:r>
          </a:p>
          <a:p>
            <a:pPr marL="342900" indent="-342900">
              <a:buAutoNum type="arabicPeriod"/>
            </a:pPr>
            <a:r>
              <a:rPr lang="en-IN" dirty="0" smtClean="0"/>
              <a:t>5 fold Stratified cross validation is used across all the models.</a:t>
            </a:r>
          </a:p>
          <a:p>
            <a:pPr marL="342900" indent="-342900">
              <a:buAutoNum type="arabicPeriod"/>
            </a:pPr>
            <a:r>
              <a:rPr lang="en-IN" dirty="0" smtClean="0"/>
              <a:t>Hyperparameters used for catboost were learning rate 0.1, max_depth 7, iterations 3000 and early stopping 100 rounds.</a:t>
            </a:r>
          </a:p>
          <a:p>
            <a:pPr marL="342900" indent="-342900">
              <a:buAutoNum type="arabicPeriod"/>
            </a:pPr>
            <a:r>
              <a:rPr lang="en-IN" dirty="0" smtClean="0"/>
              <a:t>GENDER, DRIVING_EXPERIENCE and TYPE_OF_VEHICLE were explicitly given as cat_features to catboost fit.</a:t>
            </a:r>
          </a:p>
          <a:p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436087" y="3840394"/>
            <a:ext cx="6365631" cy="395654"/>
          </a:xfrm>
          <a:prstGeom prst="roundRect">
            <a:avLst/>
          </a:prstGeom>
          <a:noFill/>
          <a:ln w="28575">
            <a:solidFill>
              <a:srgbClr val="C00000">
                <a:alpha val="99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49" y="1233372"/>
            <a:ext cx="10515600" cy="813233"/>
          </a:xfrm>
        </p:spPr>
        <p:txBody>
          <a:bodyPr/>
          <a:lstStyle/>
          <a:p>
            <a:pPr algn="ctr"/>
            <a:r>
              <a:rPr lang="en-IN" dirty="0" smtClean="0"/>
              <a:t>Results and 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2166915"/>
            <a:ext cx="3508131" cy="4347554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34" y="2287225"/>
            <a:ext cx="2141406" cy="31465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287225"/>
            <a:ext cx="4733215" cy="30930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8892" y="2046605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Permutation Importance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912577" y="2287225"/>
            <a:ext cx="3059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Fields which are important according to Permutation Importance and Feature Importance are;</a:t>
            </a:r>
          </a:p>
          <a:p>
            <a:endParaRPr lang="en-IN" dirty="0"/>
          </a:p>
          <a:p>
            <a:r>
              <a:rPr lang="en-IN" dirty="0" smtClean="0"/>
              <a:t>1. Annual Mileage</a:t>
            </a:r>
          </a:p>
          <a:p>
            <a:r>
              <a:rPr lang="en-IN" dirty="0"/>
              <a:t>2</a:t>
            </a:r>
            <a:r>
              <a:rPr lang="en-IN" dirty="0" smtClean="0"/>
              <a:t>. Type of Vehicle</a:t>
            </a:r>
          </a:p>
          <a:p>
            <a:r>
              <a:rPr lang="en-US" dirty="0" smtClean="0"/>
              <a:t>3. </a:t>
            </a:r>
            <a:r>
              <a:rPr lang="en-IN" dirty="0"/>
              <a:t>Driving Experience</a:t>
            </a:r>
            <a:endParaRPr lang="en-IN" dirty="0" smtClean="0"/>
          </a:p>
          <a:p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1353682"/>
            <a:ext cx="10515600" cy="813233"/>
          </a:xfrm>
        </p:spPr>
        <p:txBody>
          <a:bodyPr/>
          <a:lstStyle/>
          <a:p>
            <a:pPr algn="ctr"/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385685" y="2326786"/>
            <a:ext cx="4850423" cy="503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Higher annual mileage is leading to higher rejections in the insurance claims.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Higher accidents are also leading to higher rejections.</a:t>
            </a:r>
          </a:p>
          <a:p>
            <a:pPr marL="342900" indent="-342900">
              <a:buAutoNum type="arabicPeriod" startAt="3"/>
            </a:pPr>
            <a:r>
              <a:rPr lang="en-IN" sz="2000" dirty="0" smtClean="0"/>
              <a:t>Gender of class zero is also giving good model performance.</a:t>
            </a:r>
          </a:p>
          <a:p>
            <a:pPr marL="342900" indent="-342900">
              <a:buAutoNum type="arabicPeriod" startAt="3"/>
            </a:pPr>
            <a:r>
              <a:rPr lang="en-IN" sz="2000" dirty="0" smtClean="0"/>
              <a:t>Higher type of vehicles like Sports car and Sedan are good indicators for model performance.</a:t>
            </a:r>
          </a:p>
          <a:p>
            <a:pPr marL="342900" indent="-342900">
              <a:buAutoNum type="arabicPeriod" startAt="3"/>
            </a:pPr>
            <a:endParaRPr lang="en-IN" dirty="0"/>
          </a:p>
          <a:p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36" y="2610536"/>
            <a:ext cx="4113483" cy="329313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635637" y="3182816"/>
            <a:ext cx="4513009" cy="272562"/>
          </a:xfrm>
          <a:prstGeom prst="roundRect">
            <a:avLst/>
          </a:prstGeom>
          <a:noFill/>
          <a:ln w="28575">
            <a:solidFill>
              <a:srgbClr val="C00000">
                <a:alpha val="99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635636" y="4257101"/>
            <a:ext cx="4513009" cy="272562"/>
          </a:xfrm>
          <a:prstGeom prst="roundRect">
            <a:avLst/>
          </a:prstGeom>
          <a:noFill/>
          <a:ln w="28575">
            <a:solidFill>
              <a:srgbClr val="C00000">
                <a:alpha val="99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635635" y="3438575"/>
            <a:ext cx="3290878" cy="257424"/>
          </a:xfrm>
          <a:prstGeom prst="roundRect">
            <a:avLst/>
          </a:prstGeom>
          <a:noFill/>
          <a:ln w="28575">
            <a:solidFill>
              <a:srgbClr val="C00000">
                <a:alpha val="99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1353682"/>
            <a:ext cx="10515600" cy="813233"/>
          </a:xfrm>
        </p:spPr>
        <p:txBody>
          <a:bodyPr/>
          <a:lstStyle/>
          <a:p>
            <a:pPr algn="ctr"/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166915"/>
            <a:ext cx="10515600" cy="4351338"/>
          </a:xfrm>
        </p:spPr>
        <p:txBody>
          <a:bodyPr/>
          <a:lstStyle/>
          <a:p>
            <a:r>
              <a:rPr lang="en-IN" sz="2000" dirty="0" smtClean="0"/>
              <a:t>There seems to be lot of errors/noise with the columns like AGE vs Driving Experience and Type of Vehicle vs Income.</a:t>
            </a:r>
          </a:p>
          <a:p>
            <a:r>
              <a:rPr lang="en-IN" sz="2000" dirty="0" smtClean="0"/>
              <a:t>Older Vehicles/Higher Annual Mileage are leading to more Insurance rejections.</a:t>
            </a:r>
          </a:p>
          <a:p>
            <a:r>
              <a:rPr lang="en-IN" sz="2000" dirty="0" smtClean="0"/>
              <a:t>Past Accidents is also good indicator to drive business Insight.</a:t>
            </a:r>
          </a:p>
          <a:p>
            <a:r>
              <a:rPr lang="en-IN" sz="2000" dirty="0" smtClean="0"/>
              <a:t>We can drive even better results if more columns are captured like number of claims, Average amount claimed etc.</a:t>
            </a:r>
          </a:p>
          <a:p>
            <a:r>
              <a:rPr lang="en-IN" sz="2000" dirty="0" smtClean="0"/>
              <a:t>The following features are more important according feature selection/Importance for Insurance rejection or acceptance are;</a:t>
            </a:r>
          </a:p>
          <a:p>
            <a:pPr marL="0" indent="0">
              <a:buNone/>
            </a:pPr>
            <a:r>
              <a:rPr lang="en-IN" sz="2000" dirty="0" smtClean="0"/>
              <a:t>     Type of Vehicle,  Annual Mileage, Driving Experience, Past Accidents and Gender</a:t>
            </a:r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2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18" y="3349536"/>
            <a:ext cx="10515600" cy="81323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275"/>
            <a:ext cx="10515600" cy="423719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1004</TotalTime>
  <Words>476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Analytics Olympiad 2022</vt:lpstr>
      <vt:lpstr>Data Understanding</vt:lpstr>
      <vt:lpstr>Data Understanding</vt:lpstr>
      <vt:lpstr>Data Preparation</vt:lpstr>
      <vt:lpstr>Model Building &amp; Evaluation</vt:lpstr>
      <vt:lpstr>Results and Recommendations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Vallurupalli Vamsi</dc:creator>
  <cp:lastModifiedBy>VARUN</cp:lastModifiedBy>
  <cp:revision>116</cp:revision>
  <dcterms:created xsi:type="dcterms:W3CDTF">2021-10-04T06:25:05Z</dcterms:created>
  <dcterms:modified xsi:type="dcterms:W3CDTF">2022-12-13T14:26:48Z</dcterms:modified>
</cp:coreProperties>
</file>