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3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UN" initials="V" lastIdx="1" clrIdx="0">
    <p:extLst>
      <p:ext uri="{19B8F6BF-5375-455C-9EA6-DF929625EA0E}">
        <p15:presenceInfo xmlns:p15="http://schemas.microsoft.com/office/powerpoint/2012/main" userId="2675cd11993a12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C97"/>
    <a:srgbClr val="266677"/>
    <a:srgbClr val="3EF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9F62-37DC-4837-BF6D-54122691C92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7138-3F77-433F-8F14-FB312254E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14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9F62-37DC-4837-BF6D-54122691C92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7138-3F77-433F-8F14-FB312254E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2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9F62-37DC-4837-BF6D-54122691C92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7138-3F77-433F-8F14-FB312254E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36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9F62-37DC-4837-BF6D-54122691C92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7138-3F77-433F-8F14-FB312254E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28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9F62-37DC-4837-BF6D-54122691C92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7138-3F77-433F-8F14-FB312254E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94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9F62-37DC-4837-BF6D-54122691C92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7138-3F77-433F-8F14-FB312254E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97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9F62-37DC-4837-BF6D-54122691C92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7138-3F77-433F-8F14-FB312254E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87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9F62-37DC-4837-BF6D-54122691C92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7138-3F77-433F-8F14-FB312254E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11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9F62-37DC-4837-BF6D-54122691C92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7138-3F77-433F-8F14-FB312254E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56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9F62-37DC-4837-BF6D-54122691C92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7138-3F77-433F-8F14-FB312254E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93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9F62-37DC-4837-BF6D-54122691C92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7138-3F77-433F-8F14-FB312254E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85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C9F62-37DC-4837-BF6D-54122691C929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7138-3F77-433F-8F14-FB312254E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26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/>
          <p:cNvSpPr/>
          <p:nvPr/>
        </p:nvSpPr>
        <p:spPr>
          <a:xfrm>
            <a:off x="8457949" y="114311"/>
            <a:ext cx="3467068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4858" y="1111211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 smtClean="0"/>
              <a:t>N26</a:t>
            </a:r>
            <a:br>
              <a:rPr lang="en-IN" dirty="0" smtClean="0"/>
            </a:br>
            <a:r>
              <a:rPr lang="en-IN" dirty="0" smtClean="0"/>
              <a:t>Customer Insights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4858" y="3602038"/>
            <a:ext cx="9144000" cy="1655762"/>
          </a:xfrm>
        </p:spPr>
        <p:txBody>
          <a:bodyPr/>
          <a:lstStyle/>
          <a:p>
            <a:r>
              <a:rPr lang="en-IN" dirty="0" smtClean="0"/>
              <a:t>by Varun Jagannath, Senior Data Scientist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3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Release to production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Make batch predictions at the end of month by creating a test set with aggregation on amount as described in dataset class.</a:t>
            </a:r>
          </a:p>
          <a:p>
            <a:r>
              <a:rPr lang="en-IN" dirty="0" smtClean="0"/>
              <a:t>Expose an endpoint which will take input as user_id and return the predictions for the future month.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59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5"/>
          <p:cNvSpPr/>
          <p:nvPr/>
        </p:nvSpPr>
        <p:spPr>
          <a:xfrm>
            <a:off x="6749991" y="1027906"/>
            <a:ext cx="5263589" cy="4240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   </a:t>
            </a:r>
            <a:r>
              <a:rPr lang="en-IN" dirty="0"/>
              <a:t> </a:t>
            </a:r>
            <a:r>
              <a:rPr lang="en-IN" dirty="0" smtClean="0"/>
              <a:t>   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584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	 </a:t>
            </a:r>
            <a:r>
              <a:rPr lang="en-IN" dirty="0" smtClean="0">
                <a:solidFill>
                  <a:schemeClr val="bg1"/>
                </a:solidFill>
              </a:rPr>
              <a:t>    </a:t>
            </a:r>
            <a:r>
              <a:rPr lang="en-IN" dirty="0" smtClean="0"/>
              <a:t>Can we predict customer’s earnings, expenditures and			                spending patterns for the next month 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How will this help to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	Bank							    Customer</a:t>
            </a:r>
            <a:endParaRPr lang="en-IN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>
                <a:sym typeface="Wingdings" panose="05000000000000000000" pitchFamily="2" charset="2"/>
              </a:rPr>
              <a:t> </a:t>
            </a:r>
            <a:r>
              <a:rPr lang="en-IN" sz="1800" dirty="0" smtClean="0"/>
              <a:t>To </a:t>
            </a:r>
            <a:r>
              <a:rPr lang="en-IN" sz="1800" dirty="0" smtClean="0"/>
              <a:t>know Customer creditworthiness		                                               </a:t>
            </a:r>
            <a:r>
              <a:rPr lang="en-IN" sz="1800" dirty="0" smtClean="0">
                <a:sym typeface="Wingdings" panose="05000000000000000000" pitchFamily="2" charset="2"/>
              </a:rPr>
              <a:t> </a:t>
            </a:r>
            <a:r>
              <a:rPr lang="en-IN" sz="1800" dirty="0" smtClean="0"/>
              <a:t>Gain </a:t>
            </a:r>
            <a:r>
              <a:rPr lang="en-IN" sz="1800" dirty="0" smtClean="0"/>
              <a:t>insights on their money			</a:t>
            </a:r>
          </a:p>
          <a:p>
            <a:pPr marL="0" indent="0">
              <a:buNone/>
            </a:pPr>
            <a:r>
              <a:rPr lang="en-IN" sz="1800" dirty="0" smtClean="0">
                <a:sym typeface="Wingdings" panose="05000000000000000000" pitchFamily="2" charset="2"/>
              </a:rPr>
              <a:t> </a:t>
            </a:r>
            <a:r>
              <a:rPr lang="en-IN" sz="1800" dirty="0" smtClean="0"/>
              <a:t>Build </a:t>
            </a:r>
            <a:r>
              <a:rPr lang="en-IN" sz="1800" dirty="0" smtClean="0"/>
              <a:t>better financial products 				        </a:t>
            </a:r>
            <a:r>
              <a:rPr lang="en-IN" sz="1800" dirty="0" smtClean="0">
                <a:sym typeface="Wingdings" panose="05000000000000000000" pitchFamily="2" charset="2"/>
              </a:rPr>
              <a:t></a:t>
            </a:r>
            <a:r>
              <a:rPr lang="en-IN" sz="1800" dirty="0" smtClean="0"/>
              <a:t>Insights </a:t>
            </a:r>
            <a:r>
              <a:rPr lang="en-IN" sz="1800" dirty="0" smtClean="0"/>
              <a:t>will help to save money for 									a goal.</a:t>
            </a:r>
          </a:p>
          <a:p>
            <a:pPr marL="0" indent="0">
              <a:buNone/>
            </a:pPr>
            <a:endParaRPr lang="en-IN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dirty="0" smtClean="0"/>
              <a:t>			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45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4001"/>
            <a:ext cx="10515600" cy="61779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				     Data 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" y="7009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 smtClean="0">
                <a:solidFill>
                  <a:schemeClr val="bg1"/>
                </a:solidFill>
              </a:rPr>
              <a:t>             </a:t>
            </a:r>
            <a:r>
              <a:rPr lang="en-IN" sz="1800" dirty="0" smtClean="0"/>
              <a:t>Overall mean Income &amp; Expense per month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8" y="1170415"/>
            <a:ext cx="4291149" cy="1792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181" y="1137635"/>
            <a:ext cx="4929052" cy="1913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67569" y="689183"/>
            <a:ext cx="570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Mean Income &amp; Expense in a month for a sample user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85" y="3701032"/>
            <a:ext cx="4291149" cy="2634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-43545" y="3333523"/>
            <a:ext cx="570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                Top transaction types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749" y="3701031"/>
            <a:ext cx="4865915" cy="2634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810794" y="3306418"/>
            <a:ext cx="570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	     Top Spending Categories</a:t>
            </a:r>
            <a:endParaRPr lang="en-IN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2263698" y="4393580"/>
            <a:ext cx="1516565" cy="401444"/>
          </a:xfrm>
          <a:prstGeom prst="wedgeRoundRectCallout">
            <a:avLst>
              <a:gd name="adj1" fmla="val -78646"/>
              <a:gd name="adj2" fmla="val 2500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rgbClr val="FF0000"/>
                </a:solidFill>
              </a:rPr>
              <a:t>Card txns being top most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8662851" y="4192857"/>
            <a:ext cx="1665515" cy="518479"/>
          </a:xfrm>
          <a:prstGeom prst="wedgeRoundRectCallout">
            <a:avLst>
              <a:gd name="adj1" fmla="val -78646"/>
              <a:gd name="adj2" fmla="val 2500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rgbClr val="FF0000"/>
                </a:solidFill>
              </a:rPr>
              <a:t>ATM, Groceries &amp; Travel are among top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948709" y="1550341"/>
            <a:ext cx="1665515" cy="518479"/>
          </a:xfrm>
          <a:prstGeom prst="wedgeRoundRectCallout">
            <a:avLst>
              <a:gd name="adj1" fmla="val 64622"/>
              <a:gd name="adj2" fmla="val -3042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rgbClr val="FF0000"/>
                </a:solidFill>
              </a:rPr>
              <a:t>It might be salaries getting credited at the end of month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2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4001"/>
            <a:ext cx="10515600" cy="61779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				        Data Insights</a:t>
            </a: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00" y="987552"/>
            <a:ext cx="5054467" cy="5248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252114" y="583409"/>
            <a:ext cx="4231508" cy="37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Income &amp; Expense Trend for each month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553" y="987552"/>
            <a:ext cx="4662297" cy="24505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553" y="3871485"/>
            <a:ext cx="4662297" cy="2304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997324" y="603506"/>
            <a:ext cx="426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Top spending categories for February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939149" y="3487741"/>
            <a:ext cx="426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Top spending categories for July</a:t>
            </a:r>
            <a:endParaRPr lang="en-IN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754351" y="2676293"/>
            <a:ext cx="1683834" cy="811448"/>
          </a:xfrm>
          <a:prstGeom prst="wedgeRoundRectCallout">
            <a:avLst>
              <a:gd name="adj1" fmla="val 26637"/>
              <a:gd name="adj2" fmla="val -8059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rgbClr val="FF0000"/>
                </a:solidFill>
              </a:rPr>
              <a:t>Gap widens between Income and expense as month progresses</a:t>
            </a:r>
            <a:endParaRPr lang="en-IN" sz="1100" dirty="0">
              <a:solidFill>
                <a:srgbClr val="FF0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0568092" y="3285423"/>
            <a:ext cx="1665515" cy="518479"/>
          </a:xfrm>
          <a:prstGeom prst="wedgeRoundRectCallout">
            <a:avLst>
              <a:gd name="adj1" fmla="val -74986"/>
              <a:gd name="adj2" fmla="val 12409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rgbClr val="FF0000"/>
                </a:solidFill>
              </a:rPr>
              <a:t>Spending patterns looks similar from </a:t>
            </a:r>
            <a:r>
              <a:rPr lang="en-IN" sz="1200" dirty="0">
                <a:solidFill>
                  <a:srgbClr val="FF0000"/>
                </a:solidFill>
              </a:rPr>
              <a:t>F</a:t>
            </a:r>
            <a:r>
              <a:rPr lang="en-IN" sz="1200" dirty="0" smtClean="0">
                <a:solidFill>
                  <a:srgbClr val="FF0000"/>
                </a:solidFill>
              </a:rPr>
              <a:t>eb to July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3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72886"/>
          </a:xfrm>
        </p:spPr>
        <p:txBody>
          <a:bodyPr/>
          <a:lstStyle/>
          <a:p>
            <a:r>
              <a:rPr lang="en-IN" dirty="0" smtClean="0"/>
              <a:t>Approaches to solve the problem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436914" y="1643743"/>
            <a:ext cx="1469571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Features</a:t>
            </a:r>
            <a:endParaRPr lang="en-IN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783771" y="3548743"/>
            <a:ext cx="1034143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XGBoost</a:t>
            </a:r>
            <a:endParaRPr lang="en-IN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2514599" y="3537857"/>
            <a:ext cx="979715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lightgbm</a:t>
            </a:r>
            <a:endParaRPr lang="en-IN" sz="1600" dirty="0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flipH="1">
            <a:off x="1300843" y="2405743"/>
            <a:ext cx="870857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2171700" y="2405743"/>
            <a:ext cx="832757" cy="113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00843" y="5072742"/>
            <a:ext cx="180158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0.5* xgb + 0.5*</a:t>
            </a:r>
            <a:r>
              <a:rPr lang="en-IN" sz="1600" dirty="0" err="1" smtClean="0"/>
              <a:t>lgb</a:t>
            </a:r>
            <a:endParaRPr lang="en-IN" sz="1600" dirty="0" smtClean="0"/>
          </a:p>
          <a:p>
            <a:pPr algn="ctr"/>
            <a:r>
              <a:rPr lang="en-IN" sz="1600" dirty="0" smtClean="0"/>
              <a:t>Predictions</a:t>
            </a:r>
            <a:endParaRPr lang="en-IN" sz="1600" dirty="0"/>
          </a:p>
        </p:txBody>
      </p:sp>
      <p:cxnSp>
        <p:nvCxnSpPr>
          <p:cNvPr id="20" name="Straight Arrow Connector 19"/>
          <p:cNvCxnSpPr>
            <a:stCxn id="8" idx="2"/>
            <a:endCxn id="18" idx="0"/>
          </p:cNvCxnSpPr>
          <p:nvPr/>
        </p:nvCxnSpPr>
        <p:spPr>
          <a:xfrm>
            <a:off x="1300843" y="4267200"/>
            <a:ext cx="900793" cy="80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7199" y="1262744"/>
            <a:ext cx="3592286" cy="542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/>
          <p:cNvCxnSpPr>
            <a:stCxn id="9" idx="2"/>
            <a:endCxn id="18" idx="0"/>
          </p:cNvCxnSpPr>
          <p:nvPr/>
        </p:nvCxnSpPr>
        <p:spPr>
          <a:xfrm flipH="1">
            <a:off x="2201636" y="4267200"/>
            <a:ext cx="802821" cy="80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89907" y="1283418"/>
            <a:ext cx="2623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Income &amp; Expense Model</a:t>
            </a:r>
            <a:endParaRPr lang="en-IN" sz="1600" dirty="0"/>
          </a:p>
        </p:txBody>
      </p:sp>
      <p:sp>
        <p:nvSpPr>
          <p:cNvPr id="26" name="Rectangle 25"/>
          <p:cNvSpPr/>
          <p:nvPr/>
        </p:nvSpPr>
        <p:spPr>
          <a:xfrm>
            <a:off x="5393871" y="1643743"/>
            <a:ext cx="1469571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Features</a:t>
            </a:r>
            <a:endParaRPr lang="en-IN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5666013" y="3537857"/>
            <a:ext cx="979715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lightgbm</a:t>
            </a:r>
            <a:endParaRPr lang="en-IN" sz="1600" dirty="0"/>
          </a:p>
        </p:txBody>
      </p:sp>
      <p:cxnSp>
        <p:nvCxnSpPr>
          <p:cNvPr id="30" name="Straight Arrow Connector 29"/>
          <p:cNvCxnSpPr>
            <a:stCxn id="26" idx="2"/>
            <a:endCxn id="28" idx="0"/>
          </p:cNvCxnSpPr>
          <p:nvPr/>
        </p:nvCxnSpPr>
        <p:spPr>
          <a:xfrm>
            <a:off x="6128657" y="2405743"/>
            <a:ext cx="27214" cy="113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257800" y="5072742"/>
            <a:ext cx="180158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lgb</a:t>
            </a:r>
          </a:p>
          <a:p>
            <a:pPr algn="ctr"/>
            <a:r>
              <a:rPr lang="en-IN" sz="1600" dirty="0" smtClean="0"/>
              <a:t>Predictions</a:t>
            </a:r>
            <a:endParaRPr lang="en-IN" sz="1600" dirty="0"/>
          </a:p>
        </p:txBody>
      </p:sp>
      <p:sp>
        <p:nvSpPr>
          <p:cNvPr id="33" name="Rectangle 32"/>
          <p:cNvSpPr/>
          <p:nvPr/>
        </p:nvSpPr>
        <p:spPr>
          <a:xfrm>
            <a:off x="4414156" y="1262744"/>
            <a:ext cx="3592286" cy="542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/>
          <p:cNvCxnSpPr>
            <a:stCxn id="28" idx="2"/>
            <a:endCxn id="31" idx="0"/>
          </p:cNvCxnSpPr>
          <p:nvPr/>
        </p:nvCxnSpPr>
        <p:spPr>
          <a:xfrm>
            <a:off x="6155871" y="4267200"/>
            <a:ext cx="2722" cy="80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46863" y="1283418"/>
            <a:ext cx="2903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Spending Categories Model</a:t>
            </a:r>
            <a:endParaRPr lang="en-IN" sz="1600" dirty="0"/>
          </a:p>
        </p:txBody>
      </p:sp>
      <p:sp>
        <p:nvSpPr>
          <p:cNvPr id="38" name="Rectangle 37"/>
          <p:cNvSpPr/>
          <p:nvPr/>
        </p:nvSpPr>
        <p:spPr>
          <a:xfrm>
            <a:off x="8205107" y="1452695"/>
            <a:ext cx="376645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600" b="1" u="sng" dirty="0"/>
              <a:t>Assumptions: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Same set of users would be in the next month as well.</a:t>
            </a:r>
            <a:endParaRPr lang="en-US" alt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8205107" y="3244606"/>
            <a:ext cx="3235779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u="sng" dirty="0" smtClean="0"/>
              <a:t>Steps:</a:t>
            </a:r>
            <a:endParaRPr lang="en-US" b="1" u="sng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Label encode user_id and categories.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Use user_id and month as categorical feature in </a:t>
            </a:r>
            <a:r>
              <a:rPr lang="en-US" altLang="en-US" sz="1600" dirty="0" smtClean="0"/>
              <a:t>lightgbm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Create aggregate features on amount</a:t>
            </a:r>
            <a:endParaRPr lang="en-US" altLang="en-US" sz="1600" dirty="0" smtClean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Cross validation: GroupKFold on month with 5 splits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Create test set on the amount spent on previous months.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What are my most important features used to predict ?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50" y="1322388"/>
            <a:ext cx="4265350" cy="2657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0511"/>
            <a:ext cx="4122737" cy="2695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912" y="1425976"/>
            <a:ext cx="6457950" cy="47529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496EAC-F0ED-476D-B288-088E50907CCE}"/>
              </a:ext>
            </a:extLst>
          </p:cNvPr>
          <p:cNvSpPr/>
          <p:nvPr/>
        </p:nvSpPr>
        <p:spPr>
          <a:xfrm>
            <a:off x="10257635" y="2879134"/>
            <a:ext cx="12689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u="sng" dirty="0" smtClean="0">
                <a:solidFill>
                  <a:srgbClr val="FF0000"/>
                </a:solidFill>
              </a:rPr>
              <a:t>Features for categories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496EAC-F0ED-476D-B288-088E50907CCE}"/>
              </a:ext>
            </a:extLst>
          </p:cNvPr>
          <p:cNvSpPr/>
          <p:nvPr/>
        </p:nvSpPr>
        <p:spPr>
          <a:xfrm>
            <a:off x="-138245" y="4100511"/>
            <a:ext cx="12689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u="sng" dirty="0" smtClean="0">
                <a:solidFill>
                  <a:srgbClr val="FF0000"/>
                </a:solidFill>
              </a:rPr>
              <a:t>Features for Expenses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96EAC-F0ED-476D-B288-088E50907CCE}"/>
              </a:ext>
            </a:extLst>
          </p:cNvPr>
          <p:cNvSpPr/>
          <p:nvPr/>
        </p:nvSpPr>
        <p:spPr>
          <a:xfrm>
            <a:off x="0" y="1446211"/>
            <a:ext cx="12689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u="sng" dirty="0" smtClean="0">
                <a:solidFill>
                  <a:srgbClr val="FF0000"/>
                </a:solidFill>
              </a:rPr>
              <a:t>Features for </a:t>
            </a:r>
          </a:p>
          <a:p>
            <a:pPr algn="ctr"/>
            <a:r>
              <a:rPr lang="en-US" altLang="en-US" b="1" u="sng" dirty="0" smtClean="0">
                <a:solidFill>
                  <a:srgbClr val="FF0000"/>
                </a:solidFill>
              </a:rPr>
              <a:t>Income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" y="1087672"/>
            <a:ext cx="10624457" cy="49756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3810000" cy="812800"/>
          </a:xfrm>
        </p:spPr>
        <p:txBody>
          <a:bodyPr/>
          <a:lstStyle/>
          <a:p>
            <a:r>
              <a:rPr lang="en-IN" dirty="0" smtClean="0"/>
              <a:t>Final Result</a:t>
            </a:r>
            <a:endParaRPr lang="en-IN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091214" y="406401"/>
            <a:ext cx="1638300" cy="635000"/>
          </a:xfrm>
          <a:prstGeom prst="wedgeRoundRectCallout">
            <a:avLst>
              <a:gd name="adj1" fmla="val -20000"/>
              <a:gd name="adj2" fmla="val 12530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Select the user by slider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8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674099" y="1145382"/>
            <a:ext cx="2730500" cy="3162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20750" y="1116846"/>
            <a:ext cx="2730500" cy="3162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6000" y="1116846"/>
            <a:ext cx="2730500" cy="3162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3898900" cy="812800"/>
          </a:xfrm>
        </p:spPr>
        <p:txBody>
          <a:bodyPr/>
          <a:lstStyle/>
          <a:p>
            <a:r>
              <a:rPr lang="en-IN" dirty="0" smtClean="0"/>
              <a:t>Metrics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444625" y="1227101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RMSPE on Income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067300" y="1227101"/>
            <a:ext cx="219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RMSPE on Expense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067799" y="1227101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F1 score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587500" y="1997315"/>
            <a:ext cx="1708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       </a:t>
            </a:r>
            <a:r>
              <a:rPr lang="en-IN" sz="5400" dirty="0" smtClean="0"/>
              <a:t>15 %</a:t>
            </a:r>
            <a:endParaRPr lang="en-IN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48298" y="2126367"/>
            <a:ext cx="1841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       </a:t>
            </a:r>
            <a:r>
              <a:rPr lang="en-IN" sz="5400" dirty="0" smtClean="0"/>
              <a:t>22 %</a:t>
            </a:r>
            <a:endParaRPr lang="en-IN" sz="5400" dirty="0"/>
          </a:p>
        </p:txBody>
      </p:sp>
      <p:sp>
        <p:nvSpPr>
          <p:cNvPr id="15" name="TextBox 14"/>
          <p:cNvSpPr txBox="1"/>
          <p:nvPr/>
        </p:nvSpPr>
        <p:spPr>
          <a:xfrm>
            <a:off x="9309098" y="1997314"/>
            <a:ext cx="1841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          </a:t>
            </a:r>
            <a:r>
              <a:rPr lang="en-IN" sz="5400" dirty="0" smtClean="0"/>
              <a:t>0.44</a:t>
            </a:r>
            <a:endParaRPr lang="en-IN" sz="5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66280" y="6339840"/>
            <a:ext cx="687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Note: These are scores on holdout dataset of July.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4958884"/>
            <a:ext cx="6870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Why theses metrics ?</a:t>
            </a:r>
          </a:p>
          <a:p>
            <a:r>
              <a:rPr lang="en-IN" dirty="0"/>
              <a:t> </a:t>
            </a:r>
            <a:r>
              <a:rPr lang="en-IN" dirty="0" smtClean="0"/>
              <a:t>   RMSPE: For example, if actual value is 100 and model predicts as 115, 		then you can calculate the error in percentage.</a:t>
            </a:r>
          </a:p>
          <a:p>
            <a:r>
              <a:rPr lang="en-IN" dirty="0" smtClean="0"/>
              <a:t>   F1score (micro average): Since we are predicting multiclass           classification  with class imbalance.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1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281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N26 Customer Insights</vt:lpstr>
      <vt:lpstr>         Problem Statement</vt:lpstr>
      <vt:lpstr>   How will this help to</vt:lpstr>
      <vt:lpstr>         Data Insights</vt:lpstr>
      <vt:lpstr>            Data Insights</vt:lpstr>
      <vt:lpstr>Approaches to solve the problem</vt:lpstr>
      <vt:lpstr>What are my most important features used to predict ? </vt:lpstr>
      <vt:lpstr>Final Result</vt:lpstr>
      <vt:lpstr>Metrics</vt:lpstr>
      <vt:lpstr>Release to production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N26 To predict Customer Insights</dc:title>
  <dc:creator>VARUN</dc:creator>
  <cp:lastModifiedBy>VARUN</cp:lastModifiedBy>
  <cp:revision>97</cp:revision>
  <dcterms:created xsi:type="dcterms:W3CDTF">2021-08-25T06:50:10Z</dcterms:created>
  <dcterms:modified xsi:type="dcterms:W3CDTF">2021-08-26T04:56:00Z</dcterms:modified>
</cp:coreProperties>
</file>