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324" r:id="rId2"/>
    <p:sldId id="299" r:id="rId3"/>
    <p:sldId id="314" r:id="rId4"/>
    <p:sldId id="315" r:id="rId5"/>
    <p:sldId id="316" r:id="rId6"/>
    <p:sldId id="317" r:id="rId7"/>
    <p:sldId id="318" r:id="rId8"/>
    <p:sldId id="327" r:id="rId9"/>
    <p:sldId id="320" r:id="rId10"/>
    <p:sldId id="319" r:id="rId11"/>
    <p:sldId id="321" r:id="rId12"/>
    <p:sldId id="322" r:id="rId13"/>
    <p:sldId id="323" r:id="rId14"/>
    <p:sldId id="326" r:id="rId15"/>
    <p:sldId id="325" r:id="rId1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C0C0C0"/>
    <a:srgbClr val="DDDDDD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2" autoAdjust="0"/>
    <p:restoredTop sz="94683" autoAdjust="0"/>
  </p:normalViewPr>
  <p:slideViewPr>
    <p:cSldViewPr>
      <p:cViewPr>
        <p:scale>
          <a:sx n="110" d="100"/>
          <a:sy n="110" d="100"/>
        </p:scale>
        <p:origin x="-6" y="696"/>
      </p:cViewPr>
      <p:guideLst>
        <p:guide orient="horz" pos="1152"/>
        <p:guide orient="horz" pos="3840"/>
        <p:guide orient="horz" pos="720"/>
        <p:guide orient="horz" pos="3168"/>
        <p:guide pos="1920"/>
        <p:guide pos="5472"/>
        <p:guide pos="5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notesViewPr>
    <p:cSldViewPr>
      <p:cViewPr varScale="1">
        <p:scale>
          <a:sx n="84" d="100"/>
          <a:sy n="84" d="100"/>
        </p:scale>
        <p:origin x="-1398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99F060-DB23-43F2-AB4E-38145E654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072651-287D-4135-8E0B-F82EC10A7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Torex Corporation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FCAE9-1304-4851-990A-3B2E25B82A51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78A39-342D-40C1-8088-16A19278A750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9023F-5ECC-45BF-852B-895E0C08F14D}" type="slidenum">
              <a:rPr lang="en-US"/>
              <a:pPr/>
              <a:t>11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0F5C1-FC05-4C00-B0FA-C59492D4547A}" type="slidenum">
              <a:rPr lang="en-US"/>
              <a:pPr/>
              <a:t>12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5820-AF15-4B0A-B6CD-7DE05E3AEA7B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Torex Corporation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F74C8-0390-4776-8D80-A6DFAF18973E}" type="slidenum">
              <a:rPr lang="en-US"/>
              <a:pPr/>
              <a:t>14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A5864-2B9F-443C-BB3F-2048AD7CBD13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95AF7-A6C3-440E-BD3D-D6BF6015BC67}" type="slidenum">
              <a:rPr lang="en-US"/>
              <a:pPr/>
              <a:t>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7F5FF-A576-4292-A03A-C8C23DA68C29}" type="slidenum">
              <a:rPr lang="en-US"/>
              <a:pPr/>
              <a:t>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5413B-BDBC-4D73-A74B-5C8E2289F5D3}" type="slidenum">
              <a:rPr lang="en-US"/>
              <a:pPr/>
              <a:t>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4BEEB-F3B8-463A-BCBA-D405F11CB774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95668-4742-417E-B4A1-D68B8B18C676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95668-4742-417E-B4A1-D68B8B18C676}" type="slidenum">
              <a:rPr lang="en-US"/>
              <a:pPr/>
              <a:t>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A4348-8E95-4EE6-818F-3D9280A2BC9A}" type="slidenum">
              <a:rPr lang="en-US"/>
              <a:pPr/>
              <a:t>9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8D48D930-DE39-4032-8763-74184446D12A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8C10D0E6-5BB9-4612-BCD1-D762C49783C4}" type="datetime4">
              <a:rPr lang="en-US" smtClean="0"/>
              <a:pPr/>
              <a:t>June 16, 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EFCB2EF1-AC06-4C17-BCEB-6281317698E1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D9A127C0-55E6-49ED-BD73-71665BF264CE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F55BFA63-1303-4438-A975-70BF2413C8AC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23035C96-658A-42E4-8BD2-BC9748114D77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F40A2BC0-315F-4174-BE08-78AC14509B33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6E777796-8D11-4AE8-BAC6-4DFA313CEDBA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84DFC2DE-85EC-4548-9424-23469FEE09B5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1360DCD3-A0B6-4E89-9D5C-9A444B15743E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0BBFA2D1-B5EC-47FA-8E64-80A556C1D2BB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F0B2D30C-748B-4033-A815-30B48B80F719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0AA4AF32-CCF2-4DBA-BBCA-48242B503AB7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32CDEF59-67AE-4AE9-94EC-E0C83B206C79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C6B47C76-409E-420E-879D-48AE83B4110E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44561ECF-AC55-4277-830A-C1EB24A48B57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623237AB-8B79-4B6A-BE24-7B71DF23AEC2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33AD8948-E4F2-492B-A91E-1A43FC465B98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DA8E38CD-C2A4-4756-9F83-A5B3BCE63536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786293E0-5E69-405F-BE88-D2BDF2B1400F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P. </a:t>
            </a:r>
            <a:fld id="{C064BED3-A7FE-4923-9A77-ACC27E0C7A19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1728FEC5-FB7C-4C4E-B4D0-889E4FC782EC}" type="datetime4">
              <a:rPr lang="en-US" smtClean="0"/>
              <a:pPr/>
              <a:t>June 16,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P. </a:t>
            </a:r>
            <a:fld id="{8D48D930-DE39-4032-8763-74184446D12A}" type="slidenum">
              <a:rPr lang="en-US" smtClean="0"/>
              <a:pPr/>
              <a:t>‹#›</a:t>
            </a:fld>
            <a:r>
              <a:rPr lang="en-US" smtClean="0"/>
              <a:t>	US I/T Restaurant Solutions STB Presentation | </a:t>
            </a:r>
            <a:fld id="{8C10D0E6-5BB9-4612-BCD1-D762C49783C4}" type="datetime4">
              <a:rPr lang="en-US" smtClean="0"/>
              <a:pPr/>
              <a:t>June 16,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1143000"/>
            <a:ext cx="8458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0402" name="Object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4188"/>
            <a:ext cx="9144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7F0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DED1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76" y="8382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NewPOS </a:t>
            </a:r>
            <a:r>
              <a:rPr lang="en-US" dirty="0" smtClean="0"/>
              <a:t>6.5 Training – Drive Thru Sequencing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QA </a:t>
            </a:r>
            <a:r>
              <a:rPr lang="en-US" dirty="0"/>
              <a:t>For </a:t>
            </a:r>
            <a:r>
              <a:rPr lang="en-US" dirty="0" smtClean="0"/>
              <a:t>McDonald’s</a:t>
            </a:r>
          </a:p>
          <a:p>
            <a:r>
              <a:rPr lang="en-US" dirty="0" smtClean="0"/>
              <a:t>Author: Edgar Cortez</a:t>
            </a:r>
          </a:p>
          <a:p>
            <a:r>
              <a:rPr lang="en-US" dirty="0" smtClean="0"/>
              <a:t>Adapted from SS6x Drive Thru Sequencing STB v4[1].0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Dual Lane Drive Thru</a:t>
            </a: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10950" name="Picture 6" descr="DT Main Men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219200"/>
            <a:ext cx="5282723" cy="3962400"/>
          </a:xfrm>
          <a:prstGeom prst="rect">
            <a:avLst/>
          </a:prstGeom>
          <a:noFill/>
        </p:spPr>
      </p:pic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228600" y="1447800"/>
            <a:ext cx="2819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b="1" dirty="0"/>
              <a:t>90 key KPA screen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8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b="1" dirty="0"/>
              <a:t>COD Routing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8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b="1" dirty="0"/>
              <a:t>Image Recall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8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b="1" dirty="0"/>
              <a:t>Manager has the ability to change a FC register to a DT register.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8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800" b="1" dirty="0"/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>
            <a:off x="2057400" y="2438400"/>
            <a:ext cx="5334000" cy="213360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2057400" y="3124200"/>
            <a:ext cx="4191000" cy="137160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2286000" y="4419600"/>
            <a:ext cx="2895600" cy="7620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 Taker / Cashier Mode</a:t>
            </a: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6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6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Order Taker/Cashier functionality for the drive thru is now available with </a:t>
            </a:r>
            <a:r>
              <a:rPr lang="en-US" sz="1600" b="1" dirty="0" err="1"/>
              <a:t>NewPOS</a:t>
            </a:r>
            <a:r>
              <a:rPr lang="en-US" sz="1600" b="1" dirty="0"/>
              <a:t> 6.2.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6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Allows the flexibility to reconfigure the positioning of the Drive Thru registers at any time.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600" b="1" dirty="0"/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During overnight operations, a restaurant may configure one register as an OT/CS to facilitate single window operations.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600" b="1" dirty="0"/>
          </a:p>
        </p:txBody>
      </p:sp>
      <p:pic>
        <p:nvPicPr>
          <p:cNvPr id="21709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647700" cy="64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 Routing Configuration</a:t>
            </a:r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19142" name="Picture 6" descr="COD Routing - good"/>
          <p:cNvPicPr>
            <a:picLocks noChangeAspect="1" noChangeArrowheads="1"/>
          </p:cNvPicPr>
          <p:nvPr/>
        </p:nvPicPr>
        <p:blipFill>
          <a:blip r:embed="rId3" cstate="print"/>
          <a:srcRect t="3304" r="8220" b="8676"/>
          <a:stretch>
            <a:fillRect/>
          </a:stretch>
        </p:blipFill>
        <p:spPr bwMode="auto">
          <a:xfrm>
            <a:off x="3501482" y="1524001"/>
            <a:ext cx="4880518" cy="3810000"/>
          </a:xfrm>
          <a:prstGeom prst="rect">
            <a:avLst/>
          </a:prstGeom>
          <a:noFill/>
        </p:spPr>
      </p:pic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228600" y="1371600"/>
            <a:ext cx="2895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Allows restaurants to easily configure COD routing at the register level for more flexible drive-thru staffing.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Part of “COD Always Working” initiative.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Requires every DT register to be routed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Warnings for each order if COD doesn’t respond.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Drive Thru Runner Box</a:t>
            </a: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21190" name="Picture 6" descr="DTRB"/>
          <p:cNvPicPr>
            <a:picLocks noChangeAspect="1" noChangeArrowheads="1"/>
          </p:cNvPicPr>
          <p:nvPr/>
        </p:nvPicPr>
        <p:blipFill>
          <a:blip r:embed="rId3" cstate="print"/>
          <a:srcRect r="1981" b="34323"/>
          <a:stretch>
            <a:fillRect/>
          </a:stretch>
        </p:blipFill>
        <p:spPr bwMode="auto">
          <a:xfrm>
            <a:off x="3839737" y="1676400"/>
            <a:ext cx="4618463" cy="2667000"/>
          </a:xfrm>
          <a:prstGeom prst="rect">
            <a:avLst/>
          </a:prstGeom>
          <a:noFill/>
        </p:spPr>
      </p:pic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457200" y="1371600"/>
            <a:ext cx="3276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Runner Box functionality is consistent with the current SS2.7 Runner Box functionality.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Runner Box works seamlessly for all Drive Thru types.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Feature can be enabled/disabled on-the-fly.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Full “soft </a:t>
            </a:r>
            <a:r>
              <a:rPr lang="en-US" sz="1600" b="1" dirty="0" err="1"/>
              <a:t>bumpbar</a:t>
            </a:r>
            <a:r>
              <a:rPr lang="en-US" sz="1600" b="1" dirty="0"/>
              <a:t>” support for all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</a:t>
            </a:r>
            <a:r>
              <a:rPr lang="en-US" dirty="0" smtClean="0"/>
              <a:t>QA </a:t>
            </a:r>
            <a:r>
              <a:rPr lang="en-US" dirty="0"/>
              <a:t>For McDonald’s</a:t>
            </a:r>
          </a:p>
          <a:p>
            <a:r>
              <a:rPr lang="en-US" dirty="0"/>
              <a:t>Discussion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2376" y="838200"/>
            <a:ext cx="7772400" cy="1828800"/>
          </a:xfrm>
          <a:prstGeom prst="rect">
            <a:avLst/>
          </a:prstGeom>
        </p:spPr>
        <p:txBody>
          <a:bodyPr vert="horz" lIns="45720" rIns="45720" bIns="4572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NewPOS 6.5 Training – </a:t>
            </a:r>
            <a:r>
              <a:rPr lang="en-US" sz="45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Drive Thru Sequencing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85800" y="4191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685800" y="1524000"/>
            <a:ext cx="7848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 err="1"/>
              <a:t>NewPOS</a:t>
            </a:r>
            <a:r>
              <a:rPr lang="en-US" sz="1600" b="1" dirty="0"/>
              <a:t> delivers enhanced drive-thru solutions.</a:t>
            </a:r>
            <a:br>
              <a:rPr lang="en-US" sz="1600" b="1" dirty="0"/>
            </a:br>
            <a:endParaRPr lang="en-US" sz="1600" b="1" dirty="0"/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Functionality includes ALL Drive Thru types: Single post, Inline Tandem, Dual Lane, Tandem Face-to-Face, Single post with Handheld Order Taker (HHOT) in Tandem mode.</a:t>
            </a:r>
          </a:p>
          <a:p>
            <a:pPr marL="987425" lvl="2" indent="-293688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Tx/>
              <a:buChar char="°"/>
            </a:pPr>
            <a:r>
              <a:rPr lang="en-US" sz="1600" b="1" dirty="0"/>
              <a:t>Configured by installer to match appropriate &amp; required equipment per each type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Drive Thru sequencing is uniquely managed by DT type to reduce out-of-sequence orders.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8-cell DT order screen with held orders starting in cell #8.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Allow Front Counter (FC) registers to become DT order takers with full matching functionality.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685800" y="371475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Single Lane Drive Thru – Next Car</a:t>
            </a:r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685800" y="13716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u="sng" dirty="0"/>
              <a:t>NEXT ORDER</a:t>
            </a:r>
            <a:r>
              <a:rPr lang="en-US" sz="1600" b="1" dirty="0"/>
              <a:t> functionality allows the cashier to recall an out-of-sequence order and tender it.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u="sng" dirty="0"/>
              <a:t>NEW ORDER</a:t>
            </a:r>
            <a:r>
              <a:rPr lang="en-US" sz="1600" b="1" dirty="0"/>
              <a:t> functionality enables the cashier to select the correct car/order. The Cashier is asked if this is a Multi-order or a New Order.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u="sng" dirty="0"/>
              <a:t>AUTO RECALL</a:t>
            </a:r>
            <a:r>
              <a:rPr lang="en-US" sz="1600" b="1" dirty="0"/>
              <a:t> functionality in all DT modes (except Dual Lane &amp; Face-to-Face) speeds the cashier function by automatically recalling next order after cash function is finished.</a:t>
            </a:r>
          </a:p>
        </p:txBody>
      </p:sp>
      <p:grpSp>
        <p:nvGrpSpPr>
          <p:cNvPr id="200712" name="Group 8"/>
          <p:cNvGrpSpPr>
            <a:grpSpLocks/>
          </p:cNvGrpSpPr>
          <p:nvPr/>
        </p:nvGrpSpPr>
        <p:grpSpPr bwMode="auto">
          <a:xfrm>
            <a:off x="4572000" y="1390650"/>
            <a:ext cx="3581400" cy="4248150"/>
            <a:chOff x="2880" y="876"/>
            <a:chExt cx="2640" cy="2964"/>
          </a:xfrm>
        </p:grpSpPr>
        <p:pic>
          <p:nvPicPr>
            <p:cNvPr id="200709" name="Picture 5" descr="single lane"/>
            <p:cNvPicPr>
              <a:picLocks noChangeAspect="1" noChangeArrowheads="1"/>
            </p:cNvPicPr>
            <p:nvPr/>
          </p:nvPicPr>
          <p:blipFill>
            <a:blip r:embed="rId3" cstate="print"/>
            <a:srcRect l="42308" r="961" b="13141"/>
            <a:stretch>
              <a:fillRect/>
            </a:stretch>
          </p:blipFill>
          <p:spPr bwMode="auto">
            <a:xfrm>
              <a:off x="2880" y="876"/>
              <a:ext cx="2581" cy="2964"/>
            </a:xfrm>
            <a:prstGeom prst="rect">
              <a:avLst/>
            </a:prstGeom>
            <a:noFill/>
          </p:spPr>
        </p:pic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3840" y="2592"/>
              <a:ext cx="1680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Drive Thru with HHOT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2758" name="Picture 6" descr="Symbol_MC70_front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295401"/>
            <a:ext cx="1849476" cy="3581400"/>
          </a:xfrm>
          <a:prstGeom prst="rect">
            <a:avLst/>
          </a:prstGeom>
          <a:noFill/>
        </p:spPr>
      </p:pic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533400" y="1295400"/>
            <a:ext cx="5943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This solution can convert any existing single post DT into a Tandem restaurant as needed: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(1 static order point &amp; 1 HHOT order point).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Unique Header identification to accurately recognize HHOT orders on KVS and Expo monitors.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All order taking functionality is consistent with POS order taker.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Default configurations with the ability to cater to various DT/FC operational models: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On-the-Fly (DT and FC) (Kitchen always)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On Store   (FC Only) (</a:t>
            </a:r>
            <a:r>
              <a:rPr lang="en-US" sz="1600" b="1" dirty="0" err="1"/>
              <a:t>Playplace</a:t>
            </a:r>
            <a:r>
              <a:rPr lang="en-US" sz="1600" b="1" dirty="0"/>
              <a:t> Table Service) 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On Recall from FC Register (FC Lobby use)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Multiple HHOT’s in use at the same time.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Symbol device has other management tool potential.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Tandem Face-to-Face</a:t>
            </a: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4126200" y="1219200"/>
          <a:ext cx="4408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0" name="Visio" r:id="rId4" imgW="9303634" imgH="7558192" progId="">
                  <p:embed/>
                </p:oleObj>
              </mc:Choice>
              <mc:Fallback>
                <p:oleObj name="Visio" r:id="rId4" imgW="9303634" imgH="755819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200" y="1219200"/>
                        <a:ext cx="4408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9" name="Picture 9" descr="waiting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029200"/>
            <a:ext cx="12954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83" name="Rectangle 183"/>
          <p:cNvSpPr>
            <a:spLocks noChangeArrowheads="1"/>
          </p:cNvSpPr>
          <p:nvPr/>
        </p:nvSpPr>
        <p:spPr bwMode="auto">
          <a:xfrm>
            <a:off x="533400" y="1295400"/>
            <a:ext cx="381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Primary and Secondary route orders on-the-fly to the kitchen.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Primary routes on-the-fly to DT Monitor, Secondary does not route to monitor until order is started on Primary, or ‘OVERRIDE’ option is selected.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Secondary has the ability to be configured as either a Cashier or Order Taker / Cashier register.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Primary and Secondary order takers have special sequencing logic.</a:t>
            </a:r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1524000" y="4800600"/>
            <a:ext cx="3124200" cy="68580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Inline Tandem Speaker DT</a:t>
            </a: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4358710" y="1574800"/>
          <a:ext cx="425189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6" name="Visio" r:id="rId4" imgW="8827658" imgH="7329830" progId="">
                  <p:embed/>
                </p:oleObj>
              </mc:Choice>
              <mc:Fallback>
                <p:oleObj name="Visio" r:id="rId4" imgW="8827658" imgH="732983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710" y="1574800"/>
                        <a:ext cx="4251890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533400" y="1524000"/>
            <a:ext cx="381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700" b="1" dirty="0"/>
              <a:t>During low volume, both order points can be driven by a single Order Taker.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700" b="1" dirty="0"/>
              <a:t>Both Recall and Image Recall can be leveraged.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700" b="1" dirty="0"/>
              <a:t>Primary orders route on the fly to kitchen &amp; DT monitors.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700" b="1" dirty="0"/>
              <a:t>Secondary orders route on Store to DT monitor and on-the-fly to kitchen.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700" b="1" dirty="0"/>
              <a:t>Ability to insert new or add  Multi-Car orders to either primary or secondary orders.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700" b="1" dirty="0"/>
              <a:t>Tandem mode routing can be enabled/disabled.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Dual Lane Drive Thru</a:t>
            </a: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373" y="1752600"/>
            <a:ext cx="49290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81000" y="1447800"/>
            <a:ext cx="3200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b="1" dirty="0"/>
              <a:t>Dual Lane Sequencing: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Orders are displayed on-store on the DT Monitor to align with their approach to cashier.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Image Recall helps match order with customer for enhanced order accuracy.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Ability to overlay actual order on top of the image for further clarification.</a:t>
            </a:r>
          </a:p>
          <a:p>
            <a:pPr marL="692150" lvl="1" indent="-34766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45000"/>
              <a:buFontTx/>
              <a:buChar char="—"/>
            </a:pPr>
            <a:r>
              <a:rPr lang="en-US" sz="1600" b="1" dirty="0"/>
              <a:t>Orders shift positions when tendered if selected out of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</a:t>
            </a:r>
            <a:r>
              <a:rPr lang="en-US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 Characteristics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endParaRPr lang="en-US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762000" y="3810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457200" y="1447800"/>
            <a:ext cx="259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sz="1400" b="1" dirty="0"/>
              <a:t>Dual Lane Sequencing</a:t>
            </a:r>
            <a:r>
              <a:rPr lang="en-US" sz="1400" b="1" dirty="0" smtClean="0"/>
              <a:t>:</a:t>
            </a:r>
          </a:p>
          <a:p>
            <a:pPr eaLnBrk="1" hangingPunct="1">
              <a:spcBef>
                <a:spcPts val="0"/>
              </a:spcBef>
              <a:buClr>
                <a:schemeClr val="accent2"/>
              </a:buClr>
            </a:pP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Orders </a:t>
            </a:r>
            <a:r>
              <a:rPr lang="en-US" sz="1400" b="1" dirty="0"/>
              <a:t>are displayed on-store </a:t>
            </a:r>
            <a:r>
              <a:rPr lang="en-US" sz="1400" b="1" dirty="0" smtClean="0"/>
              <a:t>on the </a:t>
            </a:r>
            <a:r>
              <a:rPr lang="en-US" sz="1400" b="1" dirty="0"/>
              <a:t>DT Monitor to align with </a:t>
            </a:r>
            <a:r>
              <a:rPr lang="en-US" sz="1400" b="1" dirty="0" smtClean="0"/>
              <a:t>their </a:t>
            </a:r>
            <a:r>
              <a:rPr lang="en-US" sz="1400" b="1" dirty="0"/>
              <a:t>approach to cashier</a:t>
            </a:r>
            <a:r>
              <a:rPr lang="en-US" sz="1400" b="1" dirty="0" smtClean="0"/>
              <a:t>.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Dual Order Points: COD 1 and COD 2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/>
              <a:t>Image Recall helps match </a:t>
            </a:r>
            <a:r>
              <a:rPr lang="en-US" sz="1400" b="1" dirty="0" smtClean="0"/>
              <a:t>order </a:t>
            </a:r>
            <a:r>
              <a:rPr lang="en-US" sz="1400" b="1" dirty="0"/>
              <a:t>with customer for </a:t>
            </a:r>
            <a:r>
              <a:rPr lang="en-US" sz="1400" b="1" dirty="0" smtClean="0"/>
              <a:t>enhanced </a:t>
            </a:r>
            <a:r>
              <a:rPr lang="en-US" sz="1400" b="1" dirty="0"/>
              <a:t>order accuracy</a:t>
            </a:r>
            <a:r>
              <a:rPr lang="en-US" sz="1400" b="1" dirty="0" smtClean="0"/>
              <a:t>.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/>
              <a:t>Ability to overlay actual order </a:t>
            </a:r>
            <a:r>
              <a:rPr lang="en-US" sz="1400" b="1" dirty="0" smtClean="0"/>
              <a:t>on </a:t>
            </a:r>
            <a:r>
              <a:rPr lang="en-US" sz="1400" b="1" dirty="0"/>
              <a:t>top of the image for further </a:t>
            </a: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clarification.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/>
              <a:t>Orders shift positions when </a:t>
            </a: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tendered </a:t>
            </a:r>
            <a:r>
              <a:rPr lang="en-US" sz="1400" b="1" dirty="0"/>
              <a:t>if selected out of </a:t>
            </a: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sequence</a:t>
            </a:r>
            <a:r>
              <a:rPr lang="en-US" sz="1400" b="1" dirty="0"/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9000" y="1447800"/>
            <a:ext cx="243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sz="1400" b="1" dirty="0" smtClean="0"/>
              <a:t>Single Lane:</a:t>
            </a:r>
          </a:p>
          <a:p>
            <a:pPr eaLnBrk="1" hangingPunct="1">
              <a:spcBef>
                <a:spcPts val="0"/>
              </a:spcBef>
              <a:buClr>
                <a:schemeClr val="accent2"/>
              </a:buClr>
            </a:pP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Orders </a:t>
            </a:r>
            <a:r>
              <a:rPr lang="en-US" sz="1400" b="1" dirty="0"/>
              <a:t>are displayed on-store </a:t>
            </a:r>
            <a:r>
              <a:rPr lang="en-US" sz="1400" b="1" dirty="0" smtClean="0"/>
              <a:t>on the </a:t>
            </a:r>
            <a:r>
              <a:rPr lang="en-US" sz="1400" b="1" dirty="0"/>
              <a:t>DT Monitor to align with </a:t>
            </a:r>
            <a:r>
              <a:rPr lang="en-US" sz="1400" b="1" dirty="0" smtClean="0"/>
              <a:t>their </a:t>
            </a:r>
            <a:r>
              <a:rPr lang="en-US" sz="1400" b="1" dirty="0"/>
              <a:t>approach to cashier</a:t>
            </a:r>
            <a:r>
              <a:rPr lang="en-US" sz="1400" b="1" dirty="0" smtClean="0"/>
              <a:t>.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Single Order Point: COD 1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No Image Recall; however,  orders match customer for enhanced order accuracy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Orders are not shifted but in sequential order</a:t>
            </a:r>
            <a:endParaRPr lang="en-US" sz="14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48400" y="1447800"/>
            <a:ext cx="2362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sz="1400" b="1" dirty="0" smtClean="0"/>
              <a:t>Single Lane with HHOT:</a:t>
            </a:r>
          </a:p>
          <a:p>
            <a:pPr eaLnBrk="1" hangingPunct="1">
              <a:spcBef>
                <a:spcPts val="0"/>
              </a:spcBef>
              <a:buClr>
                <a:schemeClr val="accent2"/>
              </a:buClr>
            </a:pP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Primary order point routes on-the-fly; HHOT routes on store to </a:t>
            </a:r>
            <a:r>
              <a:rPr lang="en-US" sz="1400" b="1" dirty="0"/>
              <a:t>align with </a:t>
            </a:r>
            <a:r>
              <a:rPr lang="en-US" sz="1400" b="1" dirty="0" smtClean="0"/>
              <a:t>their </a:t>
            </a:r>
            <a:r>
              <a:rPr lang="en-US" sz="1400" b="1" dirty="0"/>
              <a:t>approach to cashier</a:t>
            </a:r>
            <a:r>
              <a:rPr lang="en-US" sz="1400" b="1" dirty="0" smtClean="0"/>
              <a:t>.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 smtClean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Tandem Order Point: COD1 and HHOT as Secondary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Both Image and Auto </a:t>
            </a:r>
            <a:r>
              <a:rPr lang="en-US" sz="1400" b="1" dirty="0"/>
              <a:t>Recall helps match </a:t>
            </a:r>
            <a:r>
              <a:rPr lang="en-US" sz="1400" b="1" dirty="0" smtClean="0"/>
              <a:t>order </a:t>
            </a:r>
            <a:r>
              <a:rPr lang="en-US" sz="1400" b="1" dirty="0"/>
              <a:t>with customer for </a:t>
            </a:r>
            <a:r>
              <a:rPr lang="en-US" sz="1400" b="1" dirty="0" smtClean="0"/>
              <a:t>enhanced </a:t>
            </a:r>
            <a:r>
              <a:rPr lang="en-US" sz="1400" b="1" dirty="0"/>
              <a:t>order accuracy</a:t>
            </a:r>
            <a:r>
              <a:rPr lang="en-US" sz="1400" b="1" dirty="0" smtClean="0"/>
              <a:t>.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 smtClean="0"/>
              <a:t>HHOT acts as a secondary order point ; parallels to Tandem-Inline Topology</a:t>
            </a:r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endParaRPr lang="en-US" sz="1400" b="1" dirty="0"/>
          </a:p>
          <a:p>
            <a:pPr marL="0" lvl="1" eaLnBrk="1" hangingPunct="1">
              <a:spcBef>
                <a:spcPts val="0"/>
              </a:spcBef>
              <a:buClr>
                <a:schemeClr val="accent2"/>
              </a:buClr>
              <a:buSzPct val="45000"/>
            </a:pPr>
            <a:r>
              <a:rPr lang="en-US" sz="1400" b="1" dirty="0"/>
              <a:t>Orders </a:t>
            </a:r>
            <a:r>
              <a:rPr lang="en-US" sz="1400" b="1" dirty="0" smtClean="0"/>
              <a:t>are not shifted but in sequential ordering.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685800" y="3429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r>
              <a:rPr 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NewPOS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Drive Thru Sequencing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Dual Lane Drive Thru – Image Recall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798513" y="419100"/>
            <a:ext cx="77708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/>
          <a:lstStyle/>
          <a:p>
            <a:pPr algn="ctr"/>
            <a:endParaRPr lang="en-US" sz="16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15050" name="Picture 10" descr="image recall"/>
          <p:cNvPicPr>
            <a:picLocks noChangeAspect="1" noChangeArrowheads="1"/>
          </p:cNvPicPr>
          <p:nvPr/>
        </p:nvPicPr>
        <p:blipFill>
          <a:blip r:embed="rId3" cstate="print"/>
          <a:srcRect t="6250" b="6250"/>
          <a:stretch>
            <a:fillRect/>
          </a:stretch>
        </p:blipFill>
        <p:spPr bwMode="auto">
          <a:xfrm>
            <a:off x="4005943" y="1295400"/>
            <a:ext cx="4528457" cy="2971800"/>
          </a:xfrm>
          <a:prstGeom prst="rect">
            <a:avLst/>
          </a:prstGeom>
          <a:noFill/>
        </p:spPr>
      </p:pic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533400" y="1447800"/>
            <a:ext cx="320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Enhanced Order Accuracy by matching an order to the customer vehicle.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Up to 4 images per screen with scrolling capability.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Images can be superimposed with order details.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Automatic refresh when new orders are stored.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 b="1" dirty="0"/>
              <a:t>24 Hr Drive-Thru: Orders &amp; images persist during a POS  open/close.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4555</TotalTime>
  <Words>918</Words>
  <Application>Microsoft Office PowerPoint</Application>
  <PresentationFormat>On-screen Show (4:3)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Aspect</vt:lpstr>
      <vt:lpstr>Visio</vt:lpstr>
      <vt:lpstr>NewPOS 6.5 Training – Drive Thru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Donna Steele-Ponder</Manager>
  <Company>McDonalds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NewPOS 6.x Drive Thru Optimization</dc:title>
  <dc:subject>Tech Board Presentation</dc:subject>
  <dc:creator>Bobby Dash</dc:creator>
  <cp:lastModifiedBy>Santosh S Tangudu</cp:lastModifiedBy>
  <cp:revision>164</cp:revision>
  <dcterms:modified xsi:type="dcterms:W3CDTF">2015-06-16T04:15:57Z</dcterms:modified>
</cp:coreProperties>
</file>