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23"/>
  </p:notesMasterIdLst>
  <p:handoutMasterIdLst>
    <p:handoutMasterId r:id="rId24"/>
  </p:handoutMasterIdLst>
  <p:sldIdLst>
    <p:sldId id="256" r:id="rId2"/>
    <p:sldId id="257" r:id="rId3"/>
    <p:sldId id="374" r:id="rId4"/>
    <p:sldId id="375" r:id="rId5"/>
    <p:sldId id="376" r:id="rId6"/>
    <p:sldId id="378" r:id="rId7"/>
    <p:sldId id="380" r:id="rId8"/>
    <p:sldId id="381" r:id="rId9"/>
    <p:sldId id="382" r:id="rId10"/>
    <p:sldId id="384" r:id="rId11"/>
    <p:sldId id="383" r:id="rId12"/>
    <p:sldId id="338" r:id="rId13"/>
    <p:sldId id="385" r:id="rId14"/>
    <p:sldId id="389" r:id="rId15"/>
    <p:sldId id="386" r:id="rId16"/>
    <p:sldId id="387" r:id="rId17"/>
    <p:sldId id="388" r:id="rId18"/>
    <p:sldId id="321" r:id="rId19"/>
    <p:sldId id="337" r:id="rId20"/>
    <p:sldId id="348" r:id="rId21"/>
    <p:sldId id="300" r:id="rId22"/>
  </p:sldIdLst>
  <p:sldSz cx="9144000" cy="6858000" type="screen4x3"/>
  <p:notesSz cx="6997700" cy="92710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8DA9"/>
    <a:srgbClr val="57B6D0"/>
    <a:srgbClr val="001B54"/>
    <a:srgbClr val="FE7F1D"/>
    <a:srgbClr val="000099"/>
    <a:srgbClr val="3333CC"/>
    <a:srgbClr val="C4AD0F"/>
    <a:srgbClr val="33487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52" autoAdjust="0"/>
    <p:restoredTop sz="88204" autoAdjust="0"/>
  </p:normalViewPr>
  <p:slideViewPr>
    <p:cSldViewPr>
      <p:cViewPr>
        <p:scale>
          <a:sx n="75" d="100"/>
          <a:sy n="75" d="100"/>
        </p:scale>
        <p:origin x="-570" y="-132"/>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656" y="-96"/>
      </p:cViewPr>
      <p:guideLst>
        <p:guide orient="horz" pos="2920"/>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2337"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a:lvl1pPr>
          </a:lstStyle>
          <a:p>
            <a:endParaRPr lang="en-US"/>
          </a:p>
        </p:txBody>
      </p:sp>
      <p:sp>
        <p:nvSpPr>
          <p:cNvPr id="89091" name="Rectangle 3"/>
          <p:cNvSpPr>
            <a:spLocks noGrp="1" noChangeArrowheads="1"/>
          </p:cNvSpPr>
          <p:nvPr>
            <p:ph type="dt" sz="quarter" idx="1"/>
          </p:nvPr>
        </p:nvSpPr>
        <p:spPr bwMode="auto">
          <a:xfrm>
            <a:off x="3963744" y="0"/>
            <a:ext cx="3032337"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a:lvl1pPr>
          </a:lstStyle>
          <a:p>
            <a:endParaRPr lang="en-US"/>
          </a:p>
        </p:txBody>
      </p:sp>
      <p:sp>
        <p:nvSpPr>
          <p:cNvPr id="89092" name="Rectangle 4"/>
          <p:cNvSpPr>
            <a:spLocks noGrp="1" noChangeArrowheads="1"/>
          </p:cNvSpPr>
          <p:nvPr>
            <p:ph type="ftr" sz="quarter" idx="2"/>
          </p:nvPr>
        </p:nvSpPr>
        <p:spPr bwMode="auto">
          <a:xfrm>
            <a:off x="0" y="8805841"/>
            <a:ext cx="3032337"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1200"/>
            </a:lvl1pPr>
          </a:lstStyle>
          <a:p>
            <a:r>
              <a:rPr lang="en-US"/>
              <a:t>Torex Corporation</a:t>
            </a:r>
          </a:p>
        </p:txBody>
      </p:sp>
      <p:sp>
        <p:nvSpPr>
          <p:cNvPr id="89093" name="Rectangle 5"/>
          <p:cNvSpPr>
            <a:spLocks noGrp="1" noChangeArrowheads="1"/>
          </p:cNvSpPr>
          <p:nvPr>
            <p:ph type="sldNum" sz="quarter" idx="3"/>
          </p:nvPr>
        </p:nvSpPr>
        <p:spPr bwMode="auto">
          <a:xfrm>
            <a:off x="3963744" y="8805841"/>
            <a:ext cx="3032337"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a:lvl1pPr>
          </a:lstStyle>
          <a:p>
            <a:fld id="{3D81EDDF-8457-43A9-B8E6-8BB71C9726C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2337"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a:lvl1pPr>
          </a:lstStyle>
          <a:p>
            <a:endParaRPr lang="en-US"/>
          </a:p>
        </p:txBody>
      </p:sp>
      <p:sp>
        <p:nvSpPr>
          <p:cNvPr id="24579" name="Rectangle 3"/>
          <p:cNvSpPr>
            <a:spLocks noGrp="1" noChangeArrowheads="1"/>
          </p:cNvSpPr>
          <p:nvPr>
            <p:ph type="dt" idx="1"/>
          </p:nvPr>
        </p:nvSpPr>
        <p:spPr bwMode="auto">
          <a:xfrm>
            <a:off x="3963744" y="0"/>
            <a:ext cx="3032337"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a:lvl1pPr>
          </a:lstStyle>
          <a:p>
            <a:endParaRPr lang="en-US"/>
          </a:p>
        </p:txBody>
      </p:sp>
      <p:sp>
        <p:nvSpPr>
          <p:cNvPr id="24580"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99770" y="4403725"/>
            <a:ext cx="5598160" cy="41719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0" y="8805841"/>
            <a:ext cx="3032337"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1200"/>
            </a:lvl1pPr>
          </a:lstStyle>
          <a:p>
            <a:r>
              <a:rPr lang="en-US"/>
              <a:t>Torex Corporation</a:t>
            </a:r>
          </a:p>
        </p:txBody>
      </p:sp>
      <p:sp>
        <p:nvSpPr>
          <p:cNvPr id="24583" name="Rectangle 7"/>
          <p:cNvSpPr>
            <a:spLocks noGrp="1" noChangeArrowheads="1"/>
          </p:cNvSpPr>
          <p:nvPr>
            <p:ph type="sldNum" sz="quarter" idx="5"/>
          </p:nvPr>
        </p:nvSpPr>
        <p:spPr bwMode="auto">
          <a:xfrm>
            <a:off x="3963744" y="8805841"/>
            <a:ext cx="3032337"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a:lvl1pPr>
          </a:lstStyle>
          <a:p>
            <a:fld id="{92AABAC1-6788-4522-A940-4BE63E9FD686}"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373FCAE9-1304-4851-990A-3B2E25B82A51}"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10</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11</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12</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13</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p:spPr>
        <p:txBody>
          <a:bodyPr/>
          <a:lstStyle/>
          <a:p>
            <a:r>
              <a:rPr lang="en-US"/>
              <a:t>Torex Corporation</a:t>
            </a:r>
          </a:p>
        </p:txBody>
      </p:sp>
      <p:sp>
        <p:nvSpPr>
          <p:cNvPr id="84995" name="Rectangle 7"/>
          <p:cNvSpPr>
            <a:spLocks noGrp="1" noChangeArrowheads="1"/>
          </p:cNvSpPr>
          <p:nvPr>
            <p:ph type="sldNum" sz="quarter" idx="5"/>
          </p:nvPr>
        </p:nvSpPr>
        <p:spPr>
          <a:noFill/>
        </p:spPr>
        <p:txBody>
          <a:bodyPr/>
          <a:lstStyle/>
          <a:p>
            <a:fld id="{E04E9BBE-7BAC-438C-9791-01C898FCF9FF}" type="slidenum">
              <a:rPr lang="en-US"/>
              <a:pPr/>
              <a:t>14</a:t>
            </a:fld>
            <a:endParaRPr lang="en-US"/>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p:spPr>
        <p:txBody>
          <a:bodyPr/>
          <a:lstStyle/>
          <a:p>
            <a:pPr eaLnBrk="1" hangingPunct="1"/>
            <a:r>
              <a:rPr lang="pt-BR" smtClean="0"/>
              <a:t>Overview of the topics for the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15</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16</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p:spPr>
        <p:txBody>
          <a:bodyPr/>
          <a:lstStyle/>
          <a:p>
            <a:r>
              <a:rPr lang="en-US"/>
              <a:t>Torex Corporation</a:t>
            </a:r>
          </a:p>
        </p:txBody>
      </p:sp>
      <p:sp>
        <p:nvSpPr>
          <p:cNvPr id="83971" name="Rectangle 7"/>
          <p:cNvSpPr>
            <a:spLocks noGrp="1" noChangeArrowheads="1"/>
          </p:cNvSpPr>
          <p:nvPr>
            <p:ph type="sldNum" sz="quarter" idx="5"/>
          </p:nvPr>
        </p:nvSpPr>
        <p:spPr>
          <a:noFill/>
        </p:spPr>
        <p:txBody>
          <a:bodyPr/>
          <a:lstStyle/>
          <a:p>
            <a:fld id="{D3084820-89D0-423A-BE86-523D20C4CB5A}" type="slidenum">
              <a:rPr lang="en-US"/>
              <a:pPr/>
              <a:t>17</a:t>
            </a:fld>
            <a:endParaRPr lang="en-US"/>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pPr eaLnBrk="1" hangingPunct="1"/>
            <a:r>
              <a:rPr lang="pt-BR" smtClean="0"/>
              <a:t>Overview of the topics for the class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DF483A64-ED99-43C7-8FB2-E7657B1C6D7B}" type="slidenum">
              <a:rPr lang="en-US"/>
              <a:pPr/>
              <a:t>18</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marL="232395" indent="-232395"/>
            <a:r>
              <a:rPr lang="pt-BR" sz="800" dirty="0"/>
              <a:t>NewPOS 6.1 Modules</a:t>
            </a:r>
          </a:p>
          <a:p>
            <a:pPr marL="232395" indent="-232395"/>
            <a:r>
              <a:rPr lang="pt-BR" sz="800" dirty="0"/>
              <a:t>The NewPOS 6.1 suite includes a few different applications, fit for different roles within a restaurant and, therefore, composed of different features. The main applications available in NewPOS 6.1 are: POS, HOT and WAY. Additionally, we also describe RFM, which is a separate application that maintains the restaurant configuration files, sending updates to the restaurant.</a:t>
            </a:r>
          </a:p>
          <a:p>
            <a:pPr marL="232395" indent="-232395"/>
            <a:endParaRPr lang="en-US" sz="800" b="1" dirty="0"/>
          </a:p>
          <a:p>
            <a:pPr marL="232395" indent="-232395"/>
            <a:r>
              <a:rPr lang="en-US" sz="800" b="1" dirty="0"/>
              <a:t>POS – Point of Sale</a:t>
            </a:r>
          </a:p>
          <a:p>
            <a:pPr marL="232395" indent="-232395"/>
            <a:r>
              <a:rPr lang="en-US" sz="800" dirty="0"/>
              <a:t>This is the main piece needed to run NewPOS 6.1. The display shows all screens with products and specialty function buttons accessed by the restaurant manager. Sales transactions are performed, stored and transmitted by the POS station to the Way Station for storage and generation of consolidated reports. It can be configured based on required services on each specific workstation. The front counter and drive thru registers have to run the POS service to allow operators execute their sales routines.</a:t>
            </a:r>
            <a:endParaRPr lang="pt-BR" sz="800" dirty="0"/>
          </a:p>
          <a:p>
            <a:pPr marL="232395" indent="-232395"/>
            <a:r>
              <a:rPr lang="pt-BR" sz="800" dirty="0"/>
              <a:t>POS - Point of Sale</a:t>
            </a:r>
          </a:p>
          <a:p>
            <a:pPr marL="232395" indent="-232395"/>
            <a:r>
              <a:rPr lang="pt-BR" sz="800" dirty="0"/>
              <a:t>The POS application is responsible for creating and managing sales transactions from customer orders, which is the main activity of a POS system. This application allows the crew members to capture customer orders (by effectively displaying all screens with products and tender options to the crew members, who register the customer selection), storing the information and transmitting the order data to the other modules in the system, so the orders can be prepared, delivered</a:t>
            </a:r>
          </a:p>
          <a:p>
            <a:pPr marL="232395" indent="-232395"/>
            <a:r>
              <a:rPr lang="pt-BR" sz="800" dirty="0"/>
              <a:t>and accounted for.</a:t>
            </a:r>
          </a:p>
          <a:p>
            <a:pPr marL="232395" indent="-232395"/>
            <a:r>
              <a:rPr lang="pt-BR" sz="800" dirty="0"/>
              <a:t>Each POS can load different screens and services and/or use different devices, allowing for a flexible combination of features and equipment throughout the restaurant. To name a few, a POS can operate as a simple “over the counter” machine, as part of a series of counter registers, as a drive-through lane register or as a Customer Self Ordering kiosk.</a:t>
            </a:r>
          </a:p>
          <a:p>
            <a:pPr marL="232395" indent="-232395"/>
            <a:endParaRPr lang="pt-BR" sz="800" dirty="0"/>
          </a:p>
          <a:p>
            <a:pPr marL="232395" indent="-232395"/>
            <a:r>
              <a:rPr lang="en-US" sz="800" b="1" dirty="0"/>
              <a:t>WAY – Way Station</a:t>
            </a:r>
          </a:p>
          <a:p>
            <a:pPr marL="232395" indent="-232395"/>
            <a:r>
              <a:rPr lang="en-US" sz="800" dirty="0"/>
              <a:t>The Way Station is a regular server computer operated by the restaurant manager and concentrates and distributes POS operations and requests. The Way Station is physically located at the back room and controls all communications among POS machines. It is also intended for backup operations and for consolidated reports. </a:t>
            </a:r>
          </a:p>
          <a:p>
            <a:pPr marL="232395" indent="-232395"/>
            <a:endParaRPr lang="pt-BR" sz="800" dirty="0"/>
          </a:p>
          <a:p>
            <a:pPr marL="232395" indent="-232395"/>
            <a:r>
              <a:rPr lang="pt-BR" sz="800" dirty="0"/>
              <a:t>The Way Station is a web-based application that consolidates and persists sale transactions coming from POS and handles the interfacing of NewPOS with a backoffice application, widely used in restaurants to control the restaurant operation (from sales to accounting, from production performances</a:t>
            </a:r>
          </a:p>
          <a:p>
            <a:pPr marL="232395" indent="-232395"/>
            <a:r>
              <a:rPr lang="pt-BR" sz="800" dirty="0"/>
              <a:t>to raw item stock orders). The WAY was designed to run in the backoffice, in a machine operated by the store manager,</a:t>
            </a:r>
          </a:p>
          <a:p>
            <a:pPr marL="232395" indent="-232395"/>
            <a:r>
              <a:rPr lang="pt-BR" sz="800" dirty="0"/>
              <a:t>concentrating and distributing POS operations and requests. It is also intended for backup operations</a:t>
            </a:r>
          </a:p>
          <a:p>
            <a:pPr marL="232395" indent="-232395"/>
            <a:r>
              <a:rPr lang="pt-BR" sz="800" dirty="0"/>
              <a:t>and for consolidated reports, as well as different administrative functionalities used by managers,</a:t>
            </a:r>
          </a:p>
          <a:p>
            <a:pPr marL="232395" indent="-232395"/>
            <a:r>
              <a:rPr lang="pt-BR" sz="800" dirty="0"/>
              <a:t>such as:</a:t>
            </a:r>
          </a:p>
          <a:p>
            <a:pPr marL="232395" indent="-232395"/>
            <a:r>
              <a:rPr lang="pt-BR" sz="800" dirty="0"/>
              <a:t>· to back up the state of the POS and Production and restore them after a crash or replacement</a:t>
            </a:r>
          </a:p>
          <a:p>
            <a:pPr marL="232395" indent="-232395"/>
            <a:r>
              <a:rPr lang="pt-BR" sz="800" dirty="0"/>
              <a:t>· to keep in persistent storage the POS accountings and the consolidated store accounting</a:t>
            </a:r>
          </a:p>
          <a:p>
            <a:pPr marL="232395" indent="-232395"/>
            <a:r>
              <a:rPr lang="pt-BR" sz="800" dirty="0"/>
              <a:t>· to collect statistical data about the store operation, such as operation times received from Production</a:t>
            </a:r>
          </a:p>
          <a:p>
            <a:pPr marL="232395" indent="-232395"/>
            <a:r>
              <a:rPr lang="pt-BR" sz="800" dirty="0"/>
              <a:t>· to control the POS operation, opening and closing the POS</a:t>
            </a:r>
          </a:p>
          <a:p>
            <a:pPr marL="232395" indent="-232395"/>
            <a:r>
              <a:rPr lang="pt-BR" sz="800" dirty="0"/>
              <a:t>· to control the cash received and the bank deposits</a:t>
            </a:r>
          </a:p>
          <a:p>
            <a:pPr marL="232395" indent="-232395"/>
            <a:r>
              <a:rPr lang="pt-BR" sz="800" dirty="0"/>
              <a:t>· to accept queries about the store operation from the back office and respond to them</a:t>
            </a:r>
          </a:p>
          <a:p>
            <a:pPr marL="232395" indent="-232395"/>
            <a:r>
              <a:rPr lang="pt-BR" sz="800" dirty="0"/>
              <a:t>· to monitor changes in the data maintained by the RFM, updating the POS and Production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32C3FE47-CCFB-49F9-858E-DF97BBB5AF06}" type="slidenum">
              <a:rPr lang="en-US"/>
              <a:pPr/>
              <a:t>19</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2</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690835B7-D2B7-4BAE-9DBC-15B0357CE132}" type="slidenum">
              <a:rPr lang="en-US"/>
              <a:pPr/>
              <a:t>20</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DBCF74C8-0390-4776-8D80-A6DFAF18973E}" type="slidenum">
              <a:rPr lang="en-US"/>
              <a:pPr/>
              <a:t>21</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3</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4</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5</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6</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7</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558D72AA-FFF3-4A94-A948-81048827B02B}"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Torex Corporation</a:t>
            </a:r>
          </a:p>
        </p:txBody>
      </p:sp>
      <p:sp>
        <p:nvSpPr>
          <p:cNvPr id="7" name="Rectangle 7"/>
          <p:cNvSpPr>
            <a:spLocks noGrp="1" noChangeArrowheads="1"/>
          </p:cNvSpPr>
          <p:nvPr>
            <p:ph type="sldNum" sz="quarter" idx="5"/>
          </p:nvPr>
        </p:nvSpPr>
        <p:spPr>
          <a:ln/>
        </p:spPr>
        <p:txBody>
          <a:bodyPr/>
          <a:lstStyle/>
          <a:p>
            <a:fld id="{A93D7BF8-3891-495C-AF62-986E5A0CA431}" type="slidenum">
              <a:rPr lang="en-US"/>
              <a:pPr/>
              <a:t>9</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pt-BR"/>
              <a:t>Overview of the topics for the class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5" name="Footer Placeholder 4"/>
          <p:cNvSpPr>
            <a:spLocks noGrp="1"/>
          </p:cNvSpPr>
          <p:nvPr>
            <p:ph type="ftr" sz="quarter" idx="11"/>
          </p:nvPr>
        </p:nvSpPr>
        <p:spPr/>
        <p:txBody>
          <a:bodyPr/>
          <a:lstStyle>
            <a:extLst/>
          </a:lstStyle>
          <a:p>
            <a:r>
              <a:rPr lang="en-US" smtClean="0"/>
              <a:t>Torex Corporation                            Proprietary and Confidential </a:t>
            </a:r>
            <a:endParaRPr lang="en-US"/>
          </a:p>
        </p:txBody>
      </p:sp>
      <p:sp>
        <p:nvSpPr>
          <p:cNvPr id="6" name="Slide Number Placeholder 5"/>
          <p:cNvSpPr>
            <a:spLocks noGrp="1"/>
          </p:cNvSpPr>
          <p:nvPr>
            <p:ph type="sldNum" sz="quarter" idx="12"/>
          </p:nvPr>
        </p:nvSpPr>
        <p:spPr/>
        <p:txBody>
          <a:bodyPr/>
          <a:lstStyle>
            <a:extLst/>
          </a:lstStyle>
          <a:p>
            <a:fld id="{732206BA-819C-4E25-A2C2-9B904084BD0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5" name="Footer Placeholder 4"/>
          <p:cNvSpPr>
            <a:spLocks noGrp="1"/>
          </p:cNvSpPr>
          <p:nvPr>
            <p:ph type="ftr" sz="quarter" idx="11"/>
          </p:nvPr>
        </p:nvSpPr>
        <p:spPr/>
        <p:txBody>
          <a:bodyPr/>
          <a:lstStyle>
            <a:extLst/>
          </a:lstStyle>
          <a:p>
            <a:r>
              <a:rPr lang="en-US" smtClean="0"/>
              <a:t>Torex Corporation                            Proprietary and Confidential </a:t>
            </a:r>
            <a:endParaRPr lang="en-US"/>
          </a:p>
        </p:txBody>
      </p:sp>
      <p:sp>
        <p:nvSpPr>
          <p:cNvPr id="6" name="Slide Number Placeholder 5"/>
          <p:cNvSpPr>
            <a:spLocks noGrp="1"/>
          </p:cNvSpPr>
          <p:nvPr>
            <p:ph type="sldNum" sz="quarter" idx="12"/>
          </p:nvPr>
        </p:nvSpPr>
        <p:spPr/>
        <p:txBody>
          <a:bodyPr/>
          <a:lstStyle>
            <a:extLst/>
          </a:lstStyle>
          <a:p>
            <a:fld id="{B3BA9739-2F57-4A34-9DE6-26133D6CA06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15888"/>
            <a:ext cx="7391400" cy="706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981075"/>
            <a:ext cx="3619500" cy="5343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981075"/>
            <a:ext cx="3619500" cy="5343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477000"/>
            <a:ext cx="2133600" cy="244475"/>
          </a:xfrm>
        </p:spPr>
        <p:txBody>
          <a:bodyPr/>
          <a:lstStyle>
            <a:lvl1pPr>
              <a:defRPr/>
            </a:lvl1pPr>
          </a:lstStyle>
          <a:p>
            <a:fld id="{1F4FE4C9-2FA6-4E63-AD88-1566045C80FA}" type="slidenum">
              <a:rPr lang="en-US"/>
              <a:pPr/>
              <a:t>‹#›</a:t>
            </a:fld>
            <a:endParaRPr lang="en-US"/>
          </a:p>
        </p:txBody>
      </p:sp>
      <p:sp>
        <p:nvSpPr>
          <p:cNvPr id="6" name="Footer Placeholder 5"/>
          <p:cNvSpPr>
            <a:spLocks noGrp="1"/>
          </p:cNvSpPr>
          <p:nvPr>
            <p:ph type="ftr" sz="quarter" idx="11"/>
          </p:nvPr>
        </p:nvSpPr>
        <p:spPr>
          <a:xfrm>
            <a:off x="1295400" y="6477000"/>
            <a:ext cx="4724400" cy="244475"/>
          </a:xfrm>
        </p:spPr>
        <p:txBody>
          <a:bodyPr/>
          <a:lstStyle>
            <a:lvl1pPr>
              <a:defRPr/>
            </a:lvl1pPr>
          </a:lstStyle>
          <a:p>
            <a:r>
              <a:rPr lang="en-US"/>
              <a:t>Torex Corporation                            Proprietary and Confidential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15888"/>
            <a:ext cx="7391400" cy="706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981075"/>
            <a:ext cx="3619500" cy="5343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67300" y="981075"/>
            <a:ext cx="3619500" cy="259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67300" y="3729038"/>
            <a:ext cx="3619500" cy="259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553200" y="6477000"/>
            <a:ext cx="2133600" cy="244475"/>
          </a:xfrm>
        </p:spPr>
        <p:txBody>
          <a:bodyPr/>
          <a:lstStyle>
            <a:lvl1pPr>
              <a:defRPr/>
            </a:lvl1pPr>
          </a:lstStyle>
          <a:p>
            <a:fld id="{683A6827-7CC2-4B68-AF83-E1AFC676C097}" type="slidenum">
              <a:rPr lang="en-US"/>
              <a:pPr/>
              <a:t>‹#›</a:t>
            </a:fld>
            <a:endParaRPr lang="en-US"/>
          </a:p>
        </p:txBody>
      </p:sp>
      <p:sp>
        <p:nvSpPr>
          <p:cNvPr id="7" name="Footer Placeholder 6"/>
          <p:cNvSpPr>
            <a:spLocks noGrp="1"/>
          </p:cNvSpPr>
          <p:nvPr>
            <p:ph type="ftr" sz="quarter" idx="11"/>
          </p:nvPr>
        </p:nvSpPr>
        <p:spPr>
          <a:xfrm>
            <a:off x="1295400" y="6477000"/>
            <a:ext cx="4724400" cy="244475"/>
          </a:xfrm>
        </p:spPr>
        <p:txBody>
          <a:bodyPr/>
          <a:lstStyle>
            <a:lvl1pPr>
              <a:defRPr/>
            </a:lvl1pPr>
          </a:lstStyle>
          <a:p>
            <a:r>
              <a:rPr lang="en-US"/>
              <a:t>Torex Corporation                            Proprietary and Confidential </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5" name="Footer Placeholder 4"/>
          <p:cNvSpPr>
            <a:spLocks noGrp="1"/>
          </p:cNvSpPr>
          <p:nvPr>
            <p:ph type="ftr" sz="quarter" idx="11"/>
          </p:nvPr>
        </p:nvSpPr>
        <p:spPr/>
        <p:txBody>
          <a:bodyPr/>
          <a:lstStyle>
            <a:extLst/>
          </a:lstStyle>
          <a:p>
            <a:r>
              <a:rPr lang="en-US" smtClean="0"/>
              <a:t>Torex Corporation                            Proprietary and Confidential </a:t>
            </a:r>
            <a:endParaRPr lang="en-US"/>
          </a:p>
        </p:txBody>
      </p:sp>
      <p:sp>
        <p:nvSpPr>
          <p:cNvPr id="6" name="Slide Number Placeholder 5"/>
          <p:cNvSpPr>
            <a:spLocks noGrp="1"/>
          </p:cNvSpPr>
          <p:nvPr>
            <p:ph type="sldNum" sz="quarter" idx="12"/>
          </p:nvPr>
        </p:nvSpPr>
        <p:spPr/>
        <p:txBody>
          <a:bodyPr/>
          <a:lstStyle>
            <a:extLst/>
          </a:lstStyle>
          <a:p>
            <a:fld id="{8D0145A5-B04C-49B8-93DE-6431E8A2BA7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5" name="Footer Placeholder 4"/>
          <p:cNvSpPr>
            <a:spLocks noGrp="1"/>
          </p:cNvSpPr>
          <p:nvPr>
            <p:ph type="ftr" sz="quarter" idx="11"/>
          </p:nvPr>
        </p:nvSpPr>
        <p:spPr/>
        <p:txBody>
          <a:bodyPr/>
          <a:lstStyle>
            <a:extLst/>
          </a:lstStyle>
          <a:p>
            <a:r>
              <a:rPr lang="en-US" smtClean="0"/>
              <a:t>Torex Corporation                            Proprietary and Confidential </a:t>
            </a:r>
            <a:endParaRPr lang="en-US"/>
          </a:p>
        </p:txBody>
      </p:sp>
      <p:sp>
        <p:nvSpPr>
          <p:cNvPr id="6" name="Slide Number Placeholder 5"/>
          <p:cNvSpPr>
            <a:spLocks noGrp="1"/>
          </p:cNvSpPr>
          <p:nvPr>
            <p:ph type="sldNum" sz="quarter" idx="12"/>
          </p:nvPr>
        </p:nvSpPr>
        <p:spPr/>
        <p:txBody>
          <a:bodyPr/>
          <a:lstStyle>
            <a:extLst/>
          </a:lstStyle>
          <a:p>
            <a:fld id="{60347AD4-D3FA-49C3-BBFB-4A84E24A907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6" name="Footer Placeholder 5"/>
          <p:cNvSpPr>
            <a:spLocks noGrp="1"/>
          </p:cNvSpPr>
          <p:nvPr>
            <p:ph type="ftr" sz="quarter" idx="11"/>
          </p:nvPr>
        </p:nvSpPr>
        <p:spPr/>
        <p:txBody>
          <a:bodyPr/>
          <a:lstStyle>
            <a:extLst/>
          </a:lstStyle>
          <a:p>
            <a:r>
              <a:rPr lang="en-US" smtClean="0"/>
              <a:t>Torex Corporation                            Proprietary and Confidential </a:t>
            </a:r>
            <a:endParaRPr lang="en-US"/>
          </a:p>
        </p:txBody>
      </p:sp>
      <p:sp>
        <p:nvSpPr>
          <p:cNvPr id="7" name="Slide Number Placeholder 6"/>
          <p:cNvSpPr>
            <a:spLocks noGrp="1"/>
          </p:cNvSpPr>
          <p:nvPr>
            <p:ph type="sldNum" sz="quarter" idx="12"/>
          </p:nvPr>
        </p:nvSpPr>
        <p:spPr/>
        <p:txBody>
          <a:bodyPr/>
          <a:lstStyle>
            <a:extLst/>
          </a:lstStyle>
          <a:p>
            <a:fld id="{BE8A01DA-E439-4767-BFC1-4B7B1F95775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8" name="Footer Placeholder 7"/>
          <p:cNvSpPr>
            <a:spLocks noGrp="1"/>
          </p:cNvSpPr>
          <p:nvPr>
            <p:ph type="ftr" sz="quarter" idx="11"/>
          </p:nvPr>
        </p:nvSpPr>
        <p:spPr/>
        <p:txBody>
          <a:bodyPr/>
          <a:lstStyle>
            <a:extLst/>
          </a:lstStyle>
          <a:p>
            <a:r>
              <a:rPr lang="en-US" smtClean="0"/>
              <a:t>Torex Corporation                            Proprietary and Confidential </a:t>
            </a:r>
            <a:endParaRPr lang="en-US"/>
          </a:p>
        </p:txBody>
      </p:sp>
      <p:sp>
        <p:nvSpPr>
          <p:cNvPr id="9" name="Slide Number Placeholder 8"/>
          <p:cNvSpPr>
            <a:spLocks noGrp="1"/>
          </p:cNvSpPr>
          <p:nvPr>
            <p:ph type="sldNum" sz="quarter" idx="12"/>
          </p:nvPr>
        </p:nvSpPr>
        <p:spPr/>
        <p:txBody>
          <a:bodyPr/>
          <a:lstStyle>
            <a:extLst/>
          </a:lstStyle>
          <a:p>
            <a:fld id="{F52E0A24-B27E-4A44-8CA4-AB404DE93303}"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4" name="Footer Placeholder 3"/>
          <p:cNvSpPr>
            <a:spLocks noGrp="1"/>
          </p:cNvSpPr>
          <p:nvPr>
            <p:ph type="ftr" sz="quarter" idx="11"/>
          </p:nvPr>
        </p:nvSpPr>
        <p:spPr/>
        <p:txBody>
          <a:bodyPr/>
          <a:lstStyle>
            <a:extLst/>
          </a:lstStyle>
          <a:p>
            <a:r>
              <a:rPr lang="en-US" smtClean="0"/>
              <a:t>Torex Corporation                            Proprietary and Confidential </a:t>
            </a:r>
            <a:endParaRPr lang="en-US"/>
          </a:p>
        </p:txBody>
      </p:sp>
      <p:sp>
        <p:nvSpPr>
          <p:cNvPr id="5" name="Slide Number Placeholder 4"/>
          <p:cNvSpPr>
            <a:spLocks noGrp="1"/>
          </p:cNvSpPr>
          <p:nvPr>
            <p:ph type="sldNum" sz="quarter" idx="12"/>
          </p:nvPr>
        </p:nvSpPr>
        <p:spPr/>
        <p:txBody>
          <a:bodyPr/>
          <a:lstStyle>
            <a:extLst/>
          </a:lstStyle>
          <a:p>
            <a:fld id="{96AC1C27-3B36-4FD1-A215-FF3D5A6F0274}"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3" name="Footer Placeholder 2"/>
          <p:cNvSpPr>
            <a:spLocks noGrp="1"/>
          </p:cNvSpPr>
          <p:nvPr>
            <p:ph type="ftr" sz="quarter" idx="11"/>
          </p:nvPr>
        </p:nvSpPr>
        <p:spPr/>
        <p:txBody>
          <a:bodyPr/>
          <a:lstStyle>
            <a:extLst/>
          </a:lstStyle>
          <a:p>
            <a:r>
              <a:rPr lang="en-US" smtClean="0"/>
              <a:t>Torex Corporation                            Proprietary and Confidential </a:t>
            </a:r>
            <a:endParaRPr lang="en-US"/>
          </a:p>
        </p:txBody>
      </p:sp>
      <p:sp>
        <p:nvSpPr>
          <p:cNvPr id="4" name="Slide Number Placeholder 3"/>
          <p:cNvSpPr>
            <a:spLocks noGrp="1"/>
          </p:cNvSpPr>
          <p:nvPr>
            <p:ph type="sldNum" sz="quarter" idx="12"/>
          </p:nvPr>
        </p:nvSpPr>
        <p:spPr/>
        <p:txBody>
          <a:bodyPr/>
          <a:lstStyle>
            <a:extLst/>
          </a:lstStyle>
          <a:p>
            <a:fld id="{E73825A2-29FF-4B38-A41F-FF11DB37ADE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6" name="Footer Placeholder 5"/>
          <p:cNvSpPr>
            <a:spLocks noGrp="1"/>
          </p:cNvSpPr>
          <p:nvPr>
            <p:ph type="ftr" sz="quarter" idx="11"/>
          </p:nvPr>
        </p:nvSpPr>
        <p:spPr/>
        <p:txBody>
          <a:bodyPr/>
          <a:lstStyle>
            <a:extLst/>
          </a:lstStyle>
          <a:p>
            <a:r>
              <a:rPr lang="en-US" smtClean="0"/>
              <a:t>Torex Corporation                            Proprietary and Confidential </a:t>
            </a:r>
            <a:endParaRPr lang="en-US"/>
          </a:p>
        </p:txBody>
      </p:sp>
      <p:sp>
        <p:nvSpPr>
          <p:cNvPr id="7" name="Slide Number Placeholder 6"/>
          <p:cNvSpPr>
            <a:spLocks noGrp="1"/>
          </p:cNvSpPr>
          <p:nvPr>
            <p:ph type="sldNum" sz="quarter" idx="12"/>
          </p:nvPr>
        </p:nvSpPr>
        <p:spPr/>
        <p:txBody>
          <a:bodyPr/>
          <a:lstStyle>
            <a:extLst/>
          </a:lstStyle>
          <a:p>
            <a:fld id="{1A477AA6-55DA-496E-8E06-6546AE9550A5}"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6/16/2011</a:t>
            </a:fld>
            <a:endParaRPr lang="en-US"/>
          </a:p>
        </p:txBody>
      </p:sp>
      <p:sp>
        <p:nvSpPr>
          <p:cNvPr id="6" name="Footer Placeholder 5"/>
          <p:cNvSpPr>
            <a:spLocks noGrp="1"/>
          </p:cNvSpPr>
          <p:nvPr>
            <p:ph type="ftr" sz="quarter" idx="11"/>
          </p:nvPr>
        </p:nvSpPr>
        <p:spPr/>
        <p:txBody>
          <a:bodyPr/>
          <a:lstStyle>
            <a:extLst/>
          </a:lstStyle>
          <a:p>
            <a:r>
              <a:rPr lang="en-US" smtClean="0"/>
              <a:t>Torex Corporation                            Proprietary and Confidential </a:t>
            </a:r>
            <a:endParaRPr lang="en-US"/>
          </a:p>
        </p:txBody>
      </p:sp>
      <p:sp>
        <p:nvSpPr>
          <p:cNvPr id="7" name="Slide Number Placeholder 6"/>
          <p:cNvSpPr>
            <a:spLocks noGrp="1"/>
          </p:cNvSpPr>
          <p:nvPr>
            <p:ph type="sldNum" sz="quarter" idx="12"/>
          </p:nvPr>
        </p:nvSpPr>
        <p:spPr/>
        <p:txBody>
          <a:bodyPr/>
          <a:lstStyle>
            <a:extLst/>
          </a:lstStyle>
          <a:p>
            <a:fld id="{26E0C5A3-687A-47FA-864E-53FC32D9E57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699CB88-5E1A-4FAC-892A-60949ACB1F6F}" type="datetimeFigureOut">
              <a:rPr lang="en-US" smtClean="0"/>
              <a:pPr/>
              <a:t>6/16/2011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Torex Corporation                            Proprietary and Confidential </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F10C18C-3EA8-4C62-A7B2-B820C7D990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ransition>
    <p:fade/>
  </p:transition>
  <p:timing>
    <p:tnLst>
      <p:par>
        <p:cTn id="1" dur="indefinite" restart="never" nodeType="tmRoot"/>
      </p:par>
    </p:tnLst>
  </p:timing>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dirty="0" smtClean="0"/>
              <a:t>Training QA </a:t>
            </a:r>
            <a:r>
              <a:rPr lang="en-US" dirty="0"/>
              <a:t>For </a:t>
            </a:r>
            <a:r>
              <a:rPr lang="en-US" dirty="0" smtClean="0"/>
              <a:t>McDonald’s</a:t>
            </a:r>
          </a:p>
          <a:p>
            <a:r>
              <a:rPr lang="en-US" dirty="0" smtClean="0"/>
              <a:t>Author: Edgar Cortez</a:t>
            </a:r>
            <a:endParaRPr lang="en-US" dirty="0"/>
          </a:p>
        </p:txBody>
      </p:sp>
      <p:sp>
        <p:nvSpPr>
          <p:cNvPr id="5" name="Rectangle 2"/>
          <p:cNvSpPr txBox="1">
            <a:spLocks noChangeArrowheads="1"/>
          </p:cNvSpPr>
          <p:nvPr/>
        </p:nvSpPr>
        <p:spPr>
          <a:xfrm>
            <a:off x="722376" y="838200"/>
            <a:ext cx="7772400" cy="1828800"/>
          </a:xfrm>
          <a:prstGeom prst="rect">
            <a:avLst/>
          </a:prstGeom>
        </p:spPr>
        <p:txBody>
          <a:bodyPr vert="horz" lIns="45720" rIns="45720" bIns="45720" anchor="b">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NewPOS 6.5 Training – </a:t>
            </a: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Restaurant </a:t>
            </a: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Terminology</a:t>
            </a:r>
            <a:r>
              <a:rPr kumimoji="0" lang="en-US" sz="4500" b="1" i="0" u="none" strike="noStrike" kern="1200" cap="none" spc="0" normalizeH="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 </a:t>
            </a:r>
            <a:r>
              <a:rPr kumimoji="0" lang="en-US" sz="4500" b="1" i="0" u="none" strike="noStrike" kern="1200" cap="none" spc="0" normalizeH="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and </a:t>
            </a:r>
            <a:r>
              <a:rPr kumimoji="0" lang="en-US"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Topology Overview</a:t>
            </a: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724400"/>
          </a:xfrm>
        </p:spPr>
        <p:txBody>
          <a:bodyPr>
            <a:noAutofit/>
          </a:bodyPr>
          <a:lstStyle/>
          <a:p>
            <a:pPr>
              <a:buNone/>
            </a:pPr>
            <a:r>
              <a:rPr lang="en-US" sz="1400" b="1" dirty="0" smtClean="0">
                <a:latin typeface="Verdana" pitchFamily="34" charset="0"/>
              </a:rPr>
              <a:t>Cashless Appliance – CA</a:t>
            </a:r>
          </a:p>
          <a:p>
            <a:pPr marL="0" indent="0">
              <a:spcBef>
                <a:spcPts val="0"/>
              </a:spcBef>
              <a:buNone/>
            </a:pPr>
            <a:r>
              <a:rPr lang="en-US" sz="1400" dirty="0" smtClean="0"/>
              <a:t>The Cashless Appliance enables the generation, authorization and validation of</a:t>
            </a:r>
          </a:p>
          <a:p>
            <a:pPr marL="0" indent="0">
              <a:spcBef>
                <a:spcPts val="0"/>
              </a:spcBef>
              <a:buNone/>
            </a:pPr>
            <a:r>
              <a:rPr lang="en-US" sz="1400" dirty="0" smtClean="0"/>
              <a:t>cashless transactions (EFT) and has the </a:t>
            </a:r>
            <a:r>
              <a:rPr lang="en-US" sz="1400" dirty="0" err="1" smtClean="0"/>
              <a:t>Postilion</a:t>
            </a:r>
            <a:r>
              <a:rPr lang="en-US" sz="1400" dirty="0" smtClean="0"/>
              <a:t> eSocket.POS, the cashless </a:t>
            </a:r>
          </a:p>
          <a:p>
            <a:pPr marL="0" indent="0">
              <a:spcBef>
                <a:spcPts val="0"/>
              </a:spcBef>
              <a:buNone/>
            </a:pPr>
            <a:r>
              <a:rPr lang="en-US" sz="1400" dirty="0" smtClean="0"/>
              <a:t>processing engine in </a:t>
            </a:r>
            <a:r>
              <a:rPr lang="en-US" sz="1400" dirty="0" err="1" smtClean="0"/>
              <a:t>NextGen</a:t>
            </a:r>
            <a:r>
              <a:rPr lang="en-US" sz="1400" dirty="0" smtClean="0"/>
              <a:t> Cashless.  The Cashless Appliance is a secure, </a:t>
            </a:r>
          </a:p>
          <a:p>
            <a:pPr marL="0" indent="0">
              <a:spcBef>
                <a:spcPts val="0"/>
              </a:spcBef>
              <a:buNone/>
            </a:pPr>
            <a:r>
              <a:rPr lang="en-US" sz="1400" dirty="0" smtClean="0"/>
              <a:t>hardened server dedicated to the single purpose of cashless processing.  There</a:t>
            </a:r>
          </a:p>
          <a:p>
            <a:pPr marL="0" indent="0">
              <a:spcBef>
                <a:spcPts val="0"/>
              </a:spcBef>
              <a:buNone/>
            </a:pPr>
            <a:r>
              <a:rPr lang="en-US" sz="1400" dirty="0" smtClean="0"/>
              <a:t>is no user interface to the Cashless Appliance.  Inbound access to the </a:t>
            </a:r>
          </a:p>
          <a:p>
            <a:pPr marL="0" indent="0">
              <a:spcBef>
                <a:spcPts val="0"/>
              </a:spcBef>
              <a:buNone/>
            </a:pPr>
            <a:r>
              <a:rPr lang="en-US" sz="1400" dirty="0" smtClean="0"/>
              <a:t>applications and services that run on the Cashless Appliance is restricted to </a:t>
            </a:r>
          </a:p>
          <a:p>
            <a:pPr marL="0" indent="0">
              <a:spcBef>
                <a:spcPts val="0"/>
              </a:spcBef>
              <a:buNone/>
            </a:pPr>
            <a:r>
              <a:rPr lang="en-US" sz="1400" dirty="0" smtClean="0"/>
              <a:t>predefined interfaces.  </a:t>
            </a:r>
            <a:r>
              <a:rPr lang="en-US" sz="1300" dirty="0" smtClean="0">
                <a:latin typeface="Verdana" pitchFamily="34" charset="0"/>
              </a:rPr>
              <a:t/>
            </a:r>
            <a:br>
              <a:rPr lang="en-US" sz="1300" dirty="0" smtClean="0">
                <a:latin typeface="Verdana" pitchFamily="34" charset="0"/>
              </a:rPr>
            </a:br>
            <a:r>
              <a:rPr lang="en-US" sz="1300" b="1" dirty="0" smtClean="0">
                <a:latin typeface="Verdana" pitchFamily="34" charset="0"/>
              </a:rPr>
              <a:t>Pin Entry Device – PED</a:t>
            </a:r>
          </a:p>
          <a:p>
            <a:pPr marL="0" indent="0">
              <a:spcBef>
                <a:spcPts val="0"/>
              </a:spcBef>
              <a:buNone/>
            </a:pPr>
            <a:r>
              <a:rPr lang="en-US" sz="1400" dirty="0" smtClean="0">
                <a:latin typeface="Verdana" pitchFamily="34" charset="0"/>
              </a:rPr>
              <a:t>Cashless payment device used for transmitting cashless payments.</a:t>
            </a:r>
          </a:p>
          <a:p>
            <a:pPr>
              <a:buNone/>
            </a:pPr>
            <a:r>
              <a:rPr lang="en-US" sz="1400" b="1" dirty="0" err="1" smtClean="0">
                <a:latin typeface="Verdana" pitchFamily="34" charset="0"/>
              </a:rPr>
              <a:t>NextGen</a:t>
            </a:r>
            <a:r>
              <a:rPr lang="en-US" sz="1400" b="1" dirty="0" smtClean="0">
                <a:latin typeface="Verdana" pitchFamily="34" charset="0"/>
              </a:rPr>
              <a:t> Cashless – NGC</a:t>
            </a:r>
          </a:p>
          <a:p>
            <a:pPr>
              <a:buNone/>
            </a:pPr>
            <a:r>
              <a:rPr lang="en-US" sz="1400" dirty="0" smtClean="0">
                <a:latin typeface="Verdana" pitchFamily="34" charset="0"/>
              </a:rPr>
              <a:t>A Secured, PCI-Compliant, Payment Solutions Technology that allows restaurant</a:t>
            </a:r>
          </a:p>
          <a:p>
            <a:pPr>
              <a:buNone/>
            </a:pPr>
            <a:r>
              <a:rPr lang="en-US" sz="1400" dirty="0" smtClean="0">
                <a:latin typeface="Verdana" pitchFamily="34" charset="0"/>
              </a:rPr>
              <a:t>operations to provide enhanced data security as well as ensuring integrity of all </a:t>
            </a:r>
          </a:p>
          <a:p>
            <a:pPr>
              <a:buNone/>
            </a:pPr>
            <a:r>
              <a:rPr lang="en-US" sz="1400" dirty="0" smtClean="0">
                <a:latin typeface="Verdana" pitchFamily="34" charset="0"/>
              </a:rPr>
              <a:t>cashless transactions</a:t>
            </a:r>
          </a:p>
          <a:p>
            <a:pPr>
              <a:buNone/>
            </a:pPr>
            <a:r>
              <a:rPr lang="en-US" sz="1400" b="1" dirty="0" smtClean="0">
                <a:latin typeface="Verdana" pitchFamily="34" charset="0"/>
              </a:rPr>
              <a:t>Payment Card Industry – PCI</a:t>
            </a:r>
          </a:p>
          <a:p>
            <a:pPr>
              <a:buNone/>
            </a:pPr>
            <a:r>
              <a:rPr lang="en-US" sz="1400" dirty="0" smtClean="0">
                <a:latin typeface="Verdana" pitchFamily="34" charset="0"/>
              </a:rPr>
              <a:t>A set of data security standards defined by the major credit card issuers </a:t>
            </a:r>
          </a:p>
          <a:p>
            <a:pPr>
              <a:buNone/>
            </a:pPr>
            <a:r>
              <a:rPr lang="en-US" sz="1400" dirty="0" smtClean="0">
                <a:latin typeface="Verdana" pitchFamily="34" charset="0"/>
              </a:rPr>
              <a:t>(Visa, MasterCard) that describe how vendors and merchants should process </a:t>
            </a:r>
          </a:p>
          <a:p>
            <a:pPr>
              <a:buNone/>
            </a:pPr>
            <a:r>
              <a:rPr lang="en-US" sz="1400" dirty="0" smtClean="0">
                <a:latin typeface="Verdana" pitchFamily="34" charset="0"/>
              </a:rPr>
              <a:t>cashless transactions in a safe and secure manner</a:t>
            </a:r>
          </a:p>
          <a:p>
            <a:pPr marL="0" indent="0">
              <a:spcBef>
                <a:spcPts val="0"/>
              </a:spcBef>
              <a:buNone/>
            </a:pPr>
            <a:endParaRPr lang="en-US" sz="1400" dirty="0" smtClean="0"/>
          </a:p>
        </p:txBody>
      </p:sp>
      <p:sp>
        <p:nvSpPr>
          <p:cNvPr id="4" name="Slide Number Placeholder 3"/>
          <p:cNvSpPr>
            <a:spLocks noGrp="1"/>
          </p:cNvSpPr>
          <p:nvPr>
            <p:ph type="sldNum" sz="quarter" idx="12"/>
          </p:nvPr>
        </p:nvSpPr>
        <p:spPr/>
        <p:txBody>
          <a:bodyPr/>
          <a:lstStyle/>
          <a:p>
            <a:fld id="{0C7F552A-3284-480E-95A6-46A8820C60D8}" type="slidenum">
              <a:rPr lang="en-US"/>
              <a:pPr/>
              <a:t>10</a:t>
            </a:fld>
            <a:endParaRPr lang="en-US"/>
          </a:p>
        </p:txBody>
      </p:sp>
      <p:sp>
        <p:nvSpPr>
          <p:cNvPr id="7" name="Rectangle 2"/>
          <p:cNvSpPr>
            <a:spLocks noGrp="1" noChangeArrowheads="1"/>
          </p:cNvSpPr>
          <p:nvPr>
            <p:ph type="title"/>
          </p:nvPr>
        </p:nvSpPr>
        <p:spPr>
          <a:xfrm>
            <a:off x="502920" y="381000"/>
            <a:ext cx="3230880" cy="731520"/>
          </a:xfrm>
        </p:spPr>
        <p:txBody>
          <a:bodyPr vert="horz" anchor="b">
            <a:normAutofit/>
          </a:bodyPr>
          <a:lstStyle/>
          <a:p>
            <a:r>
              <a:rPr lang="en-US" sz="3200" dirty="0" smtClean="0">
                <a:solidFill>
                  <a:srgbClr val="001B54"/>
                </a:solidFill>
              </a:rPr>
              <a:t>Terminology</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800600"/>
          </a:xfrm>
        </p:spPr>
        <p:txBody>
          <a:bodyPr>
            <a:noAutofit/>
          </a:bodyPr>
          <a:lstStyle/>
          <a:p>
            <a:pPr>
              <a:buNone/>
            </a:pPr>
            <a:r>
              <a:rPr lang="en-US" sz="1400" b="1" dirty="0" smtClean="0">
                <a:latin typeface="Verdana" pitchFamily="34" charset="0"/>
              </a:rPr>
              <a:t>Combined Beverage System – CBB</a:t>
            </a:r>
          </a:p>
          <a:p>
            <a:pPr>
              <a:buNone/>
            </a:pPr>
            <a:r>
              <a:rPr lang="en-US" sz="1400" dirty="0" smtClean="0"/>
              <a:t>Product Line in restaurants that delivers a full line of </a:t>
            </a:r>
            <a:r>
              <a:rPr lang="en-US" sz="1400" dirty="0" err="1" smtClean="0"/>
              <a:t>McCafe</a:t>
            </a:r>
            <a:r>
              <a:rPr lang="en-US" sz="1400" dirty="0" smtClean="0"/>
              <a:t> beverages - hot and</a:t>
            </a:r>
          </a:p>
          <a:p>
            <a:pPr>
              <a:buNone/>
            </a:pPr>
            <a:r>
              <a:rPr lang="en-US" sz="1400" dirty="0" smtClean="0"/>
              <a:t>cold lattes and cappuccino drinks, as well as smoothies, frappes, bottled </a:t>
            </a:r>
          </a:p>
          <a:p>
            <a:pPr>
              <a:buNone/>
            </a:pPr>
            <a:r>
              <a:rPr lang="en-US" sz="1400" dirty="0" smtClean="0"/>
              <a:t>beverages, specialty drinks and other "only McDonald's" drinks.</a:t>
            </a:r>
            <a:endParaRPr lang="en-US" sz="1400" b="1" dirty="0" smtClean="0">
              <a:latin typeface="Verdana" pitchFamily="34" charset="0"/>
            </a:endParaRPr>
          </a:p>
          <a:p>
            <a:pPr>
              <a:buNone/>
            </a:pPr>
            <a:r>
              <a:rPr lang="en-US" sz="1400" b="1" dirty="0" smtClean="0">
                <a:latin typeface="Verdana" pitchFamily="34" charset="0"/>
              </a:rPr>
              <a:t>Automatic Beverage System - ABS</a:t>
            </a:r>
          </a:p>
          <a:p>
            <a:pPr>
              <a:buNone/>
            </a:pPr>
            <a:r>
              <a:rPr lang="en-US" sz="1400" dirty="0" smtClean="0">
                <a:latin typeface="Verdana" pitchFamily="34" charset="0"/>
              </a:rPr>
              <a:t>Highly accurate dispensing system delivers uniform ice and beverage volumes, </a:t>
            </a:r>
          </a:p>
          <a:p>
            <a:pPr>
              <a:buNone/>
            </a:pPr>
            <a:r>
              <a:rPr lang="en-US" sz="1400" dirty="0" smtClean="0">
                <a:latin typeface="Verdana" pitchFamily="34" charset="0"/>
              </a:rPr>
              <a:t>providing proven labor savings and consistent yields. Receives orders from the</a:t>
            </a:r>
          </a:p>
          <a:p>
            <a:pPr>
              <a:buNone/>
            </a:pPr>
            <a:r>
              <a:rPr lang="en-US" sz="1400" dirty="0" smtClean="0">
                <a:latin typeface="Verdana" pitchFamily="34" charset="0"/>
              </a:rPr>
              <a:t>POS system dispenses, cup, ice, beverage, and conveys finished drink to Drive-</a:t>
            </a:r>
          </a:p>
          <a:p>
            <a:pPr>
              <a:buNone/>
            </a:pPr>
            <a:r>
              <a:rPr lang="en-US" sz="1400" dirty="0" smtClean="0">
                <a:latin typeface="Verdana" pitchFamily="34" charset="0"/>
              </a:rPr>
              <a:t>Thru presenter to lid and serve.</a:t>
            </a:r>
          </a:p>
          <a:p>
            <a:pPr>
              <a:buNone/>
            </a:pPr>
            <a:r>
              <a:rPr lang="en-US" sz="1400" b="1" dirty="0" smtClean="0">
                <a:latin typeface="Verdana" pitchFamily="34" charset="0"/>
              </a:rPr>
              <a:t>Restaurant File Maintenance – RFM</a:t>
            </a:r>
          </a:p>
          <a:p>
            <a:pPr>
              <a:buNone/>
            </a:pPr>
            <a:r>
              <a:rPr lang="en-US" sz="1400" dirty="0" smtClean="0"/>
              <a:t>Restaurant File Maintenance, or simply RFM, is a web-based application </a:t>
            </a:r>
          </a:p>
          <a:p>
            <a:pPr>
              <a:buNone/>
            </a:pPr>
            <a:r>
              <a:rPr lang="en-US" sz="1400" dirty="0" smtClean="0"/>
              <a:t>developed to aid restaurant managers and integrators to configure parameters</a:t>
            </a:r>
          </a:p>
          <a:p>
            <a:pPr>
              <a:buNone/>
            </a:pPr>
            <a:r>
              <a:rPr lang="en-US" sz="1400" dirty="0" smtClean="0"/>
              <a:t>and localize specific instances of NewPOS sites. It populates point of sale (POS) </a:t>
            </a:r>
          </a:p>
          <a:p>
            <a:pPr>
              <a:buNone/>
            </a:pPr>
            <a:r>
              <a:rPr lang="en-US" sz="1400" dirty="0" smtClean="0"/>
              <a:t>registers in restaurants with product changes, promotions and other relevant </a:t>
            </a:r>
          </a:p>
          <a:p>
            <a:pPr>
              <a:buNone/>
            </a:pPr>
            <a:r>
              <a:rPr lang="en-US" sz="1400" dirty="0" smtClean="0"/>
              <a:t>information from a central location in a secure and reliable way.</a:t>
            </a:r>
            <a:endParaRPr lang="en-US" sz="1400" b="1" dirty="0" smtClean="0">
              <a:latin typeface="Verdana" pitchFamily="34" charset="0"/>
            </a:endParaRPr>
          </a:p>
        </p:txBody>
      </p:sp>
      <p:sp>
        <p:nvSpPr>
          <p:cNvPr id="4" name="Slide Number Placeholder 3"/>
          <p:cNvSpPr>
            <a:spLocks noGrp="1"/>
          </p:cNvSpPr>
          <p:nvPr>
            <p:ph type="sldNum" sz="quarter" idx="12"/>
          </p:nvPr>
        </p:nvSpPr>
        <p:spPr/>
        <p:txBody>
          <a:bodyPr/>
          <a:lstStyle/>
          <a:p>
            <a:fld id="{0C7F552A-3284-480E-95A6-46A8820C60D8}" type="slidenum">
              <a:rPr lang="en-US"/>
              <a:pPr/>
              <a:t>11</a:t>
            </a:fld>
            <a:endParaRPr lang="en-US"/>
          </a:p>
        </p:txBody>
      </p:sp>
      <p:sp>
        <p:nvSpPr>
          <p:cNvPr id="7"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648200"/>
          </a:xfrm>
        </p:spPr>
        <p:txBody>
          <a:bodyPr>
            <a:noAutofit/>
          </a:bodyPr>
          <a:lstStyle/>
          <a:p>
            <a:pPr marL="0" lvl="1" indent="0">
              <a:lnSpc>
                <a:spcPct val="110000"/>
              </a:lnSpc>
              <a:spcBef>
                <a:spcPts val="0"/>
              </a:spcBef>
              <a:buNone/>
            </a:pPr>
            <a:r>
              <a:rPr lang="en-US" sz="1400" b="1" dirty="0" smtClean="0">
                <a:latin typeface="Verdana" pitchFamily="34" charset="0"/>
              </a:rPr>
              <a:t>POS</a:t>
            </a:r>
            <a:r>
              <a:rPr lang="en-US" sz="1400" dirty="0" smtClean="0">
                <a:latin typeface="Verdana" pitchFamily="34" charset="0"/>
              </a:rPr>
              <a:t> (</a:t>
            </a:r>
            <a:r>
              <a:rPr lang="en-US" sz="1400" dirty="0">
                <a:latin typeface="Verdana" pitchFamily="34" charset="0"/>
              </a:rPr>
              <a:t>Point of Sale)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The </a:t>
            </a:r>
            <a:r>
              <a:rPr lang="en-US" sz="1400" dirty="0">
                <a:latin typeface="Verdana" pitchFamily="34" charset="0"/>
              </a:rPr>
              <a:t>application running on the register where you take orders and cash</a:t>
            </a:r>
          </a:p>
          <a:p>
            <a:pPr marL="0" lvl="1" indent="0">
              <a:lnSpc>
                <a:spcPct val="110000"/>
              </a:lnSpc>
              <a:spcBef>
                <a:spcPts val="0"/>
              </a:spcBef>
              <a:buNone/>
            </a:pPr>
            <a:r>
              <a:rPr lang="en-US" sz="1400" b="1" dirty="0">
                <a:latin typeface="Verdana" pitchFamily="34" charset="0"/>
              </a:rPr>
              <a:t>KVS</a:t>
            </a:r>
            <a:r>
              <a:rPr lang="en-US" sz="1400" dirty="0">
                <a:latin typeface="Verdana" pitchFamily="34" charset="0"/>
              </a:rPr>
              <a:t> </a:t>
            </a:r>
            <a:r>
              <a:rPr lang="en-US" sz="1400" dirty="0" smtClean="0">
                <a:latin typeface="Verdana" pitchFamily="34" charset="0"/>
              </a:rPr>
              <a:t>(</a:t>
            </a:r>
            <a:r>
              <a:rPr lang="en-US" sz="1400" dirty="0">
                <a:latin typeface="Verdana" pitchFamily="34" charset="0"/>
              </a:rPr>
              <a:t>Kitchen Video System</a:t>
            </a:r>
            <a:r>
              <a:rPr lang="en-US" sz="1400" dirty="0" smtClean="0">
                <a:latin typeface="Verdana" pitchFamily="34" charset="0"/>
              </a:rPr>
              <a:t>)</a:t>
            </a:r>
          </a:p>
          <a:p>
            <a:pPr marL="0" lvl="1" indent="0">
              <a:lnSpc>
                <a:spcPct val="110000"/>
              </a:lnSpc>
              <a:spcBef>
                <a:spcPts val="0"/>
              </a:spcBef>
              <a:buNone/>
            </a:pPr>
            <a:r>
              <a:rPr lang="en-US" sz="1400" dirty="0" smtClean="0">
                <a:latin typeface="Verdana" pitchFamily="34" charset="0"/>
              </a:rPr>
              <a:t>KVS </a:t>
            </a:r>
            <a:r>
              <a:rPr lang="en-US" sz="1400" dirty="0">
                <a:latin typeface="Verdana" pitchFamily="34" charset="0"/>
              </a:rPr>
              <a:t>is the application running on KVS controllers which operate a set of video monitors used in a restaurant’s kitchen to display the orders to the production and assembly crewmembers </a:t>
            </a:r>
          </a:p>
          <a:p>
            <a:pPr marL="0" lvl="1" indent="0">
              <a:lnSpc>
                <a:spcPct val="110000"/>
              </a:lnSpc>
              <a:spcBef>
                <a:spcPts val="0"/>
              </a:spcBef>
              <a:buNone/>
            </a:pPr>
            <a:r>
              <a:rPr lang="en-US" sz="1400" b="1" dirty="0">
                <a:latin typeface="Verdana" pitchFamily="34" charset="0"/>
              </a:rPr>
              <a:t>Production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The </a:t>
            </a:r>
            <a:r>
              <a:rPr lang="en-US" sz="1400" dirty="0">
                <a:latin typeface="Verdana" pitchFamily="34" charset="0"/>
              </a:rPr>
              <a:t>Production is a NewPOS application that controls queues in the restaurant. </a:t>
            </a:r>
          </a:p>
          <a:p>
            <a:pPr marL="0" lvl="1" indent="0">
              <a:lnSpc>
                <a:spcPct val="110000"/>
              </a:lnSpc>
              <a:spcBef>
                <a:spcPts val="0"/>
              </a:spcBef>
              <a:buNone/>
            </a:pPr>
            <a:r>
              <a:rPr lang="en-US" sz="1400" b="1" dirty="0">
                <a:latin typeface="Verdana" pitchFamily="34" charset="0"/>
              </a:rPr>
              <a:t>Queue</a:t>
            </a:r>
            <a:r>
              <a:rPr lang="en-US" sz="1400" dirty="0">
                <a:latin typeface="Verdana" pitchFamily="34" charset="0"/>
              </a:rPr>
              <a:t>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Mechanism </a:t>
            </a:r>
            <a:r>
              <a:rPr lang="en-US" sz="1400" dirty="0">
                <a:latin typeface="Verdana" pitchFamily="34" charset="0"/>
              </a:rPr>
              <a:t>for maintaining orders in a specific sequence.  This handles how the orders are presented.  Queues are managed by the NewPOS QUE service, running in the production application. </a:t>
            </a:r>
          </a:p>
          <a:p>
            <a:pPr marL="0" lvl="1" indent="0">
              <a:lnSpc>
                <a:spcPct val="110000"/>
              </a:lnSpc>
              <a:spcBef>
                <a:spcPts val="0"/>
              </a:spcBef>
              <a:buNone/>
            </a:pPr>
            <a:r>
              <a:rPr lang="en-US" sz="1400" b="1" dirty="0">
                <a:latin typeface="Verdana" pitchFamily="34" charset="0"/>
              </a:rPr>
              <a:t>Service</a:t>
            </a:r>
            <a:r>
              <a:rPr lang="en-US" sz="1400" dirty="0">
                <a:latin typeface="Verdana" pitchFamily="34" charset="0"/>
              </a:rPr>
              <a:t> </a:t>
            </a:r>
            <a:r>
              <a:rPr lang="en-US" sz="1400" dirty="0" smtClean="0">
                <a:latin typeface="Verdana" pitchFamily="34" charset="0"/>
              </a:rPr>
              <a:t> </a:t>
            </a:r>
          </a:p>
          <a:p>
            <a:pPr marL="0" lvl="1" indent="0">
              <a:lnSpc>
                <a:spcPct val="110000"/>
              </a:lnSpc>
              <a:spcBef>
                <a:spcPts val="0"/>
              </a:spcBef>
              <a:buNone/>
            </a:pPr>
            <a:r>
              <a:rPr lang="en-US" sz="1400" dirty="0" smtClean="0">
                <a:latin typeface="Verdana" pitchFamily="34" charset="0"/>
              </a:rPr>
              <a:t>A </a:t>
            </a:r>
            <a:r>
              <a:rPr lang="en-US" sz="1400" dirty="0">
                <a:latin typeface="Verdana" pitchFamily="34" charset="0"/>
              </a:rPr>
              <a:t>software module offering functionality.</a:t>
            </a:r>
          </a:p>
          <a:p>
            <a:pPr marL="0" lvl="1" indent="0">
              <a:lnSpc>
                <a:spcPct val="110000"/>
              </a:lnSpc>
              <a:spcBef>
                <a:spcPts val="0"/>
              </a:spcBef>
              <a:buNone/>
            </a:pPr>
            <a:r>
              <a:rPr lang="en-US" sz="1400" b="1" dirty="0">
                <a:latin typeface="Verdana" pitchFamily="34" charset="0"/>
              </a:rPr>
              <a:t>Adaptor</a:t>
            </a:r>
            <a:r>
              <a:rPr lang="en-US" sz="1400" dirty="0">
                <a:latin typeface="Verdana" pitchFamily="34" charset="0"/>
              </a:rPr>
              <a:t>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A </a:t>
            </a:r>
            <a:r>
              <a:rPr lang="en-US" sz="1400" dirty="0">
                <a:latin typeface="Verdana" pitchFamily="34" charset="0"/>
              </a:rPr>
              <a:t>software plug-in for hardware devices.</a:t>
            </a:r>
          </a:p>
          <a:p>
            <a:pPr marL="0" lvl="1" indent="0">
              <a:lnSpc>
                <a:spcPct val="110000"/>
              </a:lnSpc>
              <a:spcBef>
                <a:spcPts val="0"/>
              </a:spcBef>
              <a:buNone/>
            </a:pPr>
            <a:r>
              <a:rPr lang="en-US" sz="1400" b="1" dirty="0">
                <a:latin typeface="Verdana" pitchFamily="34" charset="0"/>
              </a:rPr>
              <a:t>Workflow</a:t>
            </a:r>
            <a:r>
              <a:rPr lang="en-US" sz="1400" dirty="0">
                <a:latin typeface="Verdana" pitchFamily="34" charset="0"/>
              </a:rPr>
              <a:t>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An </a:t>
            </a:r>
            <a:r>
              <a:rPr lang="en-US" sz="1400" dirty="0">
                <a:latin typeface="Verdana" pitchFamily="34" charset="0"/>
              </a:rPr>
              <a:t>layer of abstraction between the screen definition and the scripts. </a:t>
            </a: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p:txBody>
      </p:sp>
      <p:sp>
        <p:nvSpPr>
          <p:cNvPr id="4" name="Slide Number Placeholder 3"/>
          <p:cNvSpPr>
            <a:spLocks noGrp="1"/>
          </p:cNvSpPr>
          <p:nvPr>
            <p:ph type="sldNum" sz="quarter" idx="12"/>
          </p:nvPr>
        </p:nvSpPr>
        <p:spPr/>
        <p:txBody>
          <a:bodyPr/>
          <a:lstStyle/>
          <a:p>
            <a:fld id="{0C7F552A-3284-480E-95A6-46A8820C60D8}" type="slidenum">
              <a:rPr lang="en-US"/>
              <a:pPr/>
              <a:t>12</a:t>
            </a:fld>
            <a:endParaRPr lang="en-US"/>
          </a:p>
        </p:txBody>
      </p:sp>
      <p:sp>
        <p:nvSpPr>
          <p:cNvPr id="7"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724400"/>
          </a:xfrm>
        </p:spPr>
        <p:txBody>
          <a:bodyPr>
            <a:noAutofit/>
          </a:bodyPr>
          <a:lstStyle/>
          <a:p>
            <a:pPr marL="0" lvl="1" indent="0">
              <a:lnSpc>
                <a:spcPct val="110000"/>
              </a:lnSpc>
              <a:spcBef>
                <a:spcPts val="0"/>
              </a:spcBef>
              <a:buNone/>
            </a:pPr>
            <a:r>
              <a:rPr lang="en-US" sz="1400" b="1" dirty="0" smtClean="0">
                <a:latin typeface="Verdana" pitchFamily="34" charset="0"/>
              </a:rPr>
              <a:t>Production </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The Production is a NewPOS application that controls queues in the restaurant. The Production (a.k.a. Queue Manager) is a </a:t>
            </a:r>
            <a:r>
              <a:rPr lang="en-US" sz="1400" b="1" i="1" dirty="0" smtClean="0">
                <a:latin typeface="Verdana" pitchFamily="34" charset="0"/>
              </a:rPr>
              <a:t>server side sub-system</a:t>
            </a:r>
            <a:r>
              <a:rPr lang="en-US" sz="1400" dirty="0" smtClean="0">
                <a:latin typeface="Verdana" pitchFamily="34" charset="0"/>
              </a:rPr>
              <a:t> that implements an automated production. </a:t>
            </a:r>
          </a:p>
          <a:p>
            <a:pPr marL="0" lvl="1" indent="0">
              <a:lnSpc>
                <a:spcPct val="110000"/>
              </a:lnSpc>
              <a:spcBef>
                <a:spcPts val="0"/>
              </a:spcBef>
              <a:buNone/>
            </a:pPr>
            <a:endParaRPr lang="en-US" sz="1400" b="1" i="1" dirty="0" smtClean="0">
              <a:latin typeface="Verdana" pitchFamily="34" charset="0"/>
            </a:endParaRPr>
          </a:p>
          <a:p>
            <a:pPr marL="0" lvl="1" indent="0">
              <a:lnSpc>
                <a:spcPct val="110000"/>
              </a:lnSpc>
              <a:spcBef>
                <a:spcPts val="0"/>
              </a:spcBef>
              <a:buNone/>
            </a:pPr>
            <a:r>
              <a:rPr lang="en-US" sz="1400" b="1" i="1" dirty="0" smtClean="0">
                <a:latin typeface="Verdana" pitchFamily="34" charset="0"/>
              </a:rPr>
              <a:t>The main components of this system are the production queues</a:t>
            </a:r>
            <a:r>
              <a:rPr lang="en-US" sz="1400" dirty="0" smtClean="0">
                <a:latin typeface="Verdana" pitchFamily="34" charset="0"/>
              </a:rPr>
              <a:t>, which represent a production entity, such as a Store Area (Front Counter, Drive Thru, etc.), Kitchens and Expedition areas. The Production in NewPOS 6.1 is based on dynamic routing by products, allowing great flexibility in the definition for new types of kitchens and expedition areas. </a:t>
            </a:r>
          </a:p>
          <a:p>
            <a:pPr marL="0" lvl="1" indent="0">
              <a:lnSpc>
                <a:spcPct val="110000"/>
              </a:lnSpc>
              <a:spcBef>
                <a:spcPts val="0"/>
              </a:spcBef>
              <a:buNone/>
            </a:pP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Each kitchen may have several sides, and balance line algorithms are used to adjust the requests in those sides. Kitchen sides and entire kitchens may also be turned off, and the products are automatically routed to a pre-configured main kitchen. The Production system includes the Monitor controllers that represent graphically the current status of the queues. </a:t>
            </a:r>
          </a:p>
          <a:p>
            <a:pPr marL="0" lvl="1" indent="0">
              <a:lnSpc>
                <a:spcPct val="110000"/>
              </a:lnSpc>
              <a:spcBef>
                <a:spcPts val="0"/>
              </a:spcBef>
              <a:buNone/>
            </a:pP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Configuration parameters and features such as Bun Buffer and Left-to-Right Runner Box affect how the monitors display information.</a:t>
            </a:r>
          </a:p>
          <a:p>
            <a:pPr marL="0" lvl="1" indent="0">
              <a:lnSpc>
                <a:spcPct val="110000"/>
              </a:lnSpc>
              <a:spcBef>
                <a:spcPts val="0"/>
              </a:spcBef>
              <a:buNone/>
            </a:pPr>
            <a:r>
              <a:rPr lang="en-US" sz="1400" dirty="0">
                <a:latin typeface="Verdana" pitchFamily="34" charset="0"/>
              </a:rPr>
              <a:t>	</a:t>
            </a: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p:txBody>
      </p:sp>
      <p:sp>
        <p:nvSpPr>
          <p:cNvPr id="4" name="Slide Number Placeholder 3"/>
          <p:cNvSpPr>
            <a:spLocks noGrp="1"/>
          </p:cNvSpPr>
          <p:nvPr>
            <p:ph type="sldNum" sz="quarter" idx="12"/>
          </p:nvPr>
        </p:nvSpPr>
        <p:spPr/>
        <p:txBody>
          <a:bodyPr/>
          <a:lstStyle/>
          <a:p>
            <a:fld id="{0C7F552A-3284-480E-95A6-46A8820C60D8}" type="slidenum">
              <a:rPr lang="en-US"/>
              <a:pPr/>
              <a:t>13</a:t>
            </a:fld>
            <a:endParaRPr lang="en-US"/>
          </a:p>
        </p:txBody>
      </p:sp>
      <p:sp>
        <p:nvSpPr>
          <p:cNvPr id="7"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Grp="1" noChangeAspect="1" noChangeArrowheads="1"/>
          </p:cNvPicPr>
          <p:nvPr>
            <p:ph sz="quarter" idx="2"/>
          </p:nvPr>
        </p:nvPicPr>
        <p:blipFill>
          <a:blip r:embed="rId3" cstate="print"/>
          <a:srcRect/>
          <a:stretch>
            <a:fillRect/>
          </a:stretch>
        </p:blipFill>
        <p:spPr>
          <a:xfrm>
            <a:off x="1295400" y="1600200"/>
            <a:ext cx="2514600" cy="4196008"/>
          </a:xfrm>
          <a:noFill/>
        </p:spPr>
      </p:pic>
      <p:pic>
        <p:nvPicPr>
          <p:cNvPr id="37893" name="Picture 6"/>
          <p:cNvPicPr>
            <a:picLocks noGrp="1" noChangeAspect="1" noChangeArrowheads="1"/>
          </p:cNvPicPr>
          <p:nvPr>
            <p:ph sz="quarter" idx="3"/>
          </p:nvPr>
        </p:nvPicPr>
        <p:blipFill>
          <a:blip r:embed="rId4" cstate="print"/>
          <a:srcRect/>
          <a:stretch>
            <a:fillRect/>
          </a:stretch>
        </p:blipFill>
        <p:spPr>
          <a:xfrm>
            <a:off x="3886200" y="1828800"/>
            <a:ext cx="4572000" cy="3613254"/>
          </a:xfrm>
          <a:noFill/>
        </p:spPr>
      </p:pic>
      <p:sp>
        <p:nvSpPr>
          <p:cNvPr id="7" name="Slide Number Placeholder 5"/>
          <p:cNvSpPr>
            <a:spLocks noGrp="1"/>
          </p:cNvSpPr>
          <p:nvPr>
            <p:ph type="sldNum" sz="quarter" idx="10"/>
          </p:nvPr>
        </p:nvSpPr>
        <p:spPr/>
        <p:txBody>
          <a:bodyPr/>
          <a:lstStyle/>
          <a:p>
            <a:pPr>
              <a:defRPr/>
            </a:pPr>
            <a:fld id="{9EA07191-CD44-4147-A0DD-B81FEAC28658}" type="slidenum">
              <a:rPr lang="en-US"/>
              <a:pPr>
                <a:defRPr/>
              </a:pPr>
              <a:t>14</a:t>
            </a:fld>
            <a:endParaRPr lang="en-US"/>
          </a:p>
        </p:txBody>
      </p:sp>
      <p:sp>
        <p:nvSpPr>
          <p:cNvPr id="8" name="Footer Placeholder 6"/>
          <p:cNvSpPr>
            <a:spLocks noGrp="1"/>
          </p:cNvSpPr>
          <p:nvPr>
            <p:ph type="ftr" sz="quarter" idx="11"/>
          </p:nvPr>
        </p:nvSpPr>
        <p:spPr/>
        <p:txBody>
          <a:bodyPr/>
          <a:lstStyle/>
          <a:p>
            <a:pPr>
              <a:defRPr/>
            </a:pPr>
            <a:r>
              <a:rPr lang="en-US"/>
              <a:t>Torex Corporation                            Proprietary and Confidential </a:t>
            </a:r>
          </a:p>
        </p:txBody>
      </p:sp>
      <p:sp>
        <p:nvSpPr>
          <p:cNvPr id="37896" name="Rectangle 5"/>
          <p:cNvSpPr>
            <a:spLocks noChangeArrowheads="1"/>
          </p:cNvSpPr>
          <p:nvPr/>
        </p:nvSpPr>
        <p:spPr bwMode="auto">
          <a:xfrm>
            <a:off x="4572000" y="6019800"/>
            <a:ext cx="3352800" cy="304800"/>
          </a:xfrm>
          <a:prstGeom prst="rect">
            <a:avLst/>
          </a:prstGeom>
          <a:noFill/>
          <a:ln w="9525">
            <a:noFill/>
            <a:miter lim="800000"/>
            <a:headEnd/>
            <a:tailEnd/>
          </a:ln>
        </p:spPr>
        <p:txBody>
          <a:bodyPr>
            <a:spAutoFit/>
          </a:bodyPr>
          <a:lstStyle/>
          <a:p>
            <a:pPr>
              <a:spcBef>
                <a:spcPct val="20000"/>
              </a:spcBef>
              <a:buClr>
                <a:srgbClr val="7F8DA9"/>
              </a:buClr>
            </a:pPr>
            <a:r>
              <a:rPr lang="en-US" sz="1400"/>
              <a:t>* Example production environment</a:t>
            </a:r>
          </a:p>
        </p:txBody>
      </p:sp>
      <p:sp>
        <p:nvSpPr>
          <p:cNvPr id="11" name="Rectangle 3"/>
          <p:cNvSpPr txBox="1">
            <a:spLocks noChangeArrowheads="1"/>
          </p:cNvSpPr>
          <p:nvPr/>
        </p:nvSpPr>
        <p:spPr>
          <a:xfrm>
            <a:off x="807720" y="1066800"/>
            <a:ext cx="7650480" cy="1219200"/>
          </a:xfrm>
          <a:prstGeom prst="rect">
            <a:avLst/>
          </a:prstGeom>
          <a:noFill/>
        </p:spPr>
        <p:txBody>
          <a:bodyPr vert="horz" lIns="182880" tIns="91440">
            <a:noAutofit/>
          </a:bodyPr>
          <a:lstStyle/>
          <a:p>
            <a:pPr marL="0" marR="0" lvl="1" indent="0" algn="l" defTabSz="914400" rtl="0" eaLnBrk="1" fontAlgn="auto" latinLnBrk="0" hangingPunct="1">
              <a:lnSpc>
                <a:spcPct val="110000"/>
              </a:lnSpc>
              <a:spcBef>
                <a:spcPts val="0"/>
              </a:spcBef>
              <a:spcAft>
                <a:spcPts val="0"/>
              </a:spcAft>
              <a:buClr>
                <a:schemeClr val="accent1"/>
              </a:buClr>
              <a:buSzPct val="100000"/>
              <a:buFont typeface="Verdana"/>
              <a:buNone/>
              <a:tabLst/>
              <a:defRPr/>
            </a:pPr>
            <a:r>
              <a:rPr kumimoji="0" lang="en-US" sz="1400" b="1" i="0" u="none" strike="noStrike" kern="1200" cap="none" spc="0" normalizeH="0" baseline="0" noProof="0" dirty="0" smtClean="0">
                <a:ln>
                  <a:noFill/>
                </a:ln>
                <a:solidFill>
                  <a:schemeClr val="tx1"/>
                </a:solidFill>
                <a:effectLst/>
                <a:uLnTx/>
                <a:uFillTx/>
                <a:latin typeface="Verdana" pitchFamily="34" charset="0"/>
                <a:ea typeface="+mn-ea"/>
                <a:cs typeface="+mn-cs"/>
              </a:rPr>
              <a:t>Production</a:t>
            </a:r>
            <a:endParaRPr kumimoji="0" lang="en-US" sz="1300" b="0" i="0" u="none" strike="noStrike" kern="1200" cap="none" spc="0" normalizeH="0" baseline="0" noProof="0" dirty="0">
              <a:ln>
                <a:noFill/>
              </a:ln>
              <a:solidFill>
                <a:schemeClr val="tx1"/>
              </a:solidFill>
              <a:effectLst/>
              <a:uLnTx/>
              <a:uFillTx/>
              <a:latin typeface="Verdana" pitchFamily="34" charset="0"/>
              <a:ea typeface="+mn-ea"/>
              <a:cs typeface="+mn-cs"/>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724400"/>
          </a:xfrm>
        </p:spPr>
        <p:txBody>
          <a:bodyPr>
            <a:noAutofit/>
          </a:bodyPr>
          <a:lstStyle/>
          <a:p>
            <a:pPr marL="0" lvl="1" indent="0">
              <a:lnSpc>
                <a:spcPct val="110000"/>
              </a:lnSpc>
              <a:spcBef>
                <a:spcPts val="0"/>
              </a:spcBef>
              <a:buNone/>
            </a:pPr>
            <a:r>
              <a:rPr lang="en-US" sz="1400" b="1" dirty="0" err="1" smtClean="0">
                <a:latin typeface="Verdana" pitchFamily="34" charset="0"/>
              </a:rPr>
              <a:t>WayStation</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The </a:t>
            </a:r>
            <a:r>
              <a:rPr lang="en-US" sz="1400" dirty="0" err="1" smtClean="0">
                <a:latin typeface="Verdana" pitchFamily="34" charset="0"/>
              </a:rPr>
              <a:t>Waystation</a:t>
            </a:r>
            <a:r>
              <a:rPr lang="en-US" sz="1400" dirty="0" smtClean="0">
                <a:latin typeface="Verdana" pitchFamily="34" charset="0"/>
              </a:rPr>
              <a:t> consolidates and persists sales transactions coming from POS and operation logs coming from the Production system. The </a:t>
            </a:r>
            <a:r>
              <a:rPr lang="en-US" sz="1400" dirty="0" err="1" smtClean="0">
                <a:latin typeface="Verdana" pitchFamily="34" charset="0"/>
              </a:rPr>
              <a:t>Waystation</a:t>
            </a:r>
            <a:r>
              <a:rPr lang="en-US" sz="1400" dirty="0" smtClean="0">
                <a:latin typeface="Verdana" pitchFamily="34" charset="0"/>
              </a:rPr>
              <a:t> is a regular server computer operated by the restaurant manager and concentrates</a:t>
            </a:r>
          </a:p>
          <a:p>
            <a:pPr marL="0" lvl="1" indent="0">
              <a:lnSpc>
                <a:spcPct val="110000"/>
              </a:lnSpc>
              <a:spcBef>
                <a:spcPts val="0"/>
              </a:spcBef>
              <a:buNone/>
            </a:pPr>
            <a:r>
              <a:rPr lang="en-US" sz="1400" dirty="0" smtClean="0">
                <a:latin typeface="Verdana" pitchFamily="34" charset="0"/>
              </a:rPr>
              <a:t>and distributes POS operations and requests. It is also intended for backup operations and for consolidated reports. This machine runs several </a:t>
            </a:r>
            <a:r>
              <a:rPr lang="en-US" sz="1400" dirty="0" err="1" smtClean="0">
                <a:latin typeface="Verdana" pitchFamily="34" charset="0"/>
              </a:rPr>
              <a:t>Waystation</a:t>
            </a:r>
            <a:r>
              <a:rPr lang="en-US" sz="1400" dirty="0" smtClean="0">
                <a:latin typeface="Verdana" pitchFamily="34" charset="0"/>
              </a:rPr>
              <a:t> services that provide functions such as:</a:t>
            </a:r>
          </a:p>
          <a:p>
            <a:pPr marL="0" lvl="1" indent="0">
              <a:lnSpc>
                <a:spcPct val="110000"/>
              </a:lnSpc>
              <a:spcBef>
                <a:spcPts val="0"/>
              </a:spcBef>
              <a:buNone/>
            </a:pP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 keeping a backup of each register accounting records</a:t>
            </a:r>
          </a:p>
          <a:p>
            <a:pPr marL="0" lvl="1" indent="0">
              <a:lnSpc>
                <a:spcPct val="110000"/>
              </a:lnSpc>
              <a:spcBef>
                <a:spcPts val="0"/>
              </a:spcBef>
              <a:buNone/>
            </a:pPr>
            <a:r>
              <a:rPr lang="en-US" sz="1400" dirty="0" smtClean="0">
                <a:latin typeface="Verdana" pitchFamily="34" charset="0"/>
              </a:rPr>
              <a:t>• collecting statistical data about the restaurant operation, such as operation times received from the Production system</a:t>
            </a:r>
          </a:p>
          <a:p>
            <a:pPr marL="0" lvl="1" indent="0">
              <a:lnSpc>
                <a:spcPct val="110000"/>
              </a:lnSpc>
              <a:spcBef>
                <a:spcPts val="0"/>
              </a:spcBef>
              <a:buNone/>
            </a:pPr>
            <a:r>
              <a:rPr lang="en-US" sz="1400" dirty="0" smtClean="0">
                <a:latin typeface="Verdana" pitchFamily="34" charset="0"/>
              </a:rPr>
              <a:t>• controlling basic register operations, such as opening and closing the day</a:t>
            </a:r>
          </a:p>
          <a:p>
            <a:pPr marL="0" lvl="1" indent="0">
              <a:lnSpc>
                <a:spcPct val="110000"/>
              </a:lnSpc>
              <a:spcBef>
                <a:spcPts val="0"/>
              </a:spcBef>
              <a:buNone/>
            </a:pPr>
            <a:r>
              <a:rPr lang="en-US" sz="1400" dirty="0" smtClean="0">
                <a:latin typeface="Verdana" pitchFamily="34" charset="0"/>
              </a:rPr>
              <a:t>• answering queries and commands about the restaurant operation from the back office systems</a:t>
            </a:r>
          </a:p>
          <a:p>
            <a:pPr marL="0" lvl="1" indent="0">
              <a:lnSpc>
                <a:spcPct val="110000"/>
              </a:lnSpc>
              <a:spcBef>
                <a:spcPts val="0"/>
              </a:spcBef>
              <a:buNone/>
            </a:pPr>
            <a:r>
              <a:rPr lang="en-US" sz="1400" dirty="0" smtClean="0">
                <a:latin typeface="Verdana" pitchFamily="34" charset="0"/>
              </a:rPr>
              <a:t>• monitoring and distributing update packages for configuration or binary changes</a:t>
            </a:r>
          </a:p>
          <a:p>
            <a:pPr marL="0" lvl="1" indent="0">
              <a:lnSpc>
                <a:spcPct val="110000"/>
              </a:lnSpc>
              <a:spcBef>
                <a:spcPts val="0"/>
              </a:spcBef>
              <a:buNone/>
            </a:pPr>
            <a:r>
              <a:rPr lang="en-US" sz="1400" dirty="0" smtClean="0">
                <a:latin typeface="Verdana" pitchFamily="34" charset="0"/>
              </a:rPr>
              <a:t>	</a:t>
            </a: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p:txBody>
      </p:sp>
      <p:sp>
        <p:nvSpPr>
          <p:cNvPr id="4" name="Slide Number Placeholder 3"/>
          <p:cNvSpPr>
            <a:spLocks noGrp="1"/>
          </p:cNvSpPr>
          <p:nvPr>
            <p:ph type="sldNum" sz="quarter" idx="12"/>
          </p:nvPr>
        </p:nvSpPr>
        <p:spPr/>
        <p:txBody>
          <a:bodyPr/>
          <a:lstStyle/>
          <a:p>
            <a:fld id="{0C7F552A-3284-480E-95A6-46A8820C60D8}" type="slidenum">
              <a:rPr lang="en-US"/>
              <a:pPr/>
              <a:t>15</a:t>
            </a:fld>
            <a:endParaRPr lang="en-US"/>
          </a:p>
        </p:txBody>
      </p:sp>
      <p:sp>
        <p:nvSpPr>
          <p:cNvPr id="7" name="Rectangle 2"/>
          <p:cNvSpPr>
            <a:spLocks noGrp="1" noChangeArrowheads="1"/>
          </p:cNvSpPr>
          <p:nvPr>
            <p:ph type="title"/>
          </p:nvPr>
        </p:nvSpPr>
        <p:spPr>
          <a:xfrm>
            <a:off x="502920" y="381000"/>
            <a:ext cx="6812280" cy="731520"/>
          </a:xfrm>
        </p:spPr>
        <p:txBody>
          <a:bodyPr>
            <a:normAutofit/>
          </a:bodyPr>
          <a:lstStyle/>
          <a:p>
            <a:r>
              <a:rPr lang="en-US" dirty="0" smtClean="0">
                <a:solidFill>
                  <a:srgbClr val="001B54"/>
                </a:solidFill>
              </a:rPr>
              <a:t>Terminology/Topology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1219200"/>
          </a:xfrm>
        </p:spPr>
        <p:txBody>
          <a:bodyPr>
            <a:noAutofit/>
          </a:bodyPr>
          <a:lstStyle/>
          <a:p>
            <a:pPr marL="0" lvl="1" indent="0">
              <a:lnSpc>
                <a:spcPct val="110000"/>
              </a:lnSpc>
              <a:spcBef>
                <a:spcPts val="0"/>
              </a:spcBef>
              <a:buNone/>
            </a:pPr>
            <a:r>
              <a:rPr lang="en-US" sz="1400" b="1" dirty="0" err="1" smtClean="0">
                <a:latin typeface="Verdana" pitchFamily="34" charset="0"/>
              </a:rPr>
              <a:t>WayStation</a:t>
            </a:r>
            <a:r>
              <a:rPr lang="en-US" sz="1400" b="1" dirty="0" smtClean="0">
                <a:latin typeface="Verdana" pitchFamily="34" charset="0"/>
              </a:rPr>
              <a:t> (continued)</a:t>
            </a:r>
            <a:endParaRPr lang="en-US" sz="1400" dirty="0" smtClean="0">
              <a:latin typeface="Verdana" pitchFamily="34" charset="0"/>
            </a:endParaRPr>
          </a:p>
          <a:p>
            <a:pPr marL="0" lvl="1" indent="0">
              <a:lnSpc>
                <a:spcPct val="110000"/>
              </a:lnSpc>
              <a:spcBef>
                <a:spcPts val="0"/>
              </a:spcBef>
              <a:buNone/>
            </a:pPr>
            <a:r>
              <a:rPr lang="en-US" sz="1400" dirty="0" smtClean="0">
                <a:latin typeface="Verdana" pitchFamily="34" charset="0"/>
              </a:rPr>
              <a:t>The </a:t>
            </a:r>
            <a:r>
              <a:rPr lang="en-US" sz="1400" dirty="0" err="1" smtClean="0">
                <a:latin typeface="Verdana" pitchFamily="34" charset="0"/>
              </a:rPr>
              <a:t>Waystation</a:t>
            </a:r>
            <a:r>
              <a:rPr lang="en-US" sz="1400" dirty="0" smtClean="0">
                <a:latin typeface="Verdana" pitchFamily="34" charset="0"/>
              </a:rPr>
              <a:t> services run as a server component, but there is a web client application that works as front end for these services. The following images are some screen samples of this web application -screenshot of </a:t>
            </a:r>
            <a:r>
              <a:rPr lang="en-US" sz="1400" dirty="0" err="1" smtClean="0">
                <a:latin typeface="Verdana" pitchFamily="34" charset="0"/>
              </a:rPr>
              <a:t>Waystation</a:t>
            </a:r>
            <a:r>
              <a:rPr lang="en-US" sz="1400" dirty="0" smtClean="0">
                <a:latin typeface="Verdana" pitchFamily="34" charset="0"/>
              </a:rPr>
              <a:t> Interface:	</a:t>
            </a: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a:p>
            <a:pPr lvl="1" indent="0">
              <a:lnSpc>
                <a:spcPct val="110000"/>
              </a:lnSpc>
              <a:spcBef>
                <a:spcPts val="0"/>
              </a:spcBef>
              <a:buNone/>
            </a:pPr>
            <a:endParaRPr lang="en-US" sz="1300" dirty="0">
              <a:latin typeface="Verdana" pitchFamily="34" charset="0"/>
            </a:endParaRPr>
          </a:p>
        </p:txBody>
      </p:sp>
      <p:sp>
        <p:nvSpPr>
          <p:cNvPr id="4" name="Slide Number Placeholder 3"/>
          <p:cNvSpPr>
            <a:spLocks noGrp="1"/>
          </p:cNvSpPr>
          <p:nvPr>
            <p:ph type="sldNum" sz="quarter" idx="12"/>
          </p:nvPr>
        </p:nvSpPr>
        <p:spPr/>
        <p:txBody>
          <a:bodyPr/>
          <a:lstStyle/>
          <a:p>
            <a:fld id="{0C7F552A-3284-480E-95A6-46A8820C60D8}" type="slidenum">
              <a:rPr lang="en-US"/>
              <a:pPr/>
              <a:t>16</a:t>
            </a:fld>
            <a:endParaRPr lang="en-US"/>
          </a:p>
        </p:txBody>
      </p:sp>
      <p:pic>
        <p:nvPicPr>
          <p:cNvPr id="446467" name="Picture 3"/>
          <p:cNvPicPr>
            <a:picLocks noChangeAspect="1" noChangeArrowheads="1"/>
          </p:cNvPicPr>
          <p:nvPr/>
        </p:nvPicPr>
        <p:blipFill>
          <a:blip r:embed="rId3" cstate="print"/>
          <a:srcRect/>
          <a:stretch>
            <a:fillRect/>
          </a:stretch>
        </p:blipFill>
        <p:spPr bwMode="auto">
          <a:xfrm>
            <a:off x="1609725" y="2209800"/>
            <a:ext cx="5924550" cy="3571875"/>
          </a:xfrm>
          <a:prstGeom prst="rect">
            <a:avLst/>
          </a:prstGeom>
          <a:noFill/>
          <a:ln w="9525">
            <a:noFill/>
            <a:miter lim="800000"/>
            <a:headEnd/>
            <a:tailEnd/>
          </a:ln>
          <a:effectLst/>
        </p:spPr>
      </p:pic>
      <p:sp>
        <p:nvSpPr>
          <p:cNvPr id="9" name="Rectangle 2"/>
          <p:cNvSpPr txBox="1">
            <a:spLocks noChangeArrowheads="1"/>
          </p:cNvSpPr>
          <p:nvPr/>
        </p:nvSpPr>
        <p:spPr>
          <a:xfrm>
            <a:off x="502920" y="381000"/>
            <a:ext cx="6812280" cy="73152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1B54"/>
                </a:solidFill>
                <a:effectLst>
                  <a:outerShdw blurRad="53975" dist="22860" dir="5400000" algn="tl" rotWithShape="0">
                    <a:srgbClr val="000000">
                      <a:alpha val="55000"/>
                    </a:srgbClr>
                  </a:outerShdw>
                </a:effectLst>
                <a:uLnTx/>
                <a:uFillTx/>
                <a:latin typeface="+mj-lt"/>
                <a:ea typeface="+mj-ea"/>
                <a:cs typeface="+mj-cs"/>
              </a:rPr>
              <a:t>Terminology/Topology</a:t>
            </a:r>
            <a:endParaRPr kumimoji="0" lang="en-US" sz="3600" b="1" i="0" u="none" strike="noStrike" kern="1200" cap="none" spc="0" normalizeH="0" baseline="0" noProof="0" dirty="0">
              <a:ln>
                <a:noFill/>
              </a:ln>
              <a:solidFill>
                <a:srgbClr val="001B54"/>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Grp="1" noChangeAspect="1" noChangeArrowheads="1"/>
          </p:cNvPicPr>
          <p:nvPr>
            <p:ph sz="quarter" idx="2"/>
          </p:nvPr>
        </p:nvPicPr>
        <p:blipFill>
          <a:blip r:embed="rId3" cstate="print"/>
          <a:srcRect/>
          <a:stretch>
            <a:fillRect/>
          </a:stretch>
        </p:blipFill>
        <p:spPr>
          <a:xfrm>
            <a:off x="5562600" y="1296987"/>
            <a:ext cx="2522105" cy="1827213"/>
          </a:xfrm>
          <a:noFill/>
        </p:spPr>
      </p:pic>
      <p:pic>
        <p:nvPicPr>
          <p:cNvPr id="36869" name="Picture 6"/>
          <p:cNvPicPr>
            <a:picLocks noGrp="1" noChangeAspect="1" noChangeArrowheads="1"/>
          </p:cNvPicPr>
          <p:nvPr>
            <p:ph sz="quarter" idx="3"/>
          </p:nvPr>
        </p:nvPicPr>
        <p:blipFill>
          <a:blip r:embed="rId4" cstate="print"/>
          <a:srcRect/>
          <a:stretch>
            <a:fillRect/>
          </a:stretch>
        </p:blipFill>
        <p:spPr>
          <a:xfrm>
            <a:off x="5638800" y="3505200"/>
            <a:ext cx="2524297" cy="1828800"/>
          </a:xfrm>
          <a:noFill/>
        </p:spPr>
      </p:pic>
      <p:sp>
        <p:nvSpPr>
          <p:cNvPr id="9" name="Slide Number Placeholder 5"/>
          <p:cNvSpPr>
            <a:spLocks noGrp="1"/>
          </p:cNvSpPr>
          <p:nvPr>
            <p:ph type="sldNum" sz="quarter" idx="10"/>
          </p:nvPr>
        </p:nvSpPr>
        <p:spPr/>
        <p:txBody>
          <a:bodyPr/>
          <a:lstStyle/>
          <a:p>
            <a:pPr>
              <a:defRPr/>
            </a:pPr>
            <a:fld id="{FE7DFD5B-03E9-4520-8686-B162A195FC6E}" type="slidenum">
              <a:rPr lang="en-US"/>
              <a:pPr>
                <a:defRPr/>
              </a:pPr>
              <a:t>17</a:t>
            </a:fld>
            <a:endParaRPr lang="en-US"/>
          </a:p>
        </p:txBody>
      </p:sp>
      <p:sp>
        <p:nvSpPr>
          <p:cNvPr id="10" name="Footer Placeholder 6"/>
          <p:cNvSpPr>
            <a:spLocks noGrp="1"/>
          </p:cNvSpPr>
          <p:nvPr>
            <p:ph type="ftr" sz="quarter" idx="11"/>
          </p:nvPr>
        </p:nvSpPr>
        <p:spPr/>
        <p:txBody>
          <a:bodyPr/>
          <a:lstStyle/>
          <a:p>
            <a:pPr>
              <a:defRPr/>
            </a:pPr>
            <a:r>
              <a:rPr lang="en-US"/>
              <a:t>Torex Corporation                            Proprietary and Confidential </a:t>
            </a:r>
          </a:p>
        </p:txBody>
      </p:sp>
      <p:pic>
        <p:nvPicPr>
          <p:cNvPr id="36872" name="Picture 8"/>
          <p:cNvPicPr>
            <a:picLocks noChangeAspect="1" noChangeArrowheads="1"/>
          </p:cNvPicPr>
          <p:nvPr/>
        </p:nvPicPr>
        <p:blipFill>
          <a:blip r:embed="rId5" cstate="print"/>
          <a:srcRect/>
          <a:stretch>
            <a:fillRect/>
          </a:stretch>
        </p:blipFill>
        <p:spPr bwMode="auto">
          <a:xfrm>
            <a:off x="609600" y="1524000"/>
            <a:ext cx="2522482" cy="1828800"/>
          </a:xfrm>
          <a:prstGeom prst="rect">
            <a:avLst/>
          </a:prstGeom>
          <a:noFill/>
          <a:ln w="9525">
            <a:noFill/>
            <a:miter lim="800000"/>
            <a:headEnd/>
            <a:tailEnd/>
          </a:ln>
        </p:spPr>
      </p:pic>
      <p:pic>
        <p:nvPicPr>
          <p:cNvPr id="36873" name="Picture 9"/>
          <p:cNvPicPr>
            <a:picLocks noChangeAspect="1" noChangeArrowheads="1"/>
          </p:cNvPicPr>
          <p:nvPr/>
        </p:nvPicPr>
        <p:blipFill>
          <a:blip r:embed="rId6" cstate="print"/>
          <a:srcRect/>
          <a:stretch>
            <a:fillRect/>
          </a:stretch>
        </p:blipFill>
        <p:spPr bwMode="auto">
          <a:xfrm>
            <a:off x="609600" y="3505200"/>
            <a:ext cx="2590800" cy="1878330"/>
          </a:xfrm>
          <a:prstGeom prst="rect">
            <a:avLst/>
          </a:prstGeom>
          <a:noFill/>
        </p:spPr>
      </p:pic>
      <p:pic>
        <p:nvPicPr>
          <p:cNvPr id="36874" name="Picture 10"/>
          <p:cNvPicPr>
            <a:picLocks noChangeAspect="1" noChangeArrowheads="1"/>
          </p:cNvPicPr>
          <p:nvPr/>
        </p:nvPicPr>
        <p:blipFill>
          <a:blip r:embed="rId7" cstate="print"/>
          <a:srcRect/>
          <a:stretch>
            <a:fillRect/>
          </a:stretch>
        </p:blipFill>
        <p:spPr bwMode="auto">
          <a:xfrm>
            <a:off x="3344917" y="2362200"/>
            <a:ext cx="2522483" cy="1828800"/>
          </a:xfrm>
          <a:prstGeom prst="rect">
            <a:avLst/>
          </a:prstGeom>
          <a:noFill/>
          <a:ln w="9525">
            <a:noFill/>
            <a:miter lim="800000"/>
            <a:headEnd/>
            <a:tailEnd/>
          </a:ln>
        </p:spPr>
      </p:pic>
      <p:sp>
        <p:nvSpPr>
          <p:cNvPr id="13" name="Rectangle 3"/>
          <p:cNvSpPr txBox="1">
            <a:spLocks noChangeArrowheads="1"/>
          </p:cNvSpPr>
          <p:nvPr/>
        </p:nvSpPr>
        <p:spPr>
          <a:xfrm>
            <a:off x="807720" y="1066800"/>
            <a:ext cx="7650480" cy="1219200"/>
          </a:xfrm>
          <a:prstGeom prst="rect">
            <a:avLst/>
          </a:prstGeom>
          <a:noFill/>
        </p:spPr>
        <p:txBody>
          <a:bodyPr vert="horz" lIns="182880" tIns="91440">
            <a:noAutofit/>
          </a:bodyPr>
          <a:lstStyle/>
          <a:p>
            <a:pPr marL="0" marR="0" lvl="1" indent="0" algn="l" defTabSz="914400" rtl="0" eaLnBrk="1" fontAlgn="auto" latinLnBrk="0" hangingPunct="1">
              <a:lnSpc>
                <a:spcPct val="110000"/>
              </a:lnSpc>
              <a:spcBef>
                <a:spcPts val="0"/>
              </a:spcBef>
              <a:spcAft>
                <a:spcPts val="0"/>
              </a:spcAft>
              <a:buClr>
                <a:schemeClr val="accent1"/>
              </a:buClr>
              <a:buSzPct val="100000"/>
              <a:buFont typeface="Verdana"/>
              <a:buNone/>
              <a:tabLst/>
              <a:defRPr/>
            </a:pPr>
            <a:r>
              <a:rPr kumimoji="0" lang="en-US" sz="1400" b="1" i="0" u="none" strike="noStrike" kern="1200" cap="none" spc="0" normalizeH="0" baseline="0" noProof="0" dirty="0" err="1" smtClean="0">
                <a:ln>
                  <a:noFill/>
                </a:ln>
                <a:solidFill>
                  <a:schemeClr val="tx1"/>
                </a:solidFill>
                <a:effectLst/>
                <a:uLnTx/>
                <a:uFillTx/>
                <a:latin typeface="Verdana" pitchFamily="34" charset="0"/>
                <a:ea typeface="+mn-ea"/>
                <a:cs typeface="+mn-cs"/>
              </a:rPr>
              <a:t>WayStation</a:t>
            </a:r>
            <a:r>
              <a:rPr kumimoji="0" lang="en-US" sz="1400" b="1" i="0" u="none" strike="noStrike" kern="1200" cap="none" spc="0" normalizeH="0" baseline="0" noProof="0" dirty="0" smtClean="0">
                <a:ln>
                  <a:noFill/>
                </a:ln>
                <a:solidFill>
                  <a:schemeClr val="tx1"/>
                </a:solidFill>
                <a:effectLst/>
                <a:uLnTx/>
                <a:uFillTx/>
                <a:latin typeface="Verdana" pitchFamily="34" charset="0"/>
                <a:ea typeface="+mn-ea"/>
                <a:cs typeface="+mn-cs"/>
              </a:rPr>
              <a:t> Services</a:t>
            </a:r>
            <a:endParaRPr kumimoji="0" lang="en-US" sz="1300" b="0" i="0" u="none" strike="noStrike" kern="1200" cap="none" spc="0" normalizeH="0" baseline="0" noProof="0" dirty="0">
              <a:ln>
                <a:noFill/>
              </a:ln>
              <a:solidFill>
                <a:schemeClr val="tx1"/>
              </a:solidFill>
              <a:effectLst/>
              <a:uLnTx/>
              <a:uFillTx/>
              <a:latin typeface="Verdana" pitchFamily="34" charset="0"/>
              <a:ea typeface="+mn-ea"/>
              <a:cs typeface="+mn-cs"/>
            </a:endParaRPr>
          </a:p>
        </p:txBody>
      </p:sp>
      <p:sp>
        <p:nvSpPr>
          <p:cNvPr id="14" name="Rectangle 2"/>
          <p:cNvSpPr>
            <a:spLocks noGrp="1" noChangeArrowheads="1"/>
          </p:cNvSpPr>
          <p:nvPr>
            <p:ph type="title"/>
          </p:nvPr>
        </p:nvSpPr>
        <p:spPr>
          <a:xfrm>
            <a:off x="502920" y="381000"/>
            <a:ext cx="6812280" cy="731520"/>
          </a:xfrm>
        </p:spPr>
        <p:txBody>
          <a:bodyPr>
            <a:normAutofit/>
          </a:bodyPr>
          <a:lstStyle/>
          <a:p>
            <a:r>
              <a:rPr lang="en-US" dirty="0" smtClean="0">
                <a:solidFill>
                  <a:srgbClr val="001B54"/>
                </a:solidFill>
              </a:rPr>
              <a:t>Terminology/Topology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533400" y="381000"/>
            <a:ext cx="2667000" cy="722312"/>
          </a:xfrm>
        </p:spPr>
        <p:txBody>
          <a:bodyPr/>
          <a:lstStyle/>
          <a:p>
            <a:r>
              <a:rPr lang="en-US" sz="3200" dirty="0" smtClean="0">
                <a:solidFill>
                  <a:srgbClr val="001B54"/>
                </a:solidFill>
              </a:rPr>
              <a:t>Topology</a:t>
            </a:r>
            <a:endParaRPr lang="en-US" sz="3200" dirty="0">
              <a:solidFill>
                <a:srgbClr val="001B54"/>
              </a:solidFill>
            </a:endParaRPr>
          </a:p>
        </p:txBody>
      </p:sp>
      <p:sp>
        <p:nvSpPr>
          <p:cNvPr id="268291" name="Rectangle 3"/>
          <p:cNvSpPr>
            <a:spLocks noGrp="1" noChangeArrowheads="1"/>
          </p:cNvSpPr>
          <p:nvPr>
            <p:ph type="body" sz="half" idx="1"/>
          </p:nvPr>
        </p:nvSpPr>
        <p:spPr>
          <a:xfrm>
            <a:off x="762000" y="1133475"/>
            <a:ext cx="7162800" cy="2600325"/>
          </a:xfrm>
        </p:spPr>
        <p:txBody>
          <a:bodyPr/>
          <a:lstStyle/>
          <a:p>
            <a:r>
              <a:rPr lang="en-US" sz="1800" dirty="0"/>
              <a:t>Key Software components</a:t>
            </a:r>
          </a:p>
          <a:p>
            <a:pPr lvl="1"/>
            <a:r>
              <a:rPr lang="en-US" sz="1600" dirty="0"/>
              <a:t>POS</a:t>
            </a:r>
          </a:p>
          <a:p>
            <a:pPr lvl="1"/>
            <a:r>
              <a:rPr lang="en-US" sz="1600" dirty="0"/>
              <a:t>KVS</a:t>
            </a:r>
          </a:p>
          <a:p>
            <a:pPr lvl="1"/>
            <a:r>
              <a:rPr lang="en-US" sz="1600" dirty="0" err="1" smtClean="0"/>
              <a:t>WayStation</a:t>
            </a:r>
            <a:endParaRPr lang="en-US" sz="1600" dirty="0"/>
          </a:p>
          <a:p>
            <a:pPr lvl="1"/>
            <a:r>
              <a:rPr lang="en-US" sz="1600" dirty="0"/>
              <a:t>Web Server </a:t>
            </a:r>
          </a:p>
          <a:p>
            <a:pPr lvl="1"/>
            <a:r>
              <a:rPr lang="en-US" sz="1600" dirty="0"/>
              <a:t>Production</a:t>
            </a:r>
          </a:p>
        </p:txBody>
      </p:sp>
      <p:graphicFrame>
        <p:nvGraphicFramePr>
          <p:cNvPr id="268292" name="Object 4"/>
          <p:cNvGraphicFramePr>
            <a:graphicFrameLocks noChangeAspect="1"/>
          </p:cNvGraphicFramePr>
          <p:nvPr>
            <p:ph sz="half" idx="2"/>
          </p:nvPr>
        </p:nvGraphicFramePr>
        <p:xfrm>
          <a:off x="914400" y="1784350"/>
          <a:ext cx="7391400" cy="3854450"/>
        </p:xfrm>
        <a:graphic>
          <a:graphicData uri="http://schemas.openxmlformats.org/presentationml/2006/ole">
            <p:oleObj spid="_x0000_s268292" name="Visio" r:id="rId4" imgW="4343400" imgH="2265045" progId="">
              <p:embed/>
            </p:oleObj>
          </a:graphicData>
        </a:graphic>
      </p:graphicFrame>
      <p:sp>
        <p:nvSpPr>
          <p:cNvPr id="5" name="Slide Number Placeholder 4"/>
          <p:cNvSpPr>
            <a:spLocks noGrp="1"/>
          </p:cNvSpPr>
          <p:nvPr>
            <p:ph type="sldNum" sz="quarter" idx="10"/>
          </p:nvPr>
        </p:nvSpPr>
        <p:spPr/>
        <p:txBody>
          <a:bodyPr/>
          <a:lstStyle/>
          <a:p>
            <a:fld id="{4CD63A6A-7AA1-4D8A-A5D3-5BF19D382D5D}" type="slidenum">
              <a:rPr lang="en-US"/>
              <a:pPr/>
              <a:t>18</a:t>
            </a:fld>
            <a:endParaRPr lang="en-US"/>
          </a:p>
        </p:txBody>
      </p:sp>
      <p:sp>
        <p:nvSpPr>
          <p:cNvPr id="6" name="Footer Placeholder 5"/>
          <p:cNvSpPr>
            <a:spLocks noGrp="1"/>
          </p:cNvSpPr>
          <p:nvPr>
            <p:ph type="ftr" sz="quarter" idx="11"/>
          </p:nvPr>
        </p:nvSpPr>
        <p:spPr/>
        <p:txBody>
          <a:bodyPr/>
          <a:lstStyle/>
          <a:p>
            <a:r>
              <a:rPr lang="en-US"/>
              <a:t>Torex Corporation                            Proprietary and Confidential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sz="half" idx="1"/>
          </p:nvPr>
        </p:nvSpPr>
        <p:spPr/>
        <p:txBody>
          <a:bodyPr/>
          <a:lstStyle/>
          <a:p>
            <a:r>
              <a:rPr lang="en-US" sz="1800"/>
              <a:t>KVS -Online</a:t>
            </a:r>
          </a:p>
        </p:txBody>
      </p:sp>
      <p:graphicFrame>
        <p:nvGraphicFramePr>
          <p:cNvPr id="303112" name="Object 8"/>
          <p:cNvGraphicFramePr>
            <a:graphicFrameLocks noChangeAspect="1"/>
          </p:cNvGraphicFramePr>
          <p:nvPr>
            <p:ph sz="quarter" idx="2"/>
          </p:nvPr>
        </p:nvGraphicFramePr>
        <p:xfrm>
          <a:off x="1828801" y="1733550"/>
          <a:ext cx="4876799" cy="3371850"/>
        </p:xfrm>
        <a:graphic>
          <a:graphicData uri="http://schemas.openxmlformats.org/presentationml/2006/ole">
            <p:oleObj spid="_x0000_s303112" name="Bitmap Image" r:id="rId4" imgW="9752381" imgH="5106113" progId="PBrush">
              <p:embed/>
            </p:oleObj>
          </a:graphicData>
        </a:graphic>
      </p:graphicFrame>
      <p:sp>
        <p:nvSpPr>
          <p:cNvPr id="5" name="Slide Number Placeholder 5"/>
          <p:cNvSpPr>
            <a:spLocks noGrp="1"/>
          </p:cNvSpPr>
          <p:nvPr>
            <p:ph type="sldNum" sz="quarter" idx="10"/>
          </p:nvPr>
        </p:nvSpPr>
        <p:spPr/>
        <p:txBody>
          <a:bodyPr/>
          <a:lstStyle/>
          <a:p>
            <a:fld id="{E39D1605-056D-40FF-8C05-9A34F3D88BC7}" type="slidenum">
              <a:rPr lang="en-US"/>
              <a:pPr/>
              <a:t>19</a:t>
            </a:fld>
            <a:endParaRPr lang="en-US"/>
          </a:p>
        </p:txBody>
      </p:sp>
      <p:sp>
        <p:nvSpPr>
          <p:cNvPr id="6" name="Footer Placeholder 6"/>
          <p:cNvSpPr>
            <a:spLocks noGrp="1"/>
          </p:cNvSpPr>
          <p:nvPr>
            <p:ph type="ftr" sz="quarter" idx="11"/>
          </p:nvPr>
        </p:nvSpPr>
        <p:spPr/>
        <p:txBody>
          <a:bodyPr/>
          <a:lstStyle/>
          <a:p>
            <a:r>
              <a:rPr lang="en-US"/>
              <a:t>Torex Corporation                            Proprietary and Confidential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lstStyle/>
          <a:p>
            <a:r>
              <a:rPr lang="en-US" dirty="0">
                <a:solidFill>
                  <a:srgbClr val="001B54"/>
                </a:solidFill>
              </a:rPr>
              <a:t>Overview</a:t>
            </a:r>
          </a:p>
        </p:txBody>
      </p:sp>
      <p:sp>
        <p:nvSpPr>
          <p:cNvPr id="4" name="Slide Number Placeholder 3"/>
          <p:cNvSpPr>
            <a:spLocks noGrp="1"/>
          </p:cNvSpPr>
          <p:nvPr>
            <p:ph type="sldNum" sz="quarter" idx="12"/>
          </p:nvPr>
        </p:nvSpPr>
        <p:spPr/>
        <p:txBody>
          <a:bodyPr/>
          <a:lstStyle/>
          <a:p>
            <a:fld id="{C30536A2-4729-4893-96ED-D9AA141F7D17}" type="slidenum">
              <a:rPr lang="en-US"/>
              <a:pPr/>
              <a:t>2</a:t>
            </a:fld>
            <a:endParaRPr lang="en-US"/>
          </a:p>
        </p:txBody>
      </p:sp>
      <p:sp>
        <p:nvSpPr>
          <p:cNvPr id="6" name="TextBox 5"/>
          <p:cNvSpPr txBox="1"/>
          <p:nvPr/>
        </p:nvSpPr>
        <p:spPr>
          <a:xfrm>
            <a:off x="685800" y="1219200"/>
            <a:ext cx="7696200" cy="3693319"/>
          </a:xfrm>
          <a:prstGeom prst="rect">
            <a:avLst/>
          </a:prstGeom>
          <a:noFill/>
        </p:spPr>
        <p:txBody>
          <a:bodyPr wrap="square" rtlCol="0">
            <a:spAutoFit/>
          </a:bodyPr>
          <a:lstStyle/>
          <a:p>
            <a:r>
              <a:rPr lang="en-US" sz="1800" b="1" dirty="0"/>
              <a:t>Introduction</a:t>
            </a:r>
          </a:p>
          <a:p>
            <a:r>
              <a:rPr lang="en-US" sz="1800" dirty="0"/>
              <a:t>NewPOS® is a Product Suite designed to offer an environment to customize and deploy a </a:t>
            </a:r>
            <a:r>
              <a:rPr lang="en-US" sz="1800" b="1" dirty="0" smtClean="0"/>
              <a:t>QSR </a:t>
            </a:r>
            <a:r>
              <a:rPr lang="en-US" sz="1800" dirty="0" smtClean="0"/>
              <a:t>(Quick </a:t>
            </a:r>
            <a:r>
              <a:rPr lang="en-US" sz="1800" dirty="0"/>
              <a:t>Service Restaurant) </a:t>
            </a:r>
            <a:r>
              <a:rPr lang="en-US" sz="1800" b="1" dirty="0"/>
              <a:t>Point of Sale (POS) global </a:t>
            </a:r>
            <a:r>
              <a:rPr lang="en-US" sz="1800" b="1" dirty="0" smtClean="0"/>
              <a:t>solution. </a:t>
            </a:r>
            <a:r>
              <a:rPr lang="en-US" sz="1800" dirty="0" smtClean="0"/>
              <a:t>Before </a:t>
            </a:r>
            <a:r>
              <a:rPr lang="en-US" sz="1800" dirty="0"/>
              <a:t>you continue, it is strongly suggested that you read the </a:t>
            </a:r>
            <a:r>
              <a:rPr lang="en-US" sz="1800" b="1" dirty="0"/>
              <a:t>NewPOS 6.1 </a:t>
            </a:r>
            <a:r>
              <a:rPr lang="en-US" sz="1800" b="1" dirty="0" smtClean="0"/>
              <a:t>Overview/Crew Member Manual </a:t>
            </a:r>
            <a:r>
              <a:rPr lang="en-US" sz="1800" dirty="0" smtClean="0"/>
              <a:t>to </a:t>
            </a:r>
            <a:r>
              <a:rPr lang="en-US" sz="1800" dirty="0"/>
              <a:t>understand the high level picture of the NewPOS solution </a:t>
            </a:r>
            <a:r>
              <a:rPr lang="en-US" sz="1800" dirty="0" smtClean="0"/>
              <a:t>suite. This </a:t>
            </a:r>
            <a:r>
              <a:rPr lang="en-US" sz="1800" dirty="0"/>
              <a:t>document will cover the following topics</a:t>
            </a:r>
            <a:r>
              <a:rPr lang="en-US" sz="1800" dirty="0" smtClean="0"/>
              <a:t>:</a:t>
            </a:r>
          </a:p>
          <a:p>
            <a:endParaRPr lang="en-US" sz="1800" dirty="0"/>
          </a:p>
          <a:p>
            <a:r>
              <a:rPr lang="en-US" sz="1800" dirty="0"/>
              <a:t>• Overview of the basic </a:t>
            </a:r>
            <a:r>
              <a:rPr lang="en-US" sz="1800" dirty="0" smtClean="0"/>
              <a:t>terminology</a:t>
            </a:r>
            <a:endParaRPr lang="en-US" sz="1800" dirty="0"/>
          </a:p>
          <a:p>
            <a:r>
              <a:rPr lang="en-US" sz="1800" dirty="0"/>
              <a:t>• </a:t>
            </a:r>
            <a:r>
              <a:rPr lang="en-US" sz="1800" dirty="0" smtClean="0"/>
              <a:t>Overview of main POS operations</a:t>
            </a:r>
          </a:p>
          <a:p>
            <a:r>
              <a:rPr lang="en-US" sz="1800" dirty="0" smtClean="0"/>
              <a:t>• Overview of </a:t>
            </a:r>
            <a:r>
              <a:rPr lang="en-US" sz="1800" dirty="0" err="1" smtClean="0"/>
              <a:t>NewPOS</a:t>
            </a:r>
            <a:r>
              <a:rPr lang="en-US" sz="1800" dirty="0" smtClean="0"/>
              <a:t> Topology</a:t>
            </a:r>
          </a:p>
          <a:p>
            <a:endParaRPr lang="en-US" sz="18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sz="half" idx="1"/>
          </p:nvPr>
        </p:nvSpPr>
        <p:spPr/>
        <p:txBody>
          <a:bodyPr/>
          <a:lstStyle/>
          <a:p>
            <a:r>
              <a:rPr lang="en-US" sz="1800"/>
              <a:t>KVS -Offline</a:t>
            </a:r>
          </a:p>
        </p:txBody>
      </p:sp>
      <p:pic>
        <p:nvPicPr>
          <p:cNvPr id="332804" name="Picture 4"/>
          <p:cNvPicPr>
            <a:picLocks noGrp="1" noChangeAspect="1" noChangeArrowheads="1"/>
          </p:cNvPicPr>
          <p:nvPr>
            <p:ph sz="half" idx="2"/>
          </p:nvPr>
        </p:nvPicPr>
        <p:blipFill>
          <a:blip r:embed="rId3" cstate="print"/>
          <a:srcRect/>
          <a:stretch>
            <a:fillRect/>
          </a:stretch>
        </p:blipFill>
        <p:spPr>
          <a:xfrm>
            <a:off x="1752600" y="1714500"/>
            <a:ext cx="5181600" cy="3886200"/>
          </a:xfrm>
          <a:noFill/>
          <a:ln/>
        </p:spPr>
      </p:pic>
      <p:sp>
        <p:nvSpPr>
          <p:cNvPr id="5" name="Slide Number Placeholder 4"/>
          <p:cNvSpPr>
            <a:spLocks noGrp="1"/>
          </p:cNvSpPr>
          <p:nvPr>
            <p:ph type="sldNum" sz="quarter" idx="10"/>
          </p:nvPr>
        </p:nvSpPr>
        <p:spPr/>
        <p:txBody>
          <a:bodyPr/>
          <a:lstStyle/>
          <a:p>
            <a:fld id="{36DAE3B5-86E0-47FF-A38F-4B081C7EDB23}" type="slidenum">
              <a:rPr lang="en-US"/>
              <a:pPr/>
              <a:t>20</a:t>
            </a:fld>
            <a:endParaRPr lang="en-US"/>
          </a:p>
        </p:txBody>
      </p:sp>
      <p:sp>
        <p:nvSpPr>
          <p:cNvPr id="6" name="Footer Placeholder 5"/>
          <p:cNvSpPr>
            <a:spLocks noGrp="1"/>
          </p:cNvSpPr>
          <p:nvPr>
            <p:ph type="ftr" sz="quarter" idx="11"/>
          </p:nvPr>
        </p:nvSpPr>
        <p:spPr/>
        <p:txBody>
          <a:bodyPr/>
          <a:lstStyle/>
          <a:p>
            <a:r>
              <a:rPr lang="en-US"/>
              <a:t>Torex Corporation                            Proprietary and Confidential </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subTitle" idx="1"/>
          </p:nvPr>
        </p:nvSpPr>
        <p:spPr/>
        <p:txBody>
          <a:bodyPr>
            <a:normAutofit lnSpcReduction="10000"/>
          </a:bodyPr>
          <a:lstStyle/>
          <a:p>
            <a:r>
              <a:rPr lang="en-US" dirty="0"/>
              <a:t>Support </a:t>
            </a:r>
            <a:r>
              <a:rPr lang="en-US" dirty="0" smtClean="0"/>
              <a:t>QA </a:t>
            </a:r>
            <a:r>
              <a:rPr lang="en-US" dirty="0"/>
              <a:t>For McDonald’s</a:t>
            </a:r>
          </a:p>
          <a:p>
            <a:r>
              <a:rPr lang="en-US" dirty="0"/>
              <a:t>Discussion</a:t>
            </a:r>
          </a:p>
          <a:p>
            <a:r>
              <a:rPr lang="en-US" dirty="0" smtClean="0"/>
              <a:t>Any Questions?</a:t>
            </a:r>
            <a:endParaRPr lang="en-US" dirty="0"/>
          </a:p>
        </p:txBody>
      </p:sp>
      <p:sp>
        <p:nvSpPr>
          <p:cNvPr id="4" name="Rectangle 2"/>
          <p:cNvSpPr txBox="1">
            <a:spLocks noChangeArrowheads="1"/>
          </p:cNvSpPr>
          <p:nvPr/>
        </p:nvSpPr>
        <p:spPr>
          <a:xfrm>
            <a:off x="722376" y="838200"/>
            <a:ext cx="7772400" cy="1828800"/>
          </a:xfrm>
          <a:prstGeom prst="rect">
            <a:avLst/>
          </a:prstGeom>
        </p:spPr>
        <p:txBody>
          <a:bodyPr vert="horz" lIns="45720" rIns="45720" bIns="45720" anchor="b">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NewPOS 6.5 Training – Restaurant </a:t>
            </a:r>
            <a:r>
              <a:rPr kumimoji="0" lang="en-US" sz="4500" b="1" i="0" u="none" strike="noStrike" kern="1200" cap="none" spc="0" normalizeH="0" baseline="0" noProof="0" dirty="0" err="1"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Terminlogy</a:t>
            </a:r>
            <a:r>
              <a:rPr kumimoji="0" lang="en-US" sz="4500" b="1" i="0" u="none" strike="noStrike" kern="1200" cap="none" spc="0" normalizeH="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 and </a:t>
            </a:r>
            <a:r>
              <a:rPr kumimoji="0" lang="en-US"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Topology Overview</a:t>
            </a: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3</a:t>
            </a:fld>
            <a:endParaRPr lang="en-US"/>
          </a:p>
        </p:txBody>
      </p:sp>
      <p:sp>
        <p:nvSpPr>
          <p:cNvPr id="5" name="TextBox 4"/>
          <p:cNvSpPr txBox="1"/>
          <p:nvPr/>
        </p:nvSpPr>
        <p:spPr>
          <a:xfrm>
            <a:off x="762000" y="1143000"/>
            <a:ext cx="7696200" cy="3754874"/>
          </a:xfrm>
          <a:prstGeom prst="rect">
            <a:avLst/>
          </a:prstGeom>
          <a:noFill/>
        </p:spPr>
        <p:txBody>
          <a:bodyPr wrap="square" rtlCol="0">
            <a:spAutoFit/>
          </a:bodyPr>
          <a:lstStyle/>
          <a:p>
            <a:r>
              <a:rPr lang="en-US" sz="1400" dirty="0"/>
              <a:t>This section will present you with a few concepts and procedures regarding order taking </a:t>
            </a:r>
            <a:r>
              <a:rPr lang="en-US" sz="1400" dirty="0" smtClean="0"/>
              <a:t>and sales </a:t>
            </a:r>
            <a:r>
              <a:rPr lang="en-US" sz="1400" dirty="0"/>
              <a:t>on a NewPOS 6.1 environment. The information presented herein is for </a:t>
            </a:r>
            <a:r>
              <a:rPr lang="en-US" sz="1400" dirty="0" smtClean="0"/>
              <a:t>general understanding </a:t>
            </a:r>
            <a:r>
              <a:rPr lang="en-US" sz="1400" dirty="0"/>
              <a:t>of the processes involved. Fully detailed procedures are explained later on </a:t>
            </a:r>
            <a:r>
              <a:rPr lang="en-US" sz="1400" dirty="0" smtClean="0"/>
              <a:t>this manual.</a:t>
            </a:r>
          </a:p>
          <a:p>
            <a:endParaRPr lang="en-US" sz="1400" dirty="0"/>
          </a:p>
          <a:p>
            <a:r>
              <a:rPr lang="en-US" sz="1400" b="1" dirty="0"/>
              <a:t>Business Day</a:t>
            </a:r>
          </a:p>
          <a:p>
            <a:r>
              <a:rPr lang="en-US" sz="1400" dirty="0"/>
              <a:t>A </a:t>
            </a:r>
            <a:r>
              <a:rPr lang="en-US" sz="1400" b="1" dirty="0"/>
              <a:t>Business Day is defined as a normal working day at the restaurant and has </a:t>
            </a:r>
            <a:r>
              <a:rPr lang="en-US" sz="1400" b="1" dirty="0" smtClean="0"/>
              <a:t>nothing </a:t>
            </a:r>
            <a:r>
              <a:rPr lang="en-US" sz="1400" dirty="0" smtClean="0"/>
              <a:t>to </a:t>
            </a:r>
            <a:r>
              <a:rPr lang="en-US" sz="1400" dirty="0"/>
              <a:t>do with any particular weekday. Two events delimit a Business Day: the </a:t>
            </a:r>
            <a:r>
              <a:rPr lang="en-US" sz="1400" b="1" dirty="0" smtClean="0"/>
              <a:t>Store Open </a:t>
            </a:r>
            <a:r>
              <a:rPr lang="en-US" sz="1400" dirty="0" smtClean="0"/>
              <a:t>and </a:t>
            </a:r>
            <a:r>
              <a:rPr lang="en-US" sz="1400" dirty="0"/>
              <a:t>the </a:t>
            </a:r>
            <a:r>
              <a:rPr lang="en-US" sz="1400" b="1" dirty="0" smtClean="0"/>
              <a:t>Store </a:t>
            </a:r>
            <a:r>
              <a:rPr lang="en-US" sz="1400" b="1" dirty="0"/>
              <a:t>Close procedures, which must be performed by the restaurant </a:t>
            </a:r>
            <a:r>
              <a:rPr lang="en-US" sz="1400" b="1" dirty="0" smtClean="0"/>
              <a:t>manager. </a:t>
            </a:r>
            <a:r>
              <a:rPr lang="en-US" sz="1400" dirty="0" smtClean="0"/>
              <a:t>The </a:t>
            </a:r>
            <a:r>
              <a:rPr lang="en-US" sz="1400" b="1" dirty="0" smtClean="0"/>
              <a:t>Store </a:t>
            </a:r>
            <a:r>
              <a:rPr lang="en-US" sz="1400" b="1" dirty="0"/>
              <a:t>Open procedure puts the POS at work. The Crew member cannot yet sell </a:t>
            </a:r>
            <a:r>
              <a:rPr lang="en-US" sz="1400" b="1" dirty="0" smtClean="0"/>
              <a:t>items </a:t>
            </a:r>
            <a:r>
              <a:rPr lang="en-US" sz="1400" dirty="0" smtClean="0"/>
              <a:t>at </a:t>
            </a:r>
            <a:r>
              <a:rPr lang="en-US" sz="1400" dirty="0"/>
              <a:t>this </a:t>
            </a:r>
            <a:r>
              <a:rPr lang="en-US" sz="1400" dirty="0" smtClean="0"/>
              <a:t>point. The </a:t>
            </a:r>
            <a:r>
              <a:rPr lang="en-US" sz="1400" b="1" dirty="0" smtClean="0"/>
              <a:t>POS Close </a:t>
            </a:r>
            <a:r>
              <a:rPr lang="en-US" sz="1400" dirty="0" smtClean="0"/>
              <a:t>and </a:t>
            </a:r>
            <a:r>
              <a:rPr lang="en-US" sz="1400" b="1" dirty="0" smtClean="0"/>
              <a:t>Final</a:t>
            </a:r>
            <a:r>
              <a:rPr lang="en-US" sz="1400" dirty="0" smtClean="0"/>
              <a:t> </a:t>
            </a:r>
            <a:r>
              <a:rPr lang="en-US" sz="1400" b="1" dirty="0" smtClean="0"/>
              <a:t>Daily </a:t>
            </a:r>
            <a:r>
              <a:rPr lang="en-US" sz="1400" b="1" dirty="0"/>
              <a:t>Close procedure terminates all operations on that POS, preventing it from </a:t>
            </a:r>
            <a:r>
              <a:rPr lang="en-US" sz="1400" b="1" dirty="0" smtClean="0"/>
              <a:t>performing </a:t>
            </a:r>
            <a:r>
              <a:rPr lang="en-US" sz="1400" dirty="0" smtClean="0"/>
              <a:t>new </a:t>
            </a:r>
            <a:r>
              <a:rPr lang="en-US" sz="1400" dirty="0"/>
              <a:t>orders on that Business </a:t>
            </a:r>
            <a:r>
              <a:rPr lang="en-US" sz="1400" dirty="0" smtClean="0"/>
              <a:t>Day. When </a:t>
            </a:r>
            <a:r>
              <a:rPr lang="en-US" sz="1400" dirty="0"/>
              <a:t>a POS remains open without any interruption, it can be, by configuration, automatically</a:t>
            </a:r>
          </a:p>
          <a:p>
            <a:r>
              <a:rPr lang="en-US" sz="1400" dirty="0"/>
              <a:t>blocked at a predefined time (e.g. 02:00 AM) to avoid registering new sales before</a:t>
            </a:r>
          </a:p>
          <a:p>
            <a:r>
              <a:rPr lang="en-US" sz="1400" dirty="0"/>
              <a:t>opening a new business day.</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4</a:t>
            </a:fld>
            <a:endParaRPr lang="en-US"/>
          </a:p>
        </p:txBody>
      </p:sp>
      <p:sp>
        <p:nvSpPr>
          <p:cNvPr id="5" name="TextBox 4"/>
          <p:cNvSpPr txBox="1"/>
          <p:nvPr/>
        </p:nvSpPr>
        <p:spPr>
          <a:xfrm>
            <a:off x="762000" y="1143000"/>
            <a:ext cx="7696200" cy="4616648"/>
          </a:xfrm>
          <a:prstGeom prst="rect">
            <a:avLst/>
          </a:prstGeom>
          <a:noFill/>
        </p:spPr>
        <p:txBody>
          <a:bodyPr wrap="square" rtlCol="0">
            <a:spAutoFit/>
          </a:bodyPr>
          <a:lstStyle/>
          <a:p>
            <a:r>
              <a:rPr lang="en-US" sz="1400" b="1" dirty="0"/>
              <a:t>Drive-Thru </a:t>
            </a:r>
            <a:r>
              <a:rPr lang="en-US" sz="1400" b="1" dirty="0" smtClean="0"/>
              <a:t>Cashier – (CS)</a:t>
            </a:r>
            <a:endParaRPr lang="en-US" sz="1400" b="1" dirty="0"/>
          </a:p>
          <a:p>
            <a:r>
              <a:rPr lang="en-US" sz="1400" dirty="0"/>
              <a:t>A POS used in a Drive-Thru configuration that is exclusively dedicated to performing </a:t>
            </a:r>
            <a:r>
              <a:rPr lang="en-US" sz="1400" dirty="0" smtClean="0"/>
              <a:t>tendering functions </a:t>
            </a:r>
            <a:r>
              <a:rPr lang="en-US" sz="1400" dirty="0"/>
              <a:t>of customer orders on the POS system. The same term refers to </a:t>
            </a:r>
            <a:r>
              <a:rPr lang="en-US" sz="1400" dirty="0" smtClean="0"/>
              <a:t>any crew </a:t>
            </a:r>
            <a:r>
              <a:rPr lang="en-US" sz="1400" dirty="0"/>
              <a:t>person who works at this type of POS register and performs tendering functions.</a:t>
            </a:r>
          </a:p>
          <a:p>
            <a:r>
              <a:rPr lang="en-US" sz="1400" b="1" dirty="0"/>
              <a:t>Drive-Thru Order </a:t>
            </a:r>
            <a:r>
              <a:rPr lang="en-US" sz="1400" b="1" dirty="0" smtClean="0"/>
              <a:t>Taker (OT)</a:t>
            </a:r>
            <a:endParaRPr lang="en-US" sz="1400" b="1" dirty="0"/>
          </a:p>
          <a:p>
            <a:r>
              <a:rPr lang="en-US" sz="1400" dirty="0"/>
              <a:t>A POS used in a Drive-Thru configuration that is exclusively dedicated to entering </a:t>
            </a:r>
            <a:r>
              <a:rPr lang="en-US" sz="1400" dirty="0" smtClean="0"/>
              <a:t>customer orders </a:t>
            </a:r>
            <a:r>
              <a:rPr lang="en-US" sz="1400" dirty="0"/>
              <a:t>onto the POS system. The same term refers to any crew person who </a:t>
            </a:r>
            <a:r>
              <a:rPr lang="en-US" sz="1400" dirty="0" smtClean="0"/>
              <a:t>works at </a:t>
            </a:r>
            <a:r>
              <a:rPr lang="en-US" sz="1400" dirty="0"/>
              <a:t>this type of POS register and enters customer orders.</a:t>
            </a:r>
          </a:p>
          <a:p>
            <a:r>
              <a:rPr lang="en-US" sz="1400" b="1" dirty="0"/>
              <a:t>Drive-Thru Order </a:t>
            </a:r>
            <a:r>
              <a:rPr lang="en-US" sz="1400" b="1" dirty="0" smtClean="0"/>
              <a:t>Taker/Cashier (OT/CS)</a:t>
            </a:r>
            <a:endParaRPr lang="en-US" sz="1400" b="1" dirty="0"/>
          </a:p>
          <a:p>
            <a:r>
              <a:rPr lang="en-US" sz="1400" dirty="0"/>
              <a:t>A POS used in a Drive-Thru configuration that is dedicated to entering customer </a:t>
            </a:r>
            <a:r>
              <a:rPr lang="en-US" sz="1400" dirty="0" smtClean="0"/>
              <a:t>orders and </a:t>
            </a:r>
            <a:r>
              <a:rPr lang="en-US" sz="1400" dirty="0"/>
              <a:t>performing tendering functions on the POS system.</a:t>
            </a:r>
          </a:p>
          <a:p>
            <a:r>
              <a:rPr lang="en-US" sz="1400" b="1" dirty="0"/>
              <a:t>Expedition </a:t>
            </a:r>
            <a:r>
              <a:rPr lang="en-US" sz="1400" b="1" dirty="0" smtClean="0"/>
              <a:t>Monitor (EXPO)</a:t>
            </a:r>
            <a:endParaRPr lang="en-US" sz="1400" b="1" dirty="0"/>
          </a:p>
          <a:p>
            <a:r>
              <a:rPr lang="en-US" sz="1400" dirty="0"/>
              <a:t>The Expedition Monitor is a video monitor used in the expedition, displaying the </a:t>
            </a:r>
            <a:r>
              <a:rPr lang="en-US" sz="1400" dirty="0" smtClean="0"/>
              <a:t>orders that </a:t>
            </a:r>
            <a:r>
              <a:rPr lang="en-US" sz="1400" dirty="0"/>
              <a:t>must be delivered to the customers</a:t>
            </a:r>
            <a:r>
              <a:rPr lang="en-US" sz="1400" dirty="0" smtClean="0"/>
              <a:t>.</a:t>
            </a:r>
          </a:p>
          <a:p>
            <a:r>
              <a:rPr lang="en-US" sz="1400" b="1" dirty="0" smtClean="0"/>
              <a:t>Forever Total</a:t>
            </a:r>
          </a:p>
          <a:p>
            <a:r>
              <a:rPr lang="en-US" sz="1400" dirty="0" smtClean="0"/>
              <a:t>It is a number that represents the total sales amount of a register since its first business day. It is the sum of daily sales amount from the first business day until the current business day. It is related to two cash report fields: “Opening Reading” and “Closing Reading”.</a:t>
            </a:r>
          </a:p>
          <a:p>
            <a:endParaRPr lang="en-US" sz="1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5</a:t>
            </a:fld>
            <a:endParaRPr lang="en-US"/>
          </a:p>
        </p:txBody>
      </p:sp>
      <p:sp>
        <p:nvSpPr>
          <p:cNvPr id="5" name="TextBox 4"/>
          <p:cNvSpPr txBox="1"/>
          <p:nvPr/>
        </p:nvSpPr>
        <p:spPr>
          <a:xfrm>
            <a:off x="762000" y="1143000"/>
            <a:ext cx="7696200" cy="3323987"/>
          </a:xfrm>
          <a:prstGeom prst="rect">
            <a:avLst/>
          </a:prstGeom>
          <a:noFill/>
        </p:spPr>
        <p:txBody>
          <a:bodyPr wrap="square" rtlCol="0">
            <a:spAutoFit/>
          </a:bodyPr>
          <a:lstStyle/>
          <a:p>
            <a:r>
              <a:rPr lang="en-US" sz="1400" b="1" dirty="0" smtClean="0"/>
              <a:t>Front Counter - (FC)</a:t>
            </a:r>
            <a:endParaRPr lang="en-US" sz="1400" b="1" dirty="0"/>
          </a:p>
          <a:p>
            <a:r>
              <a:rPr lang="en-US" sz="1400" dirty="0"/>
              <a:t>A POS used in a restaurant’s Front Counter, dedicated to entering customer orders </a:t>
            </a:r>
            <a:r>
              <a:rPr lang="en-US" sz="1400" dirty="0" smtClean="0"/>
              <a:t>and performing </a:t>
            </a:r>
            <a:r>
              <a:rPr lang="en-US" sz="1400" dirty="0"/>
              <a:t>tendering functions on the POS system.</a:t>
            </a:r>
          </a:p>
          <a:p>
            <a:r>
              <a:rPr lang="en-US" sz="1400" b="1" dirty="0"/>
              <a:t>Grill</a:t>
            </a:r>
          </a:p>
          <a:p>
            <a:r>
              <a:rPr lang="en-US" sz="1400" dirty="0"/>
              <a:t>Some customers want or need modified items, such as a cheeseburger without </a:t>
            </a:r>
            <a:r>
              <a:rPr lang="en-US" sz="1400" dirty="0" smtClean="0"/>
              <a:t>pickles, French </a:t>
            </a:r>
            <a:r>
              <a:rPr lang="en-US" sz="1400" dirty="0"/>
              <a:t>Fries without salt, a chicken sandwich with extra cheese, a soft drink with no </a:t>
            </a:r>
            <a:r>
              <a:rPr lang="en-US" sz="1400" dirty="0" smtClean="0"/>
              <a:t>ice or </a:t>
            </a:r>
            <a:r>
              <a:rPr lang="en-US" sz="1400" dirty="0"/>
              <a:t>a sundae with extra topping. This can be accomplished in NewPOS and this process </a:t>
            </a:r>
            <a:r>
              <a:rPr lang="en-US" sz="1400" dirty="0" smtClean="0"/>
              <a:t>is called </a:t>
            </a:r>
            <a:r>
              <a:rPr lang="en-US" sz="1400" dirty="0"/>
              <a:t>a </a:t>
            </a:r>
            <a:r>
              <a:rPr lang="en-US" sz="1400" b="1" dirty="0"/>
              <a:t>Grill</a:t>
            </a:r>
            <a:r>
              <a:rPr lang="en-US" sz="1400" b="1" dirty="0" smtClean="0"/>
              <a:t>.</a:t>
            </a:r>
          </a:p>
          <a:p>
            <a:r>
              <a:rPr lang="en-US" sz="1400" b="1" dirty="0" smtClean="0"/>
              <a:t>Manager Authorization</a:t>
            </a:r>
            <a:endParaRPr lang="en-US" sz="1400" b="1" dirty="0"/>
          </a:p>
          <a:p>
            <a:r>
              <a:rPr lang="en-US" sz="1400" dirty="0"/>
              <a:t>Many operations require the presence of the restaurant manager at the register, such </a:t>
            </a:r>
            <a:r>
              <a:rPr lang="en-US" sz="1400" dirty="0" smtClean="0"/>
              <a:t>as logging </a:t>
            </a:r>
            <a:r>
              <a:rPr lang="en-US" sz="1400" dirty="0"/>
              <a:t>operators in, performing Skim, performing </a:t>
            </a:r>
            <a:r>
              <a:rPr lang="en-US" sz="1400" dirty="0" err="1"/>
              <a:t>Overring</a:t>
            </a:r>
            <a:r>
              <a:rPr lang="en-US" sz="1400" dirty="0"/>
              <a:t>, voiding items or </a:t>
            </a:r>
            <a:r>
              <a:rPr lang="en-US" sz="1400" dirty="0" smtClean="0"/>
              <a:t>generating reports</a:t>
            </a:r>
            <a:r>
              <a:rPr lang="en-US" sz="1400" dirty="0"/>
              <a:t>. When this occurs, a dialog box pops up on the screen to prompt for the </a:t>
            </a:r>
            <a:r>
              <a:rPr lang="en-US" sz="1400" dirty="0" smtClean="0"/>
              <a:t>manager authentication. Depending </a:t>
            </a:r>
            <a:r>
              <a:rPr lang="en-US" sz="1400" dirty="0"/>
              <a:t>on the NewPOS 6 configuration, the manager can either swipe a </a:t>
            </a:r>
            <a:r>
              <a:rPr lang="en-US" sz="1400" dirty="0" smtClean="0"/>
              <a:t>magnetic card</a:t>
            </a:r>
            <a:r>
              <a:rPr lang="en-US" sz="1400" dirty="0"/>
              <a:t>, or type in an ID and password on a keypad on the screen</a:t>
            </a:r>
            <a:r>
              <a:rPr lang="en-US" sz="1400" dirty="0" smtClean="0"/>
              <a:t>.</a:t>
            </a:r>
            <a:endParaRPr lang="en-US" sz="14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6</a:t>
            </a:fld>
            <a:endParaRPr lang="en-US"/>
          </a:p>
        </p:txBody>
      </p:sp>
      <p:sp>
        <p:nvSpPr>
          <p:cNvPr id="5" name="TextBox 4"/>
          <p:cNvSpPr txBox="1"/>
          <p:nvPr/>
        </p:nvSpPr>
        <p:spPr>
          <a:xfrm>
            <a:off x="762000" y="1143000"/>
            <a:ext cx="7696200" cy="4616648"/>
          </a:xfrm>
          <a:prstGeom prst="rect">
            <a:avLst/>
          </a:prstGeom>
          <a:noFill/>
        </p:spPr>
        <p:txBody>
          <a:bodyPr wrap="square" rtlCol="0">
            <a:spAutoFit/>
          </a:bodyPr>
          <a:lstStyle/>
          <a:p>
            <a:r>
              <a:rPr lang="en-US" sz="1400" b="1" dirty="0"/>
              <a:t>Operator</a:t>
            </a:r>
          </a:p>
          <a:p>
            <a:r>
              <a:rPr lang="en-US" sz="1400" dirty="0"/>
              <a:t>The </a:t>
            </a:r>
            <a:r>
              <a:rPr lang="en-US" sz="1400" b="1" dirty="0"/>
              <a:t>Operator is the crew member that takes and processes the orders on a register. </a:t>
            </a:r>
            <a:r>
              <a:rPr lang="en-US" sz="1400" b="1" dirty="0" smtClean="0"/>
              <a:t>To </a:t>
            </a:r>
            <a:r>
              <a:rPr lang="en-US" sz="1400" dirty="0" smtClean="0"/>
              <a:t>associate </a:t>
            </a:r>
            <a:r>
              <a:rPr lang="en-US" sz="1400" dirty="0"/>
              <a:t>a particular operator to a register, the manager must execute the </a:t>
            </a:r>
            <a:r>
              <a:rPr lang="en-US" sz="1400" b="1" dirty="0"/>
              <a:t>Open </a:t>
            </a:r>
            <a:r>
              <a:rPr lang="en-US" sz="1400" b="1" dirty="0" smtClean="0"/>
              <a:t>Operator </a:t>
            </a:r>
            <a:r>
              <a:rPr lang="en-US" sz="1400" dirty="0" smtClean="0"/>
              <a:t>procedure</a:t>
            </a:r>
            <a:r>
              <a:rPr lang="en-US" sz="1400" dirty="0"/>
              <a:t>, which assigns the operator’s ID and Initial Float to that NewPOS </a:t>
            </a:r>
            <a:r>
              <a:rPr lang="en-US" sz="1400" dirty="0" smtClean="0"/>
              <a:t>terminal. From </a:t>
            </a:r>
            <a:r>
              <a:rPr lang="en-US" sz="1400" dirty="0"/>
              <a:t>this point on, NewPOS is ready to accept and process </a:t>
            </a:r>
            <a:r>
              <a:rPr lang="en-US" sz="1400" dirty="0" smtClean="0"/>
              <a:t>orders. At </a:t>
            </a:r>
            <a:r>
              <a:rPr lang="en-US" sz="1400" dirty="0"/>
              <a:t>the end of an operator shift — or at the end of the business day — the manager </a:t>
            </a:r>
            <a:r>
              <a:rPr lang="en-US" sz="1400" dirty="0" smtClean="0"/>
              <a:t>must execute </a:t>
            </a:r>
            <a:r>
              <a:rPr lang="en-US" sz="1400" dirty="0"/>
              <a:t>the </a:t>
            </a:r>
            <a:r>
              <a:rPr lang="en-US" sz="1400" b="1" dirty="0"/>
              <a:t>Close Operator procedure. The crew member will then be released and </a:t>
            </a:r>
            <a:r>
              <a:rPr lang="en-US" sz="1400" b="1" dirty="0" smtClean="0"/>
              <a:t>the </a:t>
            </a:r>
            <a:r>
              <a:rPr lang="en-US" sz="1400" dirty="0" smtClean="0"/>
              <a:t>manager </a:t>
            </a:r>
            <a:r>
              <a:rPr lang="en-US" sz="1400" dirty="0"/>
              <a:t>can log another operator in or close the business day</a:t>
            </a:r>
            <a:r>
              <a:rPr lang="en-US" sz="1400" dirty="0" smtClean="0"/>
              <a:t>.</a:t>
            </a:r>
          </a:p>
          <a:p>
            <a:r>
              <a:rPr lang="en-US" sz="1400" b="1" dirty="0" err="1"/>
              <a:t>Overring</a:t>
            </a:r>
            <a:endParaRPr lang="en-US" sz="1400" b="1" dirty="0"/>
          </a:p>
          <a:p>
            <a:r>
              <a:rPr lang="en-US" sz="1400" dirty="0"/>
              <a:t>This operation cancels the last entered sale. It normally requires manager authentication.</a:t>
            </a:r>
          </a:p>
          <a:p>
            <a:r>
              <a:rPr lang="en-US" sz="1400" b="1" dirty="0"/>
              <a:t>Petty Cash</a:t>
            </a:r>
          </a:p>
          <a:p>
            <a:r>
              <a:rPr lang="en-US" sz="1400" dirty="0"/>
              <a:t>This operation is performed when a cash withdrawal of a small amount of money is</a:t>
            </a:r>
          </a:p>
          <a:p>
            <a:r>
              <a:rPr lang="en-US" sz="1400" dirty="0"/>
              <a:t>needed.</a:t>
            </a:r>
          </a:p>
          <a:p>
            <a:r>
              <a:rPr lang="en-US" sz="1400" b="1" dirty="0"/>
              <a:t>POS - KS - Register</a:t>
            </a:r>
          </a:p>
          <a:p>
            <a:r>
              <a:rPr lang="en-US" sz="1400" dirty="0"/>
              <a:t>A POS (Point of Sale, or “register”) or a KS (Key Station) is a device placed between </a:t>
            </a:r>
            <a:r>
              <a:rPr lang="en-US" sz="1400" dirty="0" smtClean="0"/>
              <a:t>the restaurant </a:t>
            </a:r>
            <a:r>
              <a:rPr lang="en-US" sz="1400" dirty="0"/>
              <a:t>employee and the customer. Its main purpose is to complement the </a:t>
            </a:r>
            <a:r>
              <a:rPr lang="en-US" sz="1400" dirty="0" smtClean="0"/>
              <a:t>restaurant’s productive </a:t>
            </a:r>
            <a:r>
              <a:rPr lang="en-US" sz="1400" dirty="0"/>
              <a:t>workflow, facilitating the order fulfillment process. It is capable, at </a:t>
            </a:r>
            <a:r>
              <a:rPr lang="en-US" sz="1400" dirty="0" smtClean="0"/>
              <a:t>a minimum</a:t>
            </a:r>
            <a:r>
              <a:rPr lang="en-US" sz="1400" dirty="0"/>
              <a:t>, of order entry and/or cash tendering functions. A few tasks must be </a:t>
            </a:r>
            <a:r>
              <a:rPr lang="en-US" sz="1400" dirty="0" smtClean="0"/>
              <a:t>performed by </a:t>
            </a:r>
            <a:r>
              <a:rPr lang="en-US" sz="1400" dirty="0"/>
              <a:t>a POS: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7</a:t>
            </a:fld>
            <a:endParaRPr lang="en-US"/>
          </a:p>
        </p:txBody>
      </p:sp>
      <p:sp>
        <p:nvSpPr>
          <p:cNvPr id="5" name="TextBox 4"/>
          <p:cNvSpPr txBox="1"/>
          <p:nvPr/>
        </p:nvSpPr>
        <p:spPr>
          <a:xfrm>
            <a:off x="762000" y="1143000"/>
            <a:ext cx="7696200" cy="3754874"/>
          </a:xfrm>
          <a:prstGeom prst="rect">
            <a:avLst/>
          </a:prstGeom>
          <a:noFill/>
        </p:spPr>
        <p:txBody>
          <a:bodyPr wrap="square" rtlCol="0">
            <a:spAutoFit/>
          </a:bodyPr>
          <a:lstStyle/>
          <a:p>
            <a:r>
              <a:rPr lang="en-US" sz="1400" b="1" dirty="0"/>
              <a:t>Production</a:t>
            </a:r>
          </a:p>
          <a:p>
            <a:r>
              <a:rPr lang="en-US" sz="1400" dirty="0"/>
              <a:t>The Production is a NewPOS sub system that controls all production queues in the restaurant.</a:t>
            </a:r>
          </a:p>
          <a:p>
            <a:r>
              <a:rPr lang="en-US" sz="1400" b="1" dirty="0"/>
              <a:t>Refund</a:t>
            </a:r>
          </a:p>
          <a:p>
            <a:r>
              <a:rPr lang="en-US" sz="1400" dirty="0"/>
              <a:t>This function is used to refund </a:t>
            </a:r>
            <a:r>
              <a:rPr lang="en-US" sz="1400" b="1" dirty="0"/>
              <a:t>already-sold individual items that, for whatever </a:t>
            </a:r>
            <a:r>
              <a:rPr lang="en-US" sz="1400" b="1" dirty="0" smtClean="0"/>
              <a:t>reason, </a:t>
            </a:r>
            <a:r>
              <a:rPr lang="en-US" sz="1400" dirty="0" smtClean="0"/>
              <a:t>were </a:t>
            </a:r>
            <a:r>
              <a:rPr lang="en-US" sz="1400" dirty="0"/>
              <a:t>returned by a customer.</a:t>
            </a:r>
          </a:p>
          <a:p>
            <a:r>
              <a:rPr lang="en-US" sz="1400" b="1" dirty="0"/>
              <a:t>Skim</a:t>
            </a:r>
          </a:p>
          <a:p>
            <a:r>
              <a:rPr lang="en-US" sz="1400" dirty="0"/>
              <a:t>For security reasons – mainly – the manager at a POS must temporarily remove </a:t>
            </a:r>
            <a:r>
              <a:rPr lang="en-US" sz="1400" dirty="0" smtClean="0"/>
              <a:t>the money </a:t>
            </a:r>
            <a:r>
              <a:rPr lang="en-US" sz="1400" dirty="0"/>
              <a:t>collected in a register when it reaches a specified amount and transfer all cash </a:t>
            </a:r>
            <a:r>
              <a:rPr lang="en-US" sz="1400" dirty="0" smtClean="0"/>
              <a:t>to the </a:t>
            </a:r>
            <a:r>
              <a:rPr lang="en-US" sz="1400" dirty="0"/>
              <a:t>restaurant’s vault. This process is called </a:t>
            </a:r>
            <a:r>
              <a:rPr lang="en-US" sz="1400" b="1" dirty="0"/>
              <a:t>Total Skim. If the manager wishes to </a:t>
            </a:r>
            <a:r>
              <a:rPr lang="en-US" sz="1400" b="1" dirty="0" smtClean="0"/>
              <a:t>leave </a:t>
            </a:r>
            <a:r>
              <a:rPr lang="en-US" sz="1400" dirty="0" smtClean="0"/>
              <a:t>some </a:t>
            </a:r>
            <a:r>
              <a:rPr lang="en-US" sz="1400" dirty="0"/>
              <a:t>cash and coins to facilitate the change, then a </a:t>
            </a:r>
            <a:r>
              <a:rPr lang="en-US" sz="1400" b="1" dirty="0"/>
              <a:t>Partial Skim can be performed.</a:t>
            </a:r>
          </a:p>
          <a:p>
            <a:r>
              <a:rPr lang="en-US" sz="1400" b="1" dirty="0"/>
              <a:t>Tender</a:t>
            </a:r>
          </a:p>
          <a:p>
            <a:r>
              <a:rPr lang="en-US" sz="1400" dirty="0"/>
              <a:t>A formal offer to supply or purchase goods or services. The screen that presents the </a:t>
            </a:r>
            <a:r>
              <a:rPr lang="en-US" sz="1400" dirty="0" smtClean="0"/>
              <a:t>operator with </a:t>
            </a:r>
            <a:r>
              <a:rPr lang="en-US" sz="1400" dirty="0"/>
              <a:t>payment methods is called </a:t>
            </a:r>
            <a:r>
              <a:rPr lang="en-US" sz="1400" b="1" dirty="0"/>
              <a:t>Tender Menu. Payment can be done with </a:t>
            </a:r>
            <a:r>
              <a:rPr lang="en-US" sz="1400" b="1" dirty="0" smtClean="0"/>
              <a:t>debit </a:t>
            </a:r>
            <a:r>
              <a:rPr lang="en-US" sz="1400" dirty="0" smtClean="0"/>
              <a:t>card</a:t>
            </a:r>
            <a:r>
              <a:rPr lang="en-US" sz="1400" dirty="0"/>
              <a:t>, credit card, cash, meal tickets, gift certificates, etc depending on the Market </a:t>
            </a:r>
            <a:r>
              <a:rPr lang="en-US" sz="1400" dirty="0" smtClean="0"/>
              <a:t>configuration. Some </a:t>
            </a:r>
            <a:r>
              <a:rPr lang="en-US" sz="1400" dirty="0"/>
              <a:t>combinations are also accepted.</a:t>
            </a:r>
            <a:endParaRPr lang="en-US" sz="1400"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
        <p:nvSpPr>
          <p:cNvPr id="4" name="Slide Number Placeholder 3"/>
          <p:cNvSpPr>
            <a:spLocks noGrp="1"/>
          </p:cNvSpPr>
          <p:nvPr>
            <p:ph type="sldNum" sz="quarter" idx="12"/>
          </p:nvPr>
        </p:nvSpPr>
        <p:spPr/>
        <p:txBody>
          <a:bodyPr/>
          <a:lstStyle/>
          <a:p>
            <a:fld id="{C30536A2-4729-4893-96ED-D9AA141F7D17}" type="slidenum">
              <a:rPr lang="en-US"/>
              <a:pPr/>
              <a:t>8</a:t>
            </a:fld>
            <a:endParaRPr lang="en-US"/>
          </a:p>
        </p:txBody>
      </p:sp>
      <p:sp>
        <p:nvSpPr>
          <p:cNvPr id="5" name="TextBox 4"/>
          <p:cNvSpPr txBox="1"/>
          <p:nvPr/>
        </p:nvSpPr>
        <p:spPr>
          <a:xfrm>
            <a:off x="762000" y="1143000"/>
            <a:ext cx="7696200" cy="3323987"/>
          </a:xfrm>
          <a:prstGeom prst="rect">
            <a:avLst/>
          </a:prstGeom>
          <a:noFill/>
        </p:spPr>
        <p:txBody>
          <a:bodyPr wrap="square" rtlCol="0">
            <a:spAutoFit/>
          </a:bodyPr>
          <a:lstStyle/>
          <a:p>
            <a:r>
              <a:rPr lang="en-US" sz="1400" b="1" dirty="0"/>
              <a:t>Total</a:t>
            </a:r>
          </a:p>
          <a:p>
            <a:r>
              <a:rPr lang="en-US" sz="1400" dirty="0"/>
              <a:t>This operation finishes item registration. If any combos are missing one or more </a:t>
            </a:r>
            <a:r>
              <a:rPr lang="en-US" sz="1400" dirty="0" smtClean="0"/>
              <a:t>items, such </a:t>
            </a:r>
            <a:r>
              <a:rPr lang="en-US" sz="1400" dirty="0"/>
              <a:t>as drinks or side choices, the operator will be asked to complete the order. </a:t>
            </a:r>
            <a:r>
              <a:rPr lang="en-US" sz="1400" dirty="0" smtClean="0"/>
              <a:t>Most NewPOS </a:t>
            </a:r>
            <a:r>
              <a:rPr lang="en-US" sz="1400" dirty="0"/>
              <a:t>implementations normally show two distinct operations: </a:t>
            </a:r>
            <a:r>
              <a:rPr lang="en-US" sz="1400" i="1" dirty="0"/>
              <a:t>Eat In Total and </a:t>
            </a:r>
            <a:r>
              <a:rPr lang="en-US" sz="1400" i="1" dirty="0" smtClean="0"/>
              <a:t>Take Out </a:t>
            </a:r>
            <a:r>
              <a:rPr lang="en-US" sz="1400" i="1" dirty="0"/>
              <a:t>Total.</a:t>
            </a:r>
          </a:p>
          <a:p>
            <a:r>
              <a:rPr lang="en-US" sz="1400" b="1" dirty="0" smtClean="0"/>
              <a:t>Extra Value </a:t>
            </a:r>
            <a:r>
              <a:rPr lang="en-US" sz="1400" b="1" dirty="0"/>
              <a:t>Meal (or Combo</a:t>
            </a:r>
            <a:r>
              <a:rPr lang="en-US" sz="1400" b="1" dirty="0" smtClean="0"/>
              <a:t>) - EVM</a:t>
            </a:r>
            <a:endParaRPr lang="en-US" sz="1400" b="1" dirty="0"/>
          </a:p>
          <a:p>
            <a:r>
              <a:rPr lang="en-US" sz="1400" dirty="0"/>
              <a:t>Promotional items can be joined to form a </a:t>
            </a:r>
            <a:r>
              <a:rPr lang="en-US" sz="1400" b="1" dirty="0"/>
              <a:t>combined product. It usually includes </a:t>
            </a:r>
            <a:r>
              <a:rPr lang="en-US" sz="1400" b="1" dirty="0" smtClean="0"/>
              <a:t>a </a:t>
            </a:r>
            <a:r>
              <a:rPr lang="en-US" sz="1400" dirty="0" smtClean="0"/>
              <a:t>sandwich</a:t>
            </a:r>
            <a:r>
              <a:rPr lang="en-US" sz="1400" dirty="0"/>
              <a:t>, a side order and a drink for a reduced price. It is treated as a single </a:t>
            </a:r>
            <a:r>
              <a:rPr lang="en-US" sz="1400" dirty="0" smtClean="0"/>
              <a:t>product but </a:t>
            </a:r>
            <a:r>
              <a:rPr lang="en-US" sz="1400" dirty="0"/>
              <a:t>all items must be registered individually and the sale cannot be closed if any </a:t>
            </a:r>
            <a:r>
              <a:rPr lang="en-US" sz="1400" dirty="0" smtClean="0"/>
              <a:t>product choice </a:t>
            </a:r>
            <a:r>
              <a:rPr lang="en-US" sz="1400" dirty="0"/>
              <a:t>is missing.</a:t>
            </a:r>
          </a:p>
          <a:p>
            <a:r>
              <a:rPr lang="en-US" sz="1400" b="1" dirty="0"/>
              <a:t>Void Item</a:t>
            </a:r>
          </a:p>
          <a:p>
            <a:r>
              <a:rPr lang="en-US" sz="1400" dirty="0"/>
              <a:t>This operation cancels an item registered. Usually it does not require manager </a:t>
            </a:r>
            <a:r>
              <a:rPr lang="en-US" sz="1400" dirty="0" smtClean="0"/>
              <a:t>intervention, although </a:t>
            </a:r>
            <a:r>
              <a:rPr lang="en-US" sz="1400" dirty="0"/>
              <a:t>it may be configured otherwise.</a:t>
            </a:r>
          </a:p>
          <a:p>
            <a:r>
              <a:rPr lang="en-US" sz="1400" b="1" dirty="0"/>
              <a:t>Waste</a:t>
            </a:r>
          </a:p>
          <a:p>
            <a:r>
              <a:rPr lang="en-US" sz="1400" dirty="0"/>
              <a:t>This function registers items that were prepared but that could not be used.</a:t>
            </a:r>
            <a:endParaRPr lang="en-US" sz="140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807720" y="1066800"/>
            <a:ext cx="7650480" cy="4876800"/>
          </a:xfrm>
        </p:spPr>
        <p:txBody>
          <a:bodyPr>
            <a:noAutofit/>
          </a:bodyPr>
          <a:lstStyle/>
          <a:p>
            <a:pPr>
              <a:buNone/>
            </a:pPr>
            <a:r>
              <a:rPr lang="en-US" sz="1400" b="1" dirty="0" smtClean="0">
                <a:latin typeface="Verdana" pitchFamily="34" charset="0"/>
              </a:rPr>
              <a:t>Customer Order Display - COD</a:t>
            </a:r>
          </a:p>
          <a:p>
            <a:pPr>
              <a:buNone/>
            </a:pPr>
            <a:r>
              <a:rPr lang="en-US" sz="1400" dirty="0" smtClean="0">
                <a:latin typeface="Verdana" pitchFamily="34" charset="0"/>
              </a:rPr>
              <a:t>While the customer is performing the order on the Drive-Thru (or other</a:t>
            </a:r>
          </a:p>
          <a:p>
            <a:pPr>
              <a:buNone/>
            </a:pPr>
            <a:r>
              <a:rPr lang="en-US" sz="1400" dirty="0" smtClean="0">
                <a:latin typeface="Verdana" pitchFamily="34" charset="0"/>
              </a:rPr>
              <a:t>area), the products ordered can displayed on this monitor. This display</a:t>
            </a:r>
          </a:p>
          <a:p>
            <a:pPr>
              <a:buNone/>
            </a:pPr>
            <a:r>
              <a:rPr lang="en-US" sz="1400" dirty="0" smtClean="0">
                <a:latin typeface="Verdana" pitchFamily="34" charset="0"/>
              </a:rPr>
              <a:t>is usually used on Drive-Thru Order Taker, but can be configured in any</a:t>
            </a:r>
          </a:p>
          <a:p>
            <a:pPr>
              <a:buNone/>
            </a:pPr>
            <a:r>
              <a:rPr lang="en-US" sz="1400" dirty="0" smtClean="0">
                <a:latin typeface="Verdana" pitchFamily="34" charset="0"/>
              </a:rPr>
              <a:t>POD type.</a:t>
            </a:r>
          </a:p>
          <a:p>
            <a:pPr>
              <a:buNone/>
            </a:pPr>
            <a:r>
              <a:rPr lang="en-US" sz="1400" b="1" dirty="0" smtClean="0">
                <a:latin typeface="Verdana" pitchFamily="34" charset="0"/>
              </a:rPr>
              <a:t>Made For You – MFY</a:t>
            </a:r>
          </a:p>
          <a:p>
            <a:pPr>
              <a:buNone/>
            </a:pPr>
            <a:r>
              <a:rPr lang="en-US" sz="1400" dirty="0" smtClean="0"/>
              <a:t>Display status that shows the side of the kitchen the order will be sent to (while</a:t>
            </a:r>
          </a:p>
          <a:p>
            <a:pPr>
              <a:buNone/>
            </a:pPr>
            <a:r>
              <a:rPr lang="en-US" sz="1400" dirty="0" smtClean="0"/>
              <a:t>in Made For You configuration).</a:t>
            </a:r>
            <a:endParaRPr lang="en-US" sz="1400" b="1" dirty="0" smtClean="0">
              <a:latin typeface="Verdana" pitchFamily="34" charset="0"/>
            </a:endParaRPr>
          </a:p>
          <a:p>
            <a:pPr>
              <a:buNone/>
            </a:pPr>
            <a:r>
              <a:rPr lang="en-US" sz="1400" b="1" dirty="0" smtClean="0">
                <a:latin typeface="Verdana" pitchFamily="34" charset="0"/>
              </a:rPr>
              <a:t>Kitchen Video System – KVS</a:t>
            </a:r>
          </a:p>
          <a:p>
            <a:pPr>
              <a:buNone/>
            </a:pPr>
            <a:r>
              <a:rPr lang="en-US" sz="1400" dirty="0" smtClean="0">
                <a:latin typeface="Verdana" pitchFamily="34" charset="0"/>
              </a:rPr>
              <a:t>The KVS (Kitchen Video System) Monitor is a video monitor used in</a:t>
            </a:r>
          </a:p>
          <a:p>
            <a:pPr>
              <a:buNone/>
            </a:pPr>
            <a:r>
              <a:rPr lang="en-US" sz="1400" dirty="0" smtClean="0">
                <a:latin typeface="Verdana" pitchFamily="34" charset="0"/>
              </a:rPr>
              <a:t>The restaurant’s kitchen, displaying the orders to the production and assembly</a:t>
            </a:r>
          </a:p>
          <a:p>
            <a:pPr>
              <a:buNone/>
            </a:pPr>
            <a:r>
              <a:rPr lang="en-US" sz="1400" dirty="0" smtClean="0">
                <a:latin typeface="Verdana" pitchFamily="34" charset="0"/>
              </a:rPr>
              <a:t>crew members.</a:t>
            </a:r>
          </a:p>
          <a:p>
            <a:pPr>
              <a:buNone/>
            </a:pPr>
            <a:r>
              <a:rPr lang="en-US" sz="1400" b="1" dirty="0" smtClean="0">
                <a:latin typeface="Verdana" pitchFamily="34" charset="0"/>
              </a:rPr>
              <a:t>Hand Held Order Taker – HHOT</a:t>
            </a:r>
          </a:p>
          <a:p>
            <a:pPr>
              <a:buNone/>
            </a:pPr>
            <a:r>
              <a:rPr lang="en-US" sz="1400" dirty="0" smtClean="0"/>
              <a:t>Mobile  Tablet device utilized in the drive-thru or front counter. In Drive-</a:t>
            </a:r>
          </a:p>
          <a:p>
            <a:pPr>
              <a:buNone/>
            </a:pPr>
            <a:r>
              <a:rPr lang="en-US" sz="1400" dirty="0" smtClean="0"/>
              <a:t>Thru, orders taken and stored from the primary speaker post orders are </a:t>
            </a:r>
          </a:p>
          <a:p>
            <a:pPr>
              <a:buNone/>
            </a:pPr>
            <a:r>
              <a:rPr lang="en-US" sz="1400" dirty="0" smtClean="0"/>
              <a:t>sequenced in order As an Inline Tandem Speaker Post configuration. This </a:t>
            </a:r>
          </a:p>
          <a:p>
            <a:pPr>
              <a:buNone/>
            </a:pPr>
            <a:r>
              <a:rPr lang="en-US" sz="1400" dirty="0" smtClean="0"/>
              <a:t>configuration enables the drive-thru to process two orders placed at the same</a:t>
            </a:r>
          </a:p>
          <a:p>
            <a:pPr>
              <a:buNone/>
            </a:pPr>
            <a:r>
              <a:rPr lang="en-US" sz="1400" dirty="0" smtClean="0"/>
              <a:t>time. HHOT devices can assume the role of a logical register with the exception of</a:t>
            </a:r>
          </a:p>
          <a:p>
            <a:pPr>
              <a:buNone/>
            </a:pPr>
            <a:r>
              <a:rPr lang="en-US" sz="1400" dirty="0" smtClean="0"/>
              <a:t> tending functions</a:t>
            </a:r>
          </a:p>
        </p:txBody>
      </p:sp>
      <p:sp>
        <p:nvSpPr>
          <p:cNvPr id="4" name="Slide Number Placeholder 3"/>
          <p:cNvSpPr>
            <a:spLocks noGrp="1"/>
          </p:cNvSpPr>
          <p:nvPr>
            <p:ph type="sldNum" sz="quarter" idx="12"/>
          </p:nvPr>
        </p:nvSpPr>
        <p:spPr/>
        <p:txBody>
          <a:bodyPr/>
          <a:lstStyle/>
          <a:p>
            <a:fld id="{0C7F552A-3284-480E-95A6-46A8820C60D8}" type="slidenum">
              <a:rPr lang="en-US"/>
              <a:pPr/>
              <a:t>9</a:t>
            </a:fld>
            <a:endParaRPr lang="en-US"/>
          </a:p>
        </p:txBody>
      </p:sp>
      <p:sp>
        <p:nvSpPr>
          <p:cNvPr id="7" name="Rectangle 2"/>
          <p:cNvSpPr>
            <a:spLocks noGrp="1" noChangeArrowheads="1"/>
          </p:cNvSpPr>
          <p:nvPr>
            <p:ph type="title"/>
          </p:nvPr>
        </p:nvSpPr>
        <p:spPr>
          <a:xfrm>
            <a:off x="502920" y="381000"/>
            <a:ext cx="3230880" cy="731520"/>
          </a:xfrm>
        </p:spPr>
        <p:txBody>
          <a:bodyPr>
            <a:normAutofit fontScale="90000"/>
          </a:bodyPr>
          <a:lstStyle/>
          <a:p>
            <a:r>
              <a:rPr lang="en-US" dirty="0" smtClean="0">
                <a:solidFill>
                  <a:srgbClr val="001B54"/>
                </a:solidFill>
              </a:rPr>
              <a:t>Terminology</a:t>
            </a:r>
            <a:endParaRPr lang="en-US" dirty="0">
              <a:solidFill>
                <a:srgbClr val="001B54"/>
              </a:solidFill>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185753</TotalTime>
  <Words>2981</Words>
  <Application>Microsoft Office PowerPoint</Application>
  <PresentationFormat>On-screen Show (4:3)</PresentationFormat>
  <Paragraphs>286</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Aspect</vt:lpstr>
      <vt:lpstr>Visio</vt:lpstr>
      <vt:lpstr>Bitmap Image</vt:lpstr>
      <vt:lpstr>Slide 1</vt:lpstr>
      <vt:lpstr>Overview</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Slide 14</vt:lpstr>
      <vt:lpstr>Terminology/Topology</vt:lpstr>
      <vt:lpstr>Slide 16</vt:lpstr>
      <vt:lpstr>Terminology/Topology</vt:lpstr>
      <vt:lpstr>Topology</vt:lpstr>
      <vt:lpstr>Slide 19</vt:lpstr>
      <vt:lpstr>Slide 20</vt:lpstr>
      <vt:lpstr>Slide 21</vt:lpstr>
    </vt:vector>
  </TitlesOfParts>
  <Company>eMac Digital,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NewPOS 6.2 Training</dc:title>
  <dc:creator>Jigar Patel</dc:creator>
  <cp:lastModifiedBy>mc25478</cp:lastModifiedBy>
  <cp:revision>172</cp:revision>
  <dcterms:created xsi:type="dcterms:W3CDTF">2007-08-01T20:32:50Z</dcterms:created>
  <dcterms:modified xsi:type="dcterms:W3CDTF">2011-06-16T16:04:48Z</dcterms:modified>
</cp:coreProperties>
</file>