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B253-8F6D-40A6-92F4-8A703939D8E4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34A7B-DBB0-4594-8B48-8E2C9F880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1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3F300-E3A2-46CD-AA81-D9412E812F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1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BDBC-D09B-4EE6-9552-23D5EC14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097F6-A8CF-47AE-8DEC-89305744A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0C2F-4A3A-403C-8281-05D3D13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FCF1-064E-405C-BC87-569BC458440B}" type="datetime1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0CF0-7E90-4A31-A947-5053457D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F79C-97A8-4ADD-8105-46E70C9D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7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83ED-B2DC-410B-A602-D12313E9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0D99-69BA-4216-97F0-6671BED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ED03-569B-46C3-98E0-6075E292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5BB-EC74-4106-A127-D87BF2969681}" type="datetime1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F1C6-BB5D-4EED-9459-F2E6CB6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6295-07D9-4F89-BC07-6DADAAFE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E7D36-1066-4F6F-8AAD-11883BA8F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568F5-0530-43AE-8D4B-50D610A2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FFC9-7C0A-407A-BABF-A6AF5BF8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593D-6103-4AE2-BFB8-68A539592502}" type="datetime1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C476-61A5-4610-ADD9-81ECBBE5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7F68-DA47-4C89-A4D2-99D41721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1FE9-9C09-43EF-8210-0AC2872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45BF-5B0A-423E-927E-DEEF0929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E6C6-84BA-44B2-9B1D-83189CA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F39-7D83-46B8-B9E5-7AC20D1EC156}" type="datetime1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6BAF-3825-4720-8CA4-23BA119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5949-3E01-4B71-A64C-7BE154DF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E15D-7699-425F-9C9F-458B8517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40645-078C-494B-9ABC-CFD16AC4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1066-A7C9-46EC-83FD-7151AED3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6-075D-4B62-AF6B-32929492336E}" type="datetime1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081D-9127-48F0-922F-92D6EE9F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2BD6-94D2-4FDC-B85C-649FB69B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75D2-6E50-4307-BB76-B1739AF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7981-0A3C-43B5-81C7-7AC9B3CD8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A325-7DC8-47B4-8FC6-A66B64BA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AA55-58E6-4FE5-AE05-857F4018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448-7744-48B6-AE37-42C2621CFC44}" type="datetime1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3071A-32E0-466D-AF81-105CA4AE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A86F-16D3-4BC1-AA31-A54C00EC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287-F282-4CF3-A9FF-8BA6679A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CBE0-0F85-4AA8-815A-EBFE313F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26E4-2A49-4E86-8732-1534EFA3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E79D9-04F2-450E-B616-4ADAC90E6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AD2A5-C322-468E-9BAD-50C2EE1F1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81E68-655C-4334-843B-3827AB17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124-5E2A-46E4-8C84-4E735AFAB5C1}" type="datetime1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3880B-8C23-4ADD-8B02-D706B9EF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22C92-9276-43CA-BFFC-50505C2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89AB-A4CD-46A2-930D-5D5DEE3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05598-560F-4C82-BF64-BB26671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DFCD-41A1-4517-913B-BE2FA7127CD0}" type="datetime1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CC98A-E534-4AD6-960D-B6C8D1A2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FBD4E-B7B9-44C6-B79F-7800816B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0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75EEA-B899-42A3-A1B7-4BFA6ED2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AE57-DE48-4A58-92A5-21C70B116BB3}" type="datetime1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43C3B-7C7E-48F7-BA7B-2E56F914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15E96-AC78-428F-B1D7-20CBB528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7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A097-601F-4DC8-9537-0167AEA8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BF6A-9C8C-41D3-BA63-DCC91C8C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054B-D8B1-4A61-97DF-3BE05FE8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60DF8-4530-468E-800B-E8E0EA0C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B960-C522-4222-860A-0F7F2B65A96E}" type="datetime1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64321-E9CE-4E8D-9567-8E9DA06E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6012-8C66-4A54-92A9-C071A8A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2D6-265F-4CC1-AA28-C04330C2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29102-8DEB-4536-B0F1-BF78D8BD2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0E194-C9DF-4816-B908-1334FC0B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B2804-D2BF-4251-B4B6-10312FBE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3E4F-E7F0-4754-A9C7-06F77A379485}" type="datetime1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BC006-0261-4F13-B7D7-F92ECEEA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233C-EFA5-493A-AD0D-9CD0F499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1428D-0D8F-4570-9AF8-D12F8CB3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4AB-4548-44C0-82AB-002290B9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EE9C-3A8E-4D45-8659-ECA3FCB5F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45F9-73F3-4E61-A412-8DC34DB956CA}" type="datetime1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D72F-6DA3-4E42-B8A8-F5CA3BF82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C8D-5E44-4E44-BE0E-32AEBCEC5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0043-C47C-4E81-967E-47ED04D01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8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5CC573-0956-499F-AD60-008B42AEAAD9}"/>
              </a:ext>
            </a:extLst>
          </p:cNvPr>
          <p:cNvSpPr txBox="1"/>
          <p:nvPr/>
        </p:nvSpPr>
        <p:spPr>
          <a:xfrm>
            <a:off x="2142344" y="3471829"/>
            <a:ext cx="221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NWM Legal US</a:t>
            </a:r>
          </a:p>
          <a:p>
            <a:r>
              <a:rPr lang="en-GB" sz="1600" dirty="0"/>
              <a:t>Regional Manager (R/W)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64CE-8D2C-44FB-840A-80C3B6C2FCE9}"/>
              </a:ext>
            </a:extLst>
          </p:cNvPr>
          <p:cNvSpPr txBox="1"/>
          <p:nvPr/>
        </p:nvSpPr>
        <p:spPr>
          <a:xfrm>
            <a:off x="6649723" y="3505696"/>
            <a:ext cx="165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RBSI Regional Manager (R/W)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E6A98-9BB8-41DF-A6E3-ED30F5C8B2CD}"/>
              </a:ext>
            </a:extLst>
          </p:cNvPr>
          <p:cNvSpPr txBox="1"/>
          <p:nvPr/>
        </p:nvSpPr>
        <p:spPr>
          <a:xfrm>
            <a:off x="8591405" y="3528274"/>
            <a:ext cx="209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Switzerland Regional Manager (R/W)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2733F-B3E9-4E83-9291-E6CD60490ED6}"/>
              </a:ext>
            </a:extLst>
          </p:cNvPr>
          <p:cNvSpPr txBox="1"/>
          <p:nvPr/>
        </p:nvSpPr>
        <p:spPr>
          <a:xfrm>
            <a:off x="4520635" y="3483118"/>
            <a:ext cx="1866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UB Legal Regional Manager (R/W)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EF4AE-9D29-45DD-B161-49FB9B1A6725}"/>
              </a:ext>
            </a:extLst>
          </p:cNvPr>
          <p:cNvSpPr txBox="1"/>
          <p:nvPr/>
        </p:nvSpPr>
        <p:spPr>
          <a:xfrm>
            <a:off x="311859" y="5068707"/>
            <a:ext cx="10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B8E4A-4AD4-4062-9BBC-BC10A3BA6412}"/>
              </a:ext>
            </a:extLst>
          </p:cNvPr>
          <p:cNvSpPr txBox="1"/>
          <p:nvPr/>
        </p:nvSpPr>
        <p:spPr>
          <a:xfrm>
            <a:off x="311859" y="3607297"/>
            <a:ext cx="10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FBE1F-C4C1-42B7-8F49-3E4452F286C2}"/>
              </a:ext>
            </a:extLst>
          </p:cNvPr>
          <p:cNvSpPr txBox="1"/>
          <p:nvPr/>
        </p:nvSpPr>
        <p:spPr>
          <a:xfrm>
            <a:off x="359835" y="2778749"/>
            <a:ext cx="9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404CC-4640-4C1B-9AC8-EE889F294323}"/>
              </a:ext>
            </a:extLst>
          </p:cNvPr>
          <p:cNvSpPr txBox="1"/>
          <p:nvPr/>
        </p:nvSpPr>
        <p:spPr>
          <a:xfrm>
            <a:off x="359835" y="1773111"/>
            <a:ext cx="9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EB2CD1-DA85-4F2F-BECC-A6F8DC16C579}"/>
              </a:ext>
            </a:extLst>
          </p:cNvPr>
          <p:cNvSpPr txBox="1"/>
          <p:nvPr/>
        </p:nvSpPr>
        <p:spPr>
          <a:xfrm>
            <a:off x="359835" y="798306"/>
            <a:ext cx="9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17241-263A-4B40-8E3E-615D6DBC9A07}"/>
              </a:ext>
            </a:extLst>
          </p:cNvPr>
          <p:cNvSpPr/>
          <p:nvPr/>
        </p:nvSpPr>
        <p:spPr>
          <a:xfrm>
            <a:off x="1363133" y="798306"/>
            <a:ext cx="10236205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Administrator</a:t>
            </a:r>
          </a:p>
          <a:p>
            <a:pPr algn="ctr"/>
            <a:r>
              <a:rPr lang="en-GB" sz="1200" dirty="0"/>
              <a:t>(R/W access across all Investigation and Litigation matters)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ECE3A-3E75-4DFC-82FE-D3C519271A8F}"/>
              </a:ext>
            </a:extLst>
          </p:cNvPr>
          <p:cNvSpPr/>
          <p:nvPr/>
        </p:nvSpPr>
        <p:spPr>
          <a:xfrm>
            <a:off x="1363132" y="1728922"/>
            <a:ext cx="10236205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Senior Management Team </a:t>
            </a:r>
          </a:p>
          <a:p>
            <a:pPr algn="ctr"/>
            <a:r>
              <a:rPr lang="en-GB" sz="1200" dirty="0"/>
              <a:t>(R only access across Investigation and Litigation matters exc. HSM)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37BE0-FDFF-4BEF-A52D-AEC2E11065D0}"/>
              </a:ext>
            </a:extLst>
          </p:cNvPr>
          <p:cNvSpPr/>
          <p:nvPr/>
        </p:nvSpPr>
        <p:spPr>
          <a:xfrm>
            <a:off x="1363131" y="2576557"/>
            <a:ext cx="10236205" cy="462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Managing Investigators – </a:t>
            </a:r>
            <a:r>
              <a:rPr lang="en-GB" sz="1200" dirty="0"/>
              <a:t>(R/W access to all Investigation matters exc. HSM)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107DD4-D0E0-4644-AAA5-0625A080CB2D}"/>
              </a:ext>
            </a:extLst>
          </p:cNvPr>
          <p:cNvGrpSpPr/>
          <p:nvPr/>
        </p:nvGrpSpPr>
        <p:grpSpPr>
          <a:xfrm>
            <a:off x="2355716" y="4098041"/>
            <a:ext cx="1873956" cy="993422"/>
            <a:chOff x="1447799" y="5407378"/>
            <a:chExt cx="1873956" cy="9934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C939CB-500F-456B-B4AD-A83146CEE5CF}"/>
                </a:ext>
              </a:extLst>
            </p:cNvPr>
            <p:cNvSpPr/>
            <p:nvPr/>
          </p:nvSpPr>
          <p:spPr>
            <a:xfrm>
              <a:off x="1447799" y="54073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950A82-B2A3-4CEC-9336-BD456D16094B}"/>
                </a:ext>
              </a:extLst>
            </p:cNvPr>
            <p:cNvSpPr/>
            <p:nvPr/>
          </p:nvSpPr>
          <p:spPr>
            <a:xfrm>
              <a:off x="2652889" y="59605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3BC251-8A45-4D9D-BD26-EBCAFC414A47}"/>
                </a:ext>
              </a:extLst>
            </p:cNvPr>
            <p:cNvSpPr/>
            <p:nvPr/>
          </p:nvSpPr>
          <p:spPr>
            <a:xfrm>
              <a:off x="1600199" y="55597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D71EB2-1D2E-47B9-99E5-43C7C27C2C10}"/>
                </a:ext>
              </a:extLst>
            </p:cNvPr>
            <p:cNvSpPr/>
            <p:nvPr/>
          </p:nvSpPr>
          <p:spPr>
            <a:xfrm>
              <a:off x="1752599" y="57121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Investigation Matters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FC9149-9FE3-483E-8563-7B4571885C9E}"/>
              </a:ext>
            </a:extLst>
          </p:cNvPr>
          <p:cNvGrpSpPr/>
          <p:nvPr/>
        </p:nvGrpSpPr>
        <p:grpSpPr>
          <a:xfrm>
            <a:off x="8520293" y="4098041"/>
            <a:ext cx="1873956" cy="993422"/>
            <a:chOff x="1447799" y="5407378"/>
            <a:chExt cx="1873956" cy="99342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C4AF5-3AD8-49D1-8A97-58B24AD9BB85}"/>
                </a:ext>
              </a:extLst>
            </p:cNvPr>
            <p:cNvSpPr/>
            <p:nvPr/>
          </p:nvSpPr>
          <p:spPr>
            <a:xfrm>
              <a:off x="1447799" y="54073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6AC214-C828-4831-A9FB-A73E0FDCB462}"/>
                </a:ext>
              </a:extLst>
            </p:cNvPr>
            <p:cNvSpPr/>
            <p:nvPr/>
          </p:nvSpPr>
          <p:spPr>
            <a:xfrm>
              <a:off x="2652889" y="59605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BFDD92-00FB-4AC5-AA4C-A2ED6F1C0710}"/>
                </a:ext>
              </a:extLst>
            </p:cNvPr>
            <p:cNvSpPr/>
            <p:nvPr/>
          </p:nvSpPr>
          <p:spPr>
            <a:xfrm>
              <a:off x="1600199" y="55597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9F61B1-98B4-49D4-AA8E-F7BEB97FD6C8}"/>
                </a:ext>
              </a:extLst>
            </p:cNvPr>
            <p:cNvSpPr/>
            <p:nvPr/>
          </p:nvSpPr>
          <p:spPr>
            <a:xfrm>
              <a:off x="1752599" y="57121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Investigation Matters	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00C439-E272-495D-B3D5-01548F61A856}"/>
              </a:ext>
            </a:extLst>
          </p:cNvPr>
          <p:cNvGrpSpPr/>
          <p:nvPr/>
        </p:nvGrpSpPr>
        <p:grpSpPr>
          <a:xfrm>
            <a:off x="6319523" y="4098041"/>
            <a:ext cx="1873956" cy="993422"/>
            <a:chOff x="1447799" y="5407378"/>
            <a:chExt cx="1873956" cy="9934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C373AF-DB72-4E78-A8A1-EB1613495A0D}"/>
                </a:ext>
              </a:extLst>
            </p:cNvPr>
            <p:cNvSpPr/>
            <p:nvPr/>
          </p:nvSpPr>
          <p:spPr>
            <a:xfrm>
              <a:off x="1447799" y="54073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684011-D709-44F9-97D6-858201CBE481}"/>
                </a:ext>
              </a:extLst>
            </p:cNvPr>
            <p:cNvSpPr/>
            <p:nvPr/>
          </p:nvSpPr>
          <p:spPr>
            <a:xfrm>
              <a:off x="2652889" y="59605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3CBB8A-5D33-4EEB-94BB-E877093051F8}"/>
                </a:ext>
              </a:extLst>
            </p:cNvPr>
            <p:cNvSpPr/>
            <p:nvPr/>
          </p:nvSpPr>
          <p:spPr>
            <a:xfrm>
              <a:off x="1600199" y="55597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129F44-EF2C-48FF-A153-D11F1B76A9A1}"/>
                </a:ext>
              </a:extLst>
            </p:cNvPr>
            <p:cNvSpPr/>
            <p:nvPr/>
          </p:nvSpPr>
          <p:spPr>
            <a:xfrm>
              <a:off x="1752599" y="57121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Investigation Matters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8A9AD5-7F67-47CF-83BD-9E78BA1BE271}"/>
              </a:ext>
            </a:extLst>
          </p:cNvPr>
          <p:cNvGrpSpPr/>
          <p:nvPr/>
        </p:nvGrpSpPr>
        <p:grpSpPr>
          <a:xfrm>
            <a:off x="4352437" y="4098041"/>
            <a:ext cx="1873956" cy="993422"/>
            <a:chOff x="1447799" y="5407378"/>
            <a:chExt cx="1873956" cy="9934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987E5C-55B7-4158-9802-F521DBD2C67D}"/>
                </a:ext>
              </a:extLst>
            </p:cNvPr>
            <p:cNvSpPr/>
            <p:nvPr/>
          </p:nvSpPr>
          <p:spPr>
            <a:xfrm>
              <a:off x="1447799" y="54073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417FC7-855D-478C-B7D8-D7D6B48949B9}"/>
                </a:ext>
              </a:extLst>
            </p:cNvPr>
            <p:cNvSpPr/>
            <p:nvPr/>
          </p:nvSpPr>
          <p:spPr>
            <a:xfrm>
              <a:off x="2652889" y="59605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4BD87D-F368-471A-B6BC-E61B3B29B1EF}"/>
                </a:ext>
              </a:extLst>
            </p:cNvPr>
            <p:cNvSpPr/>
            <p:nvPr/>
          </p:nvSpPr>
          <p:spPr>
            <a:xfrm>
              <a:off x="1600199" y="55597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4DF3EC-FB62-4F58-82FC-3528A8FDC09E}"/>
                </a:ext>
              </a:extLst>
            </p:cNvPr>
            <p:cNvSpPr/>
            <p:nvPr/>
          </p:nvSpPr>
          <p:spPr>
            <a:xfrm>
              <a:off x="1752599" y="5712178"/>
              <a:ext cx="1569156" cy="688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Investigation Matters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DE8EAD-2897-4A14-8679-D3D2489ED3E8}"/>
              </a:ext>
            </a:extLst>
          </p:cNvPr>
          <p:cNvGrpSpPr/>
          <p:nvPr/>
        </p:nvGrpSpPr>
        <p:grpSpPr>
          <a:xfrm>
            <a:off x="2355716" y="5175024"/>
            <a:ext cx="1873956" cy="993422"/>
            <a:chOff x="1447799" y="5407378"/>
            <a:chExt cx="1873956" cy="993422"/>
          </a:xfrm>
          <a:solidFill>
            <a:schemeClr val="accent6">
              <a:lumMod val="75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329232-61A5-4FC2-BBE8-CE37D04FC603}"/>
                </a:ext>
              </a:extLst>
            </p:cNvPr>
            <p:cNvSpPr/>
            <p:nvPr/>
          </p:nvSpPr>
          <p:spPr>
            <a:xfrm>
              <a:off x="1447799" y="54073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341BCD-23C6-4336-B33A-1B99E6D450C6}"/>
                </a:ext>
              </a:extLst>
            </p:cNvPr>
            <p:cNvSpPr/>
            <p:nvPr/>
          </p:nvSpPr>
          <p:spPr>
            <a:xfrm>
              <a:off x="2652889" y="5960533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B8D5C9-9D5E-4FBF-A08E-4D576951AB72}"/>
                </a:ext>
              </a:extLst>
            </p:cNvPr>
            <p:cNvSpPr/>
            <p:nvPr/>
          </p:nvSpPr>
          <p:spPr>
            <a:xfrm>
              <a:off x="1600199" y="55597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A6E8EF6-7349-4974-8519-FF5040735ED7}"/>
                </a:ext>
              </a:extLst>
            </p:cNvPr>
            <p:cNvSpPr/>
            <p:nvPr/>
          </p:nvSpPr>
          <p:spPr>
            <a:xfrm>
              <a:off x="1752599" y="57121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Litigation Matters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F1F599-CC8A-4FC3-8472-BEB1926CCF46}"/>
              </a:ext>
            </a:extLst>
          </p:cNvPr>
          <p:cNvGrpSpPr/>
          <p:nvPr/>
        </p:nvGrpSpPr>
        <p:grpSpPr>
          <a:xfrm>
            <a:off x="4382072" y="5180022"/>
            <a:ext cx="1873956" cy="993422"/>
            <a:chOff x="1447799" y="5407378"/>
            <a:chExt cx="1873956" cy="993422"/>
          </a:xfrm>
          <a:solidFill>
            <a:schemeClr val="accent6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209A0C-E33A-495C-A047-ABB7FD689CFA}"/>
                </a:ext>
              </a:extLst>
            </p:cNvPr>
            <p:cNvSpPr/>
            <p:nvPr/>
          </p:nvSpPr>
          <p:spPr>
            <a:xfrm>
              <a:off x="1447799" y="54073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C36B4-9578-4717-A2AB-2A493FDBCEE8}"/>
                </a:ext>
              </a:extLst>
            </p:cNvPr>
            <p:cNvSpPr/>
            <p:nvPr/>
          </p:nvSpPr>
          <p:spPr>
            <a:xfrm>
              <a:off x="2652889" y="5960533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5D1B03F-AF43-4F9B-9DC3-38093C0BBAB3}"/>
                </a:ext>
              </a:extLst>
            </p:cNvPr>
            <p:cNvSpPr/>
            <p:nvPr/>
          </p:nvSpPr>
          <p:spPr>
            <a:xfrm>
              <a:off x="1600199" y="55597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A3CB5FE-0EE6-42EE-BC7A-CD747861C2DC}"/>
                </a:ext>
              </a:extLst>
            </p:cNvPr>
            <p:cNvSpPr/>
            <p:nvPr/>
          </p:nvSpPr>
          <p:spPr>
            <a:xfrm>
              <a:off x="1752599" y="57121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Litigation Matters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F933E-926A-42D7-8AC6-B0F633CC0A88}"/>
              </a:ext>
            </a:extLst>
          </p:cNvPr>
          <p:cNvGrpSpPr/>
          <p:nvPr/>
        </p:nvGrpSpPr>
        <p:grpSpPr>
          <a:xfrm>
            <a:off x="6533171" y="5250703"/>
            <a:ext cx="1873956" cy="993422"/>
            <a:chOff x="1447799" y="5407378"/>
            <a:chExt cx="1873956" cy="993422"/>
          </a:xfrm>
          <a:solidFill>
            <a:schemeClr val="accent6">
              <a:lumMod val="75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BDF396-9B7F-4CE7-AC6A-A470C4C3352E}"/>
                </a:ext>
              </a:extLst>
            </p:cNvPr>
            <p:cNvSpPr/>
            <p:nvPr/>
          </p:nvSpPr>
          <p:spPr>
            <a:xfrm>
              <a:off x="1447799" y="54073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C89632-50A9-4929-85A7-0C1A7FE8CA34}"/>
                </a:ext>
              </a:extLst>
            </p:cNvPr>
            <p:cNvSpPr/>
            <p:nvPr/>
          </p:nvSpPr>
          <p:spPr>
            <a:xfrm>
              <a:off x="2652889" y="5960533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737F29-E2A7-4C70-BCAF-DE09772523B7}"/>
                </a:ext>
              </a:extLst>
            </p:cNvPr>
            <p:cNvSpPr/>
            <p:nvPr/>
          </p:nvSpPr>
          <p:spPr>
            <a:xfrm>
              <a:off x="1600199" y="55597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541181-7572-4E9C-A4B9-E7F6A266B197}"/>
                </a:ext>
              </a:extLst>
            </p:cNvPr>
            <p:cNvSpPr/>
            <p:nvPr/>
          </p:nvSpPr>
          <p:spPr>
            <a:xfrm>
              <a:off x="1752599" y="5712178"/>
              <a:ext cx="1569156" cy="688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Litigation Matters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8981299-E0B4-4C9A-85BA-D5D6C44DB2A4}"/>
              </a:ext>
            </a:extLst>
          </p:cNvPr>
          <p:cNvSpPr/>
          <p:nvPr/>
        </p:nvSpPr>
        <p:spPr>
          <a:xfrm>
            <a:off x="8596493" y="5277187"/>
            <a:ext cx="1569156" cy="688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5D4DD7-5495-4A33-8AEE-5C6500CC44AF}"/>
              </a:ext>
            </a:extLst>
          </p:cNvPr>
          <p:cNvSpPr/>
          <p:nvPr/>
        </p:nvSpPr>
        <p:spPr>
          <a:xfrm>
            <a:off x="9801583" y="5830342"/>
            <a:ext cx="45719" cy="457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4393C5-BBE6-4AA7-A426-9309B992D3E0}"/>
              </a:ext>
            </a:extLst>
          </p:cNvPr>
          <p:cNvSpPr/>
          <p:nvPr/>
        </p:nvSpPr>
        <p:spPr>
          <a:xfrm>
            <a:off x="8748893" y="5429587"/>
            <a:ext cx="1569156" cy="688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4F4418-C058-43A0-912D-2CF615DE3FC0}"/>
              </a:ext>
            </a:extLst>
          </p:cNvPr>
          <p:cNvSpPr/>
          <p:nvPr/>
        </p:nvSpPr>
        <p:spPr>
          <a:xfrm>
            <a:off x="8901293" y="5581987"/>
            <a:ext cx="1569156" cy="688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Litigation Matters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279B85-DF69-4462-B848-CC2B01811CAB}"/>
              </a:ext>
            </a:extLst>
          </p:cNvPr>
          <p:cNvSpPr/>
          <p:nvPr/>
        </p:nvSpPr>
        <p:spPr>
          <a:xfrm>
            <a:off x="1363131" y="3003420"/>
            <a:ext cx="10236205" cy="4077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Managing Legal Counsel - </a:t>
            </a:r>
            <a:r>
              <a:rPr lang="en-GB" sz="1200" dirty="0"/>
              <a:t>(R/W access to all Litigation matters exc. HSM)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4E8001-F30A-4DCC-B5E7-AF616E0EF4EE}"/>
              </a:ext>
            </a:extLst>
          </p:cNvPr>
          <p:cNvCxnSpPr>
            <a:cxnSpLocks/>
          </p:cNvCxnSpPr>
          <p:nvPr/>
        </p:nvCxnSpPr>
        <p:spPr>
          <a:xfrm>
            <a:off x="2108200" y="3528274"/>
            <a:ext cx="0" cy="27423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98103F-16C9-4329-A2DF-99A15B64500C}"/>
              </a:ext>
            </a:extLst>
          </p:cNvPr>
          <p:cNvCxnSpPr>
            <a:cxnSpLocks/>
          </p:cNvCxnSpPr>
          <p:nvPr/>
        </p:nvCxnSpPr>
        <p:spPr>
          <a:xfrm>
            <a:off x="4352437" y="3528274"/>
            <a:ext cx="0" cy="27158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8B9C04-64FB-4ADA-8EC9-F39765FAEF58}"/>
              </a:ext>
            </a:extLst>
          </p:cNvPr>
          <p:cNvCxnSpPr>
            <a:cxnSpLocks/>
          </p:cNvCxnSpPr>
          <p:nvPr/>
        </p:nvCxnSpPr>
        <p:spPr>
          <a:xfrm>
            <a:off x="6299772" y="3577429"/>
            <a:ext cx="1" cy="28190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0CA07C-0E8E-4E80-9DD7-0D2A517FF4EF}"/>
              </a:ext>
            </a:extLst>
          </p:cNvPr>
          <p:cNvCxnSpPr>
            <a:cxnSpLocks/>
          </p:cNvCxnSpPr>
          <p:nvPr/>
        </p:nvCxnSpPr>
        <p:spPr>
          <a:xfrm>
            <a:off x="8520293" y="3528274"/>
            <a:ext cx="0" cy="28682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783370-7FB7-4F64-B8A1-406CE3CE45BF}"/>
              </a:ext>
            </a:extLst>
          </p:cNvPr>
          <p:cNvCxnSpPr>
            <a:cxnSpLocks/>
          </p:cNvCxnSpPr>
          <p:nvPr/>
        </p:nvCxnSpPr>
        <p:spPr>
          <a:xfrm>
            <a:off x="10470449" y="3577429"/>
            <a:ext cx="31041" cy="28190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02BB351-E25F-4E1B-B2EF-901635672FEF}"/>
              </a:ext>
            </a:extLst>
          </p:cNvPr>
          <p:cNvSpPr txBox="1"/>
          <p:nvPr/>
        </p:nvSpPr>
        <p:spPr>
          <a:xfrm>
            <a:off x="88899" y="6546309"/>
            <a:ext cx="613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HSM – Highly Sensitive Matters,  R – Read,  W - Write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2B4B9F-AB26-4F70-9EAB-B64888A7568F}"/>
              </a:ext>
            </a:extLst>
          </p:cNvPr>
          <p:cNvSpPr txBox="1"/>
          <p:nvPr/>
        </p:nvSpPr>
        <p:spPr>
          <a:xfrm>
            <a:off x="88898" y="6258025"/>
            <a:ext cx="613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Investigation &amp; Litigation Matter – can include eDisclosure header records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E695AE-97CD-4487-AB8D-74F268274D1D}"/>
              </a:ext>
            </a:extLst>
          </p:cNvPr>
          <p:cNvSpPr txBox="1"/>
          <p:nvPr/>
        </p:nvSpPr>
        <p:spPr>
          <a:xfrm>
            <a:off x="3501536" y="180532"/>
            <a:ext cx="546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Investigation &amp; Litigation Security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9BB4E-1CCE-4897-B955-2B5C5807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1</a:t>
            </a:fld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A2BEA7-69DF-43CD-8E37-DAEB481F56C9}"/>
              </a:ext>
            </a:extLst>
          </p:cNvPr>
          <p:cNvSpPr/>
          <p:nvPr/>
        </p:nvSpPr>
        <p:spPr>
          <a:xfrm>
            <a:off x="6086109" y="6333705"/>
            <a:ext cx="640654" cy="29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HSM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D4253D-A359-4F02-BCF1-DC6AA02793A9}"/>
              </a:ext>
            </a:extLst>
          </p:cNvPr>
          <p:cNvSpPr txBox="1"/>
          <p:nvPr/>
        </p:nvSpPr>
        <p:spPr>
          <a:xfrm>
            <a:off x="6676674" y="6336789"/>
            <a:ext cx="4353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HSM – Visibility restricted to Matter team and Administrator only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416C6B-35F5-4079-A7FE-895163BAB7A2}"/>
              </a:ext>
            </a:extLst>
          </p:cNvPr>
          <p:cNvSpPr txBox="1"/>
          <p:nvPr/>
        </p:nvSpPr>
        <p:spPr>
          <a:xfrm>
            <a:off x="9152754" y="5375736"/>
            <a:ext cx="58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HSM</a:t>
            </a:r>
          </a:p>
        </p:txBody>
      </p:sp>
    </p:spTree>
    <p:extLst>
      <p:ext uri="{BB962C8B-B14F-4D97-AF65-F5344CB8AC3E}">
        <p14:creationId xmlns:p14="http://schemas.microsoft.com/office/powerpoint/2010/main" val="67729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0FE59D-2A6E-446C-B631-DD59400956A8}"/>
              </a:ext>
            </a:extLst>
          </p:cNvPr>
          <p:cNvSpPr/>
          <p:nvPr/>
        </p:nvSpPr>
        <p:spPr>
          <a:xfrm>
            <a:off x="9290756" y="1659467"/>
            <a:ext cx="1924756" cy="25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917241-263A-4B40-8E3E-615D6DBC9A07}"/>
              </a:ext>
            </a:extLst>
          </p:cNvPr>
          <p:cNvSpPr/>
          <p:nvPr/>
        </p:nvSpPr>
        <p:spPr>
          <a:xfrm>
            <a:off x="979307" y="798306"/>
            <a:ext cx="10236205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 Managers</a:t>
            </a:r>
          </a:p>
          <a:p>
            <a:pPr algn="ctr"/>
            <a:r>
              <a:rPr lang="en-GB" dirty="0"/>
              <a:t>eD Team Members</a:t>
            </a:r>
          </a:p>
          <a:p>
            <a:pPr algn="ctr"/>
            <a:r>
              <a:rPr lang="en-GB" sz="1200" dirty="0"/>
              <a:t>(R/W access across all eD Requests and related records)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2B4B9F-AB26-4F70-9EAB-B64888A7568F}"/>
              </a:ext>
            </a:extLst>
          </p:cNvPr>
          <p:cNvSpPr txBox="1"/>
          <p:nvPr/>
        </p:nvSpPr>
        <p:spPr>
          <a:xfrm>
            <a:off x="203199" y="4814313"/>
            <a:ext cx="7264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For eD users all eD records and their related records will be visible to all eD users excluding HSM</a:t>
            </a:r>
          </a:p>
          <a:p>
            <a:endParaRPr lang="en-GB" sz="1200" b="1" dirty="0">
              <a:highlight>
                <a:srgbClr val="FFFF00"/>
              </a:highlight>
            </a:endParaRPr>
          </a:p>
          <a:p>
            <a:r>
              <a:rPr lang="en-GB" sz="1200" b="1" dirty="0">
                <a:highlight>
                  <a:srgbClr val="FFFF00"/>
                </a:highlight>
              </a:rPr>
              <a:t>HSM record will only be visible and editable for those on the eDisclosure record team</a:t>
            </a:r>
          </a:p>
          <a:p>
            <a:endParaRPr lang="en-GB" sz="1200" b="1" dirty="0">
              <a:highlight>
                <a:srgbClr val="FFFF00"/>
              </a:highlight>
            </a:endParaRPr>
          </a:p>
          <a:p>
            <a:r>
              <a:rPr lang="en-GB" sz="1200" b="1" dirty="0">
                <a:highlight>
                  <a:srgbClr val="FFFF00"/>
                </a:highlight>
              </a:rPr>
              <a:t>eD record can be visible to the Investigation &amp; Litigation users as per their security model but not any eD related records</a:t>
            </a:r>
          </a:p>
          <a:p>
            <a:endParaRPr lang="en-GB" sz="1200" b="1" dirty="0">
              <a:highlight>
                <a:srgbClr val="FFFF00"/>
              </a:highlight>
            </a:endParaRPr>
          </a:p>
          <a:p>
            <a:r>
              <a:rPr lang="en-GB" sz="1200" b="1" dirty="0">
                <a:highlight>
                  <a:srgbClr val="FFFF00"/>
                </a:highlight>
              </a:rPr>
              <a:t>HSM – Highly Sensitive Matter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F51C46-502A-4111-A2A5-205DCA6972FD}"/>
              </a:ext>
            </a:extLst>
          </p:cNvPr>
          <p:cNvSpPr/>
          <p:nvPr/>
        </p:nvSpPr>
        <p:spPr>
          <a:xfrm>
            <a:off x="1340555" y="2028350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FI#1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60645B1-F195-4298-A297-7286C4960FC9}"/>
              </a:ext>
            </a:extLst>
          </p:cNvPr>
          <p:cNvSpPr/>
          <p:nvPr/>
        </p:nvSpPr>
        <p:spPr>
          <a:xfrm>
            <a:off x="1889484" y="2919821"/>
            <a:ext cx="5400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 1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5CC82A-2DC8-4B56-94CB-C312E7ADCD37}"/>
              </a:ext>
            </a:extLst>
          </p:cNvPr>
          <p:cNvGrpSpPr/>
          <p:nvPr/>
        </p:nvGrpSpPr>
        <p:grpSpPr>
          <a:xfrm>
            <a:off x="1727466" y="3113645"/>
            <a:ext cx="864096" cy="476448"/>
            <a:chOff x="1571489" y="4028455"/>
            <a:chExt cx="864096" cy="47644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325BF3-FF78-4373-9F2D-52DC98B286DF}"/>
                </a:ext>
              </a:extLst>
            </p:cNvPr>
            <p:cNvSpPr/>
            <p:nvPr/>
          </p:nvSpPr>
          <p:spPr>
            <a:xfrm>
              <a:off x="1571489" y="4028455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Email #2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36925E6-C5AF-4C8B-88D2-C3F50E723FDB}"/>
                </a:ext>
              </a:extLst>
            </p:cNvPr>
            <p:cNvSpPr/>
            <p:nvPr/>
          </p:nvSpPr>
          <p:spPr>
            <a:xfrm>
              <a:off x="1571489" y="4190479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Email  #1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9820C03-C079-4517-8EAE-B91AD694CC7E}"/>
                </a:ext>
              </a:extLst>
            </p:cNvPr>
            <p:cNvSpPr/>
            <p:nvPr/>
          </p:nvSpPr>
          <p:spPr>
            <a:xfrm>
              <a:off x="1571489" y="4342879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teamdrive</a:t>
              </a:r>
              <a:r>
                <a:rPr lang="en-GB" sz="800" dirty="0"/>
                <a:t> 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325E053-9719-4D23-B291-B30C6B17A7C2}"/>
              </a:ext>
            </a:extLst>
          </p:cNvPr>
          <p:cNvSpPr/>
          <p:nvPr/>
        </p:nvSpPr>
        <p:spPr>
          <a:xfrm>
            <a:off x="3384491" y="2031528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FI#2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F5F0F13-6EDF-4151-A773-D66AD90DE216}"/>
              </a:ext>
            </a:extLst>
          </p:cNvPr>
          <p:cNvSpPr/>
          <p:nvPr/>
        </p:nvSpPr>
        <p:spPr>
          <a:xfrm>
            <a:off x="3256084" y="2945577"/>
            <a:ext cx="5400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 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C17510-131E-4DD4-92A6-509EB031110D}"/>
              </a:ext>
            </a:extLst>
          </p:cNvPr>
          <p:cNvSpPr/>
          <p:nvPr/>
        </p:nvSpPr>
        <p:spPr>
          <a:xfrm>
            <a:off x="3094066" y="3139401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#2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79FC42D-1ED1-4FE1-91C7-635823D5EBED}"/>
              </a:ext>
            </a:extLst>
          </p:cNvPr>
          <p:cNvSpPr/>
          <p:nvPr/>
        </p:nvSpPr>
        <p:spPr>
          <a:xfrm>
            <a:off x="3094066" y="3301425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7F1796-85A1-4D34-9C3E-1C07595F32BE}"/>
              </a:ext>
            </a:extLst>
          </p:cNvPr>
          <p:cNvSpPr/>
          <p:nvPr/>
        </p:nvSpPr>
        <p:spPr>
          <a:xfrm>
            <a:off x="4176579" y="2984481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CCTV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18DE9-AA49-4446-9AC7-4DE8224757CC}"/>
              </a:ext>
            </a:extLst>
          </p:cNvPr>
          <p:cNvSpPr/>
          <p:nvPr/>
        </p:nvSpPr>
        <p:spPr>
          <a:xfrm>
            <a:off x="4086569" y="3233609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teamdrive</a:t>
            </a:r>
            <a:r>
              <a:rPr lang="en-GB" sz="8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04598-F836-4D2E-AA4E-497981B2B32F}"/>
              </a:ext>
            </a:extLst>
          </p:cNvPr>
          <p:cNvSpPr/>
          <p:nvPr/>
        </p:nvSpPr>
        <p:spPr>
          <a:xfrm>
            <a:off x="5428086" y="2032535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FI#3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47C36-B371-460B-AA43-980C2A9C80AF}"/>
              </a:ext>
            </a:extLst>
          </p:cNvPr>
          <p:cNvSpPr/>
          <p:nvPr/>
        </p:nvSpPr>
        <p:spPr>
          <a:xfrm>
            <a:off x="7467985" y="2031528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D3F655-CFB2-4C20-B55B-AEFC1A5D3AF2}"/>
              </a:ext>
            </a:extLst>
          </p:cNvPr>
          <p:cNvSpPr/>
          <p:nvPr/>
        </p:nvSpPr>
        <p:spPr>
          <a:xfrm>
            <a:off x="9392740" y="2040729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95829-C26D-449B-82C7-6872B665B2FA}"/>
              </a:ext>
            </a:extLst>
          </p:cNvPr>
          <p:cNvSpPr/>
          <p:nvPr/>
        </p:nvSpPr>
        <p:spPr>
          <a:xfrm>
            <a:off x="5558944" y="2945577"/>
            <a:ext cx="5400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 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95FAB-7CDE-4CB7-B3CE-C6E1DFE85541}"/>
              </a:ext>
            </a:extLst>
          </p:cNvPr>
          <p:cNvGrpSpPr/>
          <p:nvPr/>
        </p:nvGrpSpPr>
        <p:grpSpPr>
          <a:xfrm>
            <a:off x="5396926" y="3139401"/>
            <a:ext cx="864096" cy="476448"/>
            <a:chOff x="1571489" y="4028455"/>
            <a:chExt cx="864096" cy="476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FD017F-58C5-4451-AD75-C81B8A374B22}"/>
                </a:ext>
              </a:extLst>
            </p:cNvPr>
            <p:cNvSpPr/>
            <p:nvPr/>
          </p:nvSpPr>
          <p:spPr>
            <a:xfrm>
              <a:off x="1571489" y="4028455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Email #2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2EAB7E-5724-4888-AA16-BB794D8A21FB}"/>
                </a:ext>
              </a:extLst>
            </p:cNvPr>
            <p:cNvSpPr/>
            <p:nvPr/>
          </p:nvSpPr>
          <p:spPr>
            <a:xfrm>
              <a:off x="1571489" y="4190479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Email  #1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24248A-85B1-4D92-B511-4489151D1740}"/>
                </a:ext>
              </a:extLst>
            </p:cNvPr>
            <p:cNvSpPr/>
            <p:nvPr/>
          </p:nvSpPr>
          <p:spPr>
            <a:xfrm>
              <a:off x="1571489" y="4342879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teamdrive</a:t>
              </a:r>
              <a:r>
                <a:rPr lang="en-GB" sz="800" dirty="0"/>
                <a:t> 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5BD5E-1DB9-47C7-9A1D-01C3972B4964}"/>
              </a:ext>
            </a:extLst>
          </p:cNvPr>
          <p:cNvSpPr/>
          <p:nvPr/>
        </p:nvSpPr>
        <p:spPr>
          <a:xfrm>
            <a:off x="6414977" y="2971285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CCTV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95A1E-A43C-4776-803C-4DE4979ACE3B}"/>
              </a:ext>
            </a:extLst>
          </p:cNvPr>
          <p:cNvSpPr/>
          <p:nvPr/>
        </p:nvSpPr>
        <p:spPr>
          <a:xfrm>
            <a:off x="6324967" y="3220413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teamdrive</a:t>
            </a:r>
            <a:r>
              <a:rPr lang="en-GB" sz="800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88AE6F-E952-4D6E-8607-AFD423BDDDD6}"/>
              </a:ext>
            </a:extLst>
          </p:cNvPr>
          <p:cNvSpPr/>
          <p:nvPr/>
        </p:nvSpPr>
        <p:spPr>
          <a:xfrm>
            <a:off x="8023822" y="2942102"/>
            <a:ext cx="5400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9245A0-F5B3-4420-B913-72569B129193}"/>
              </a:ext>
            </a:extLst>
          </p:cNvPr>
          <p:cNvSpPr/>
          <p:nvPr/>
        </p:nvSpPr>
        <p:spPr>
          <a:xfrm>
            <a:off x="7861804" y="3135926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#2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AAF25-8996-4BE4-9A6D-4B074C4E4EC7}"/>
              </a:ext>
            </a:extLst>
          </p:cNvPr>
          <p:cNvSpPr/>
          <p:nvPr/>
        </p:nvSpPr>
        <p:spPr>
          <a:xfrm>
            <a:off x="7861804" y="3297950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 #1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C32C36-4C83-494E-A8B9-86666E43D940}"/>
              </a:ext>
            </a:extLst>
          </p:cNvPr>
          <p:cNvSpPr/>
          <p:nvPr/>
        </p:nvSpPr>
        <p:spPr>
          <a:xfrm>
            <a:off x="9888034" y="2976833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CCTV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410CE-D3F4-447C-8852-0377F677F979}"/>
              </a:ext>
            </a:extLst>
          </p:cNvPr>
          <p:cNvSpPr/>
          <p:nvPr/>
        </p:nvSpPr>
        <p:spPr>
          <a:xfrm>
            <a:off x="9798024" y="3225961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teamdrive</a:t>
            </a:r>
            <a:r>
              <a:rPr lang="en-GB" sz="8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12FAF-51A3-4553-A8FC-B383D1B29965}"/>
              </a:ext>
            </a:extLst>
          </p:cNvPr>
          <p:cNvSpPr txBox="1"/>
          <p:nvPr/>
        </p:nvSpPr>
        <p:spPr>
          <a:xfrm>
            <a:off x="4020829" y="180532"/>
            <a:ext cx="546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eDisclosure Security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D54C9-1D2A-4352-BD3E-189FD54B9F6E}"/>
              </a:ext>
            </a:extLst>
          </p:cNvPr>
          <p:cNvSpPr txBox="1"/>
          <p:nvPr/>
        </p:nvSpPr>
        <p:spPr>
          <a:xfrm>
            <a:off x="9951952" y="3590093"/>
            <a:ext cx="72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59C49-A620-4A00-AA65-D8A123F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6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3863" y="836712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 #1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4063" y="836712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 #2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455" y="836712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Litigation #1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4263" y="836712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 #1</a:t>
            </a:r>
          </a:p>
        </p:txBody>
      </p:sp>
      <p:sp>
        <p:nvSpPr>
          <p:cNvPr id="8" name="Rectangle 7"/>
          <p:cNvSpPr/>
          <p:nvPr/>
        </p:nvSpPr>
        <p:spPr>
          <a:xfrm>
            <a:off x="2935871" y="1556792"/>
            <a:ext cx="108012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Referral #1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5891" y="1954550"/>
            <a:ext cx="108012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Referral 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95911" y="2345452"/>
            <a:ext cx="108012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Referral #2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36471" y="1592796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eD</a:t>
            </a:r>
            <a:r>
              <a:rPr lang="en-GB" sz="1400" dirty="0"/>
              <a:t> Request #1 (stub)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8079" y="1592796"/>
            <a:ext cx="108012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Referral #1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8279" y="1612248"/>
            <a:ext cx="108012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Referral #1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1895" y="2780928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eD</a:t>
            </a:r>
            <a:r>
              <a:rPr lang="en-GB" sz="1400" dirty="0"/>
              <a:t> Request #1 (stub)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1855" y="3284984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eD</a:t>
            </a:r>
            <a:r>
              <a:rPr lang="en-GB" sz="1400" dirty="0"/>
              <a:t> Request #2 (stub)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52495" y="2096852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eD</a:t>
            </a:r>
            <a:r>
              <a:rPr lang="en-GB" sz="1400" dirty="0"/>
              <a:t> Request #2 (stub)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16091" y="1954550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eD</a:t>
            </a:r>
            <a:r>
              <a:rPr lang="en-GB" sz="1400" dirty="0"/>
              <a:t> Request #1 (stub)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83843" y="5589240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FI#1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79887" y="5157192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FI#1  Request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6051" y="5617780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FI#2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92455" y="5589240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</a:t>
            </a:r>
            <a:r>
              <a:rPr lang="en-GB" dirty="0"/>
              <a:t> Record </a:t>
            </a:r>
          </a:p>
          <a:p>
            <a:pPr algn="ctr"/>
            <a:r>
              <a:rPr lang="en-GB" dirty="0"/>
              <a:t>L#1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91855" y="4581128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FI#1 Request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64063" y="5157192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FI#2 Request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36471" y="5157192"/>
            <a:ext cx="108012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L#1 </a:t>
            </a:r>
          </a:p>
          <a:p>
            <a:pPr algn="ctr"/>
            <a:r>
              <a:rPr lang="en-GB" sz="1400" dirty="0"/>
              <a:t>Request 1</a:t>
            </a:r>
          </a:p>
        </p:txBody>
      </p:sp>
      <p:cxnSp>
        <p:nvCxnSpPr>
          <p:cNvPr id="32" name="Straight Connector 31"/>
          <p:cNvCxnSpPr>
            <a:stCxn id="25" idx="0"/>
            <a:endCxn id="20" idx="2"/>
          </p:cNvCxnSpPr>
          <p:nvPr/>
        </p:nvCxnSpPr>
        <p:spPr>
          <a:xfrm flipV="1">
            <a:off x="3331915" y="3861048"/>
            <a:ext cx="0" cy="7200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015991" y="3356992"/>
            <a:ext cx="0" cy="1800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</p:cNvCxnSpPr>
          <p:nvPr/>
        </p:nvCxnSpPr>
        <p:spPr>
          <a:xfrm flipH="1" flipV="1">
            <a:off x="5179393" y="2530614"/>
            <a:ext cx="24730" cy="26265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019647" y="2661864"/>
            <a:ext cx="24730" cy="249532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36171" y="5085184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92155" y="4797152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Forensics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84143" y="4509120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CCTV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48239" y="5085184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#2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48239" y="5247208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 #1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48239" y="5399608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teamdrive</a:t>
            </a:r>
            <a:r>
              <a:rPr lang="en-GB" sz="800" dirty="0"/>
              <a:t>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272575" y="4971008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 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64563" y="4682976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Forensics 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056551" y="4394944"/>
            <a:ext cx="68407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CCTV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920647" y="4998616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#2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920647" y="5160640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Email  #1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920647" y="5313040"/>
            <a:ext cx="864096" cy="162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teamdrive</a:t>
            </a:r>
            <a:r>
              <a:rPr lang="en-GB" sz="800" dirty="0"/>
              <a:t>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23803" y="4437112"/>
            <a:ext cx="5400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E4E55D-6140-44FC-AA70-FE7120DE5560}"/>
              </a:ext>
            </a:extLst>
          </p:cNvPr>
          <p:cNvGrpSpPr/>
          <p:nvPr/>
        </p:nvGrpSpPr>
        <p:grpSpPr>
          <a:xfrm>
            <a:off x="2011760" y="4028455"/>
            <a:ext cx="864096" cy="476448"/>
            <a:chOff x="1571489" y="4028455"/>
            <a:chExt cx="864096" cy="476448"/>
          </a:xfrm>
        </p:grpSpPr>
        <p:sp>
          <p:nvSpPr>
            <p:cNvPr id="63" name="Rectangle 62"/>
            <p:cNvSpPr/>
            <p:nvPr/>
          </p:nvSpPr>
          <p:spPr>
            <a:xfrm>
              <a:off x="1571489" y="4028455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Email #2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571489" y="4190479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Email  #1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71489" y="4342879"/>
              <a:ext cx="864096" cy="1620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teamdrive</a:t>
              </a:r>
              <a:r>
                <a:rPr lang="en-GB" sz="800" dirty="0"/>
                <a:t> 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088533" y="4941168"/>
            <a:ext cx="467519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CCTV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77350-4E51-4181-A6BA-A150A3A6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043-C47C-4E81-967E-47ED04D01EBB}" type="slidenum">
              <a:rPr lang="en-GB" smtClean="0"/>
              <a:t>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B4D56-E651-4ED8-BCFF-56102A39D492}"/>
              </a:ext>
            </a:extLst>
          </p:cNvPr>
          <p:cNvSpPr txBox="1"/>
          <p:nvPr/>
        </p:nvSpPr>
        <p:spPr>
          <a:xfrm>
            <a:off x="1343836" y="893911"/>
            <a:ext cx="168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Full Investigation Matter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5FD6C3-7B1B-466B-9C67-822DEEAAC856}"/>
              </a:ext>
            </a:extLst>
          </p:cNvPr>
          <p:cNvSpPr txBox="1"/>
          <p:nvPr/>
        </p:nvSpPr>
        <p:spPr>
          <a:xfrm>
            <a:off x="1022668" y="1938027"/>
            <a:ext cx="168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Initial and further related Referrals linked to the overarching FI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DE21FA-795F-4FEB-BA75-00771D7A44BD}"/>
              </a:ext>
            </a:extLst>
          </p:cNvPr>
          <p:cNvCxnSpPr/>
          <p:nvPr/>
        </p:nvCxnSpPr>
        <p:spPr>
          <a:xfrm flipV="1">
            <a:off x="2467819" y="1968515"/>
            <a:ext cx="432048" cy="14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3C11A0-0A31-4FB6-B434-0AAC4C702598}"/>
              </a:ext>
            </a:extLst>
          </p:cNvPr>
          <p:cNvCxnSpPr>
            <a:stCxn id="47" idx="3"/>
          </p:cNvCxnSpPr>
          <p:nvPr/>
        </p:nvCxnSpPr>
        <p:spPr>
          <a:xfrm flipV="1">
            <a:off x="2704713" y="2242582"/>
            <a:ext cx="321168" cy="1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91C210-3185-4710-B4F7-242F561DB0D7}"/>
              </a:ext>
            </a:extLst>
          </p:cNvPr>
          <p:cNvCxnSpPr>
            <a:endCxn id="10" idx="1"/>
          </p:cNvCxnSpPr>
          <p:nvPr/>
        </p:nvCxnSpPr>
        <p:spPr>
          <a:xfrm>
            <a:off x="2575831" y="2442954"/>
            <a:ext cx="720080" cy="15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C69867-C5BE-462C-A63C-6A43ECCF14A1}"/>
              </a:ext>
            </a:extLst>
          </p:cNvPr>
          <p:cNvCxnSpPr/>
          <p:nvPr/>
        </p:nvCxnSpPr>
        <p:spPr>
          <a:xfrm>
            <a:off x="2323803" y="1145940"/>
            <a:ext cx="552053" cy="2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EED814-7970-4118-A5CE-C50598680C1F}"/>
              </a:ext>
            </a:extLst>
          </p:cNvPr>
          <p:cNvSpPr txBox="1"/>
          <p:nvPr/>
        </p:nvSpPr>
        <p:spPr>
          <a:xfrm>
            <a:off x="79032" y="2849508"/>
            <a:ext cx="238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 for the FI will create a request (SOW) which will be presented as a work item to the eD for triage</a:t>
            </a:r>
          </a:p>
          <a:p>
            <a:r>
              <a:rPr lang="en-GB" sz="1200" dirty="0"/>
              <a:t>Can be more than one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B8AAD-62FF-493C-A22C-B4B9A9A25315}"/>
              </a:ext>
            </a:extLst>
          </p:cNvPr>
          <p:cNvCxnSpPr>
            <a:endCxn id="19" idx="1"/>
          </p:cNvCxnSpPr>
          <p:nvPr/>
        </p:nvCxnSpPr>
        <p:spPr>
          <a:xfrm flipV="1">
            <a:off x="2431815" y="3068960"/>
            <a:ext cx="720080" cy="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3F923A-1673-4437-B776-5CB0A1B65014}"/>
              </a:ext>
            </a:extLst>
          </p:cNvPr>
          <p:cNvCxnSpPr>
            <a:endCxn id="20" idx="1"/>
          </p:cNvCxnSpPr>
          <p:nvPr/>
        </p:nvCxnSpPr>
        <p:spPr>
          <a:xfrm>
            <a:off x="2011760" y="3429000"/>
            <a:ext cx="78009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D4859C-7C7F-4492-869C-679374F836D4}"/>
              </a:ext>
            </a:extLst>
          </p:cNvPr>
          <p:cNvSpPr txBox="1"/>
          <p:nvPr/>
        </p:nvSpPr>
        <p:spPr>
          <a:xfrm>
            <a:off x="228864" y="5733504"/>
            <a:ext cx="23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eD Request is the record this team will take through their process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424FB8-4A9F-4EC4-AAAE-1A1F2DF0B04F}"/>
              </a:ext>
            </a:extLst>
          </p:cNvPr>
          <p:cNvCxnSpPr/>
          <p:nvPr/>
        </p:nvCxnSpPr>
        <p:spPr>
          <a:xfrm>
            <a:off x="2184858" y="6057292"/>
            <a:ext cx="498985" cy="2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DBD0376-3FB3-4494-A466-47C68501614C}"/>
              </a:ext>
            </a:extLst>
          </p:cNvPr>
          <p:cNvSpPr txBox="1"/>
          <p:nvPr/>
        </p:nvSpPr>
        <p:spPr>
          <a:xfrm>
            <a:off x="202111" y="4820555"/>
            <a:ext cx="23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eD Team will add 1 or more service type records to the eD Record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91FB6-0EE5-41C4-BB66-725C9467B5CF}"/>
              </a:ext>
            </a:extLst>
          </p:cNvPr>
          <p:cNvSpPr txBox="1"/>
          <p:nvPr/>
        </p:nvSpPr>
        <p:spPr>
          <a:xfrm>
            <a:off x="142559" y="3978601"/>
            <a:ext cx="171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eD Team will add 1 or more Data Request line items records to each service type record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0BE6DE-B802-4DEC-AF3A-544AC54C582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727200" y="4271491"/>
            <a:ext cx="28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17CAF9-B85B-4738-8B34-FB41827525A0}"/>
              </a:ext>
            </a:extLst>
          </p:cNvPr>
          <p:cNvCxnSpPr>
            <a:endCxn id="61" idx="1"/>
          </p:cNvCxnSpPr>
          <p:nvPr/>
        </p:nvCxnSpPr>
        <p:spPr>
          <a:xfrm flipV="1">
            <a:off x="1855747" y="4581128"/>
            <a:ext cx="468056" cy="23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CB195E015E0A468050386DB9926D87" ma:contentTypeVersion="0" ma:contentTypeDescription="Create a new document." ma:contentTypeScope="" ma:versionID="cd6b2c8ecf2e5043d13beb386a7046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008E16-FE33-4A44-B47E-E40D76F6DF1F}"/>
</file>

<file path=customXml/itemProps2.xml><?xml version="1.0" encoding="utf-8"?>
<ds:datastoreItem xmlns:ds="http://schemas.openxmlformats.org/officeDocument/2006/customXml" ds:itemID="{27AA52C7-8C59-46F1-B7E0-9B943D2318A3}"/>
</file>

<file path=customXml/itemProps3.xml><?xml version="1.0" encoding="utf-8"?>
<ds:datastoreItem xmlns:ds="http://schemas.openxmlformats.org/officeDocument/2006/customXml" ds:itemID="{4146E4AF-B7B2-483A-9684-E5ECF774B69F}"/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533</Words>
  <Application>Microsoft Office PowerPoint</Application>
  <PresentationFormat>Widescreen</PresentationFormat>
  <Paragraphs>125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Gary (Enterprise Engineering, Technology)</dc:creator>
  <cp:lastModifiedBy>Gary Williams</cp:lastModifiedBy>
  <cp:revision>22</cp:revision>
  <dcterms:created xsi:type="dcterms:W3CDTF">2020-07-15T13:15:20Z</dcterms:created>
  <dcterms:modified xsi:type="dcterms:W3CDTF">2020-07-16T12:57:24Z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0x010100F5CB195E015E0A468050386DB9926D87</vt:lpwstr>
  </property>
</Properties>
</file>