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0647A-9C70-48FE-B0A8-FD701EBF74CB}" type="datetimeFigureOut">
              <a:rPr lang="en-US" smtClean="0"/>
              <a:t>2/19/2018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0B8B3-27EA-40E8-B0DD-E75C54D3C9DA}" type="slidenum">
              <a:rPr lang="en-US" smtClean="0"/>
              <a:t>‹#›</a:t>
            </a:fld>
            <a:endParaRPr lang="en-US"/>
          </a:p>
        </p:txBody>
      </p:sp>
    </p:spTree>
    <p:extLst>
      <p:ext uri="{BB962C8B-B14F-4D97-AF65-F5344CB8AC3E}">
        <p14:creationId xmlns:p14="http://schemas.microsoft.com/office/powerpoint/2010/main" val="110100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Shape 2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39" name="Shape 22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9507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206B18-8E72-407B-B115-555B32AE3F35}"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399127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06B18-8E72-407B-B115-555B32AE3F35}"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193980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06B18-8E72-407B-B115-555B32AE3F35}"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3299170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3 1">
    <p:bg>
      <p:bgPr>
        <a:blipFill rotWithShape="1">
          <a:blip r:embed="rId2">
            <a:alphaModFix/>
          </a:blip>
          <a:stretch>
            <a:fillRect/>
          </a:stretch>
        </a:blipFill>
        <a:effectLst/>
      </p:bgPr>
    </p:bg>
    <p:spTree>
      <p:nvGrpSpPr>
        <p:cNvPr id="1" name="Shape 136"/>
        <p:cNvGrpSpPr/>
        <p:nvPr/>
      </p:nvGrpSpPr>
      <p:grpSpPr>
        <a:xfrm>
          <a:off x="0" y="0"/>
          <a:ext cx="0" cy="0"/>
          <a:chOff x="0" y="0"/>
          <a:chExt cx="0" cy="0"/>
        </a:xfrm>
      </p:grpSpPr>
      <p:pic>
        <p:nvPicPr>
          <p:cNvPr id="137" name="Shape 137" descr="DMILOGO_darkfull.png"/>
          <p:cNvPicPr preferRelativeResize="0"/>
          <p:nvPr/>
        </p:nvPicPr>
        <p:blipFill rotWithShape="1">
          <a:blip r:embed="rId3">
            <a:alphaModFix/>
          </a:blip>
          <a:srcRect/>
          <a:stretch/>
        </p:blipFill>
        <p:spPr>
          <a:xfrm>
            <a:off x="10501767" y="5877601"/>
            <a:ext cx="1272199" cy="578833"/>
          </a:xfrm>
          <a:prstGeom prst="rect">
            <a:avLst/>
          </a:prstGeom>
          <a:noFill/>
          <a:ln>
            <a:noFill/>
          </a:ln>
        </p:spPr>
      </p:pic>
      <p:sp>
        <p:nvSpPr>
          <p:cNvPr id="138" name="Shape 138"/>
          <p:cNvSpPr/>
          <p:nvPr/>
        </p:nvSpPr>
        <p:spPr>
          <a:xfrm flipH="1">
            <a:off x="8532801" y="4750801"/>
            <a:ext cx="3659199" cy="2107199"/>
          </a:xfrm>
          <a:prstGeom prst="rtTriangle">
            <a:avLst/>
          </a:prstGeom>
          <a:solidFill>
            <a:srgbClr val="FFFFFF"/>
          </a:solidFill>
          <a:ln>
            <a:noFill/>
          </a:ln>
        </p:spPr>
        <p:txBody>
          <a:bodyPr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139" name="Shape 139"/>
          <p:cNvSpPr txBox="1">
            <a:spLocks noGrp="1"/>
          </p:cNvSpPr>
          <p:nvPr>
            <p:ph type="title"/>
          </p:nvPr>
        </p:nvSpPr>
        <p:spPr>
          <a:xfrm>
            <a:off x="688367" y="2419152"/>
            <a:ext cx="8512800" cy="26096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Raleway"/>
              <a:buNone/>
              <a:defRPr sz="6400" b="1" i="0" u="none" strike="noStrike" cap="none">
                <a:solidFill>
                  <a:srgbClr val="FFFFFF"/>
                </a:solidFill>
                <a:latin typeface="Raleway"/>
                <a:ea typeface="Raleway"/>
                <a:cs typeface="Raleway"/>
                <a:sym typeface="Raleway"/>
              </a:defRPr>
            </a:lvl1pPr>
            <a:lvl2pPr marL="0" marR="0" lvl="1" indent="0" algn="l" rtl="0">
              <a:lnSpc>
                <a:spcPct val="100000"/>
              </a:lnSpc>
              <a:spcBef>
                <a:spcPts val="0"/>
              </a:spcBef>
              <a:spcAft>
                <a:spcPts val="0"/>
              </a:spcAft>
              <a:buClr>
                <a:schemeClr val="dk2"/>
              </a:buClr>
              <a:buFont typeface="Arial"/>
              <a:buNone/>
              <a:defRPr sz="4800" b="1" i="0" u="none" strike="noStrike" cap="none">
                <a:solidFill>
                  <a:schemeClr val="dk2"/>
                </a:solidFill>
                <a:latin typeface="Arial"/>
                <a:ea typeface="Arial"/>
                <a:cs typeface="Arial"/>
                <a:sym typeface="Arial"/>
              </a:defRPr>
            </a:lvl2pPr>
            <a:lvl3pPr lvl="2" indent="0" rtl="0">
              <a:spcBef>
                <a:spcPts val="0"/>
              </a:spcBef>
              <a:buClr>
                <a:schemeClr val="dk2"/>
              </a:buClr>
              <a:buFont typeface="Arial"/>
              <a:buNone/>
              <a:defRPr sz="4800" b="1">
                <a:solidFill>
                  <a:schemeClr val="dk2"/>
                </a:solidFill>
              </a:defRPr>
            </a:lvl3pPr>
            <a:lvl4pPr lvl="3" indent="0" rtl="0">
              <a:spcBef>
                <a:spcPts val="0"/>
              </a:spcBef>
              <a:buClr>
                <a:schemeClr val="dk2"/>
              </a:buClr>
              <a:buFont typeface="Arial"/>
              <a:buNone/>
              <a:defRPr sz="4800" b="1">
                <a:solidFill>
                  <a:schemeClr val="dk2"/>
                </a:solidFill>
              </a:defRPr>
            </a:lvl4pPr>
            <a:lvl5pPr lvl="4" indent="0" rtl="0">
              <a:spcBef>
                <a:spcPts val="0"/>
              </a:spcBef>
              <a:buClr>
                <a:schemeClr val="dk2"/>
              </a:buClr>
              <a:buFont typeface="Arial"/>
              <a:buNone/>
              <a:defRPr sz="4800" b="1">
                <a:solidFill>
                  <a:schemeClr val="dk2"/>
                </a:solidFill>
              </a:defRPr>
            </a:lvl5pPr>
            <a:lvl6pPr lvl="5" indent="0" rtl="0">
              <a:spcBef>
                <a:spcPts val="0"/>
              </a:spcBef>
              <a:buClr>
                <a:schemeClr val="dk2"/>
              </a:buClr>
              <a:buFont typeface="Arial"/>
              <a:buNone/>
              <a:defRPr sz="4800" b="1">
                <a:solidFill>
                  <a:schemeClr val="dk2"/>
                </a:solidFill>
              </a:defRPr>
            </a:lvl6pPr>
            <a:lvl7pPr lvl="6" indent="0" rtl="0">
              <a:spcBef>
                <a:spcPts val="0"/>
              </a:spcBef>
              <a:buClr>
                <a:schemeClr val="dk2"/>
              </a:buClr>
              <a:buFont typeface="Arial"/>
              <a:buNone/>
              <a:defRPr sz="4800" b="1">
                <a:solidFill>
                  <a:schemeClr val="dk2"/>
                </a:solidFill>
              </a:defRPr>
            </a:lvl7pPr>
            <a:lvl8pPr lvl="7" indent="0" rtl="0">
              <a:spcBef>
                <a:spcPts val="0"/>
              </a:spcBef>
              <a:buClr>
                <a:schemeClr val="dk2"/>
              </a:buClr>
              <a:buFont typeface="Arial"/>
              <a:buNone/>
              <a:defRPr sz="4800" b="1">
                <a:solidFill>
                  <a:schemeClr val="dk2"/>
                </a:solidFill>
              </a:defRPr>
            </a:lvl8pPr>
            <a:lvl9pPr lvl="8" indent="0" rtl="0">
              <a:spcBef>
                <a:spcPts val="0"/>
              </a:spcBef>
              <a:buClr>
                <a:schemeClr val="dk2"/>
              </a:buClr>
              <a:buFont typeface="Arial"/>
              <a:buNone/>
              <a:defRPr sz="4800" b="1">
                <a:solidFill>
                  <a:schemeClr val="dk2"/>
                </a:solidFill>
              </a:defRPr>
            </a:lvl9pPr>
          </a:lstStyle>
          <a:p>
            <a:endParaRPr/>
          </a:p>
        </p:txBody>
      </p:sp>
      <p:pic>
        <p:nvPicPr>
          <p:cNvPr id="140" name="Shape 140" descr="DMILOGO_darkfull.png"/>
          <p:cNvPicPr preferRelativeResize="0"/>
          <p:nvPr/>
        </p:nvPicPr>
        <p:blipFill rotWithShape="1">
          <a:blip r:embed="rId3">
            <a:alphaModFix/>
          </a:blip>
          <a:srcRect/>
          <a:stretch/>
        </p:blipFill>
        <p:spPr>
          <a:xfrm>
            <a:off x="10501767" y="5877601"/>
            <a:ext cx="1272199" cy="578833"/>
          </a:xfrm>
          <a:prstGeom prst="rect">
            <a:avLst/>
          </a:prstGeom>
          <a:noFill/>
          <a:ln>
            <a:noFill/>
          </a:ln>
        </p:spPr>
      </p:pic>
    </p:spTree>
    <p:extLst>
      <p:ext uri="{BB962C8B-B14F-4D97-AF65-F5344CB8AC3E}">
        <p14:creationId xmlns:p14="http://schemas.microsoft.com/office/powerpoint/2010/main" val="417249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06B18-8E72-407B-B115-555B32AE3F35}"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260542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206B18-8E72-407B-B115-555B32AE3F35}"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110162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206B18-8E72-407B-B115-555B32AE3F35}"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366588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206B18-8E72-407B-B115-555B32AE3F35}"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215845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206B18-8E72-407B-B115-555B32AE3F35}"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232610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06B18-8E72-407B-B115-555B32AE3F35}"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154899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206B18-8E72-407B-B115-555B32AE3F35}"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152668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206B18-8E72-407B-B115-555B32AE3F35}"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72459-7E63-4110-B983-019159107377}" type="slidenum">
              <a:rPr lang="en-US" smtClean="0"/>
              <a:t>‹#›</a:t>
            </a:fld>
            <a:endParaRPr lang="en-US"/>
          </a:p>
        </p:txBody>
      </p:sp>
    </p:spTree>
    <p:extLst>
      <p:ext uri="{BB962C8B-B14F-4D97-AF65-F5344CB8AC3E}">
        <p14:creationId xmlns:p14="http://schemas.microsoft.com/office/powerpoint/2010/main" val="72355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06B18-8E72-407B-B115-555B32AE3F35}" type="datetimeFigureOut">
              <a:rPr lang="en-US" smtClean="0"/>
              <a:t>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72459-7E63-4110-B983-019159107377}" type="slidenum">
              <a:rPr lang="en-US" smtClean="0"/>
              <a:t>‹#›</a:t>
            </a:fld>
            <a:endParaRPr lang="en-US"/>
          </a:p>
        </p:txBody>
      </p:sp>
    </p:spTree>
    <p:extLst>
      <p:ext uri="{BB962C8B-B14F-4D97-AF65-F5344CB8AC3E}">
        <p14:creationId xmlns:p14="http://schemas.microsoft.com/office/powerpoint/2010/main" val="59669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Shape 2241"/>
          <p:cNvSpPr txBox="1">
            <a:spLocks noGrp="1"/>
          </p:cNvSpPr>
          <p:nvPr>
            <p:ph type="title"/>
          </p:nvPr>
        </p:nvSpPr>
        <p:spPr>
          <a:xfrm>
            <a:off x="103141" y="480477"/>
            <a:ext cx="11254584" cy="1114716"/>
          </a:xfrm>
          <a:prstGeom prst="rect">
            <a:avLst/>
          </a:prstGeom>
          <a:noFill/>
          <a:ln>
            <a:noFill/>
          </a:ln>
        </p:spPr>
        <p:txBody>
          <a:bodyPr vert="horz" lIns="121900" tIns="121900" rIns="121900" bIns="121900" rtlCol="0" anchor="b" anchorCtr="0">
            <a:noAutofit/>
          </a:bodyPr>
          <a:lstStyle/>
          <a:p>
            <a:pPr>
              <a:lnSpc>
                <a:spcPct val="90000"/>
              </a:lnSpc>
              <a:buClr>
                <a:srgbClr val="000000"/>
              </a:buClr>
              <a:buSzPct val="25000"/>
            </a:pPr>
            <a:r>
              <a:rPr lang="en-US"/>
              <a:t>Hybrid</a:t>
            </a:r>
            <a:endParaRPr lang="en" sz="5333" dirty="0"/>
          </a:p>
        </p:txBody>
      </p:sp>
      <p:sp>
        <p:nvSpPr>
          <p:cNvPr id="2" name="TextBox 1"/>
          <p:cNvSpPr txBox="1"/>
          <p:nvPr/>
        </p:nvSpPr>
        <p:spPr>
          <a:xfrm>
            <a:off x="962992" y="1934818"/>
            <a:ext cx="10151165" cy="4739759"/>
          </a:xfrm>
          <a:prstGeom prst="rect">
            <a:avLst/>
          </a:prstGeom>
          <a:noFill/>
        </p:spPr>
        <p:txBody>
          <a:bodyPr wrap="square" rtlCol="0">
            <a:spAutoFit/>
          </a:bodyPr>
          <a:lstStyle/>
          <a:p>
            <a:r>
              <a:rPr lang="en-US" b="1" dirty="0">
                <a:solidFill>
                  <a:srgbClr val="FFFF00"/>
                </a:solidFill>
              </a:rPr>
              <a:t>Resource Assignment Dashboard</a:t>
            </a:r>
            <a:endParaRPr lang="en-US" sz="2000" dirty="0">
              <a:solidFill>
                <a:srgbClr val="FFFF00"/>
              </a:solidFill>
            </a:endParaRPr>
          </a:p>
          <a:p>
            <a:r>
              <a:rPr lang="en-US" sz="2000" dirty="0"/>
              <a:t/>
            </a:r>
            <a:br>
              <a:rPr lang="en-US" sz="2000" dirty="0"/>
            </a:br>
            <a:r>
              <a:rPr lang="en-US" sz="2000" b="1" dirty="0">
                <a:solidFill>
                  <a:srgbClr val="FFFF00"/>
                </a:solidFill>
              </a:rPr>
              <a:t>Current System: </a:t>
            </a:r>
            <a:endParaRPr lang="en-US" sz="2000" b="1" dirty="0" smtClean="0">
              <a:solidFill>
                <a:srgbClr val="FFFF00"/>
              </a:solidFill>
            </a:endParaRPr>
          </a:p>
          <a:p>
            <a:r>
              <a:rPr lang="en-US" dirty="0" smtClean="0">
                <a:solidFill>
                  <a:srgbClr val="FFFF00"/>
                </a:solidFill>
              </a:rPr>
              <a:t>Based </a:t>
            </a:r>
            <a:r>
              <a:rPr lang="en-US" dirty="0">
                <a:solidFill>
                  <a:srgbClr val="FFFF00"/>
                </a:solidFill>
              </a:rPr>
              <a:t>on information collected until now DMI maintains an excel sheet for task assignments and this is updated manually. This excel sheet has brief information about resources and their planned hours each week.</a:t>
            </a:r>
            <a:endParaRPr lang="en-US" sz="2000" dirty="0">
              <a:solidFill>
                <a:srgbClr val="FFFF00"/>
              </a:solidFill>
            </a:endParaRPr>
          </a:p>
          <a:p>
            <a:r>
              <a:rPr lang="en-US" sz="2000" dirty="0">
                <a:solidFill>
                  <a:srgbClr val="FFFF00"/>
                </a:solidFill>
              </a:rPr>
              <a:t/>
            </a:r>
            <a:br>
              <a:rPr lang="en-US" sz="2000" dirty="0">
                <a:solidFill>
                  <a:srgbClr val="FFFF00"/>
                </a:solidFill>
              </a:rPr>
            </a:br>
            <a:r>
              <a:rPr lang="en-US" sz="2000" b="1" dirty="0">
                <a:solidFill>
                  <a:srgbClr val="FFFF00"/>
                </a:solidFill>
              </a:rPr>
              <a:t>New System: </a:t>
            </a:r>
            <a:endParaRPr lang="en-US" sz="2000" dirty="0">
              <a:solidFill>
                <a:srgbClr val="FFFF00"/>
              </a:solidFill>
            </a:endParaRPr>
          </a:p>
          <a:p>
            <a:pPr fontAlgn="base"/>
            <a:r>
              <a:rPr lang="en-US" dirty="0">
                <a:solidFill>
                  <a:srgbClr val="FFFF00"/>
                </a:solidFill>
              </a:rPr>
              <a:t>We are planning to create a Visual Dashboard for Resource Task Management. We will create an excel sheet that will include the resource and their task assignment information and this will serve as source to our dashboard. We will plan an automated schedule to refresh the dashboard based on source. Users should be able to slice and dice in the dashboard based on their requirements. This will help senior leadership view and understand the picture in a better way.</a:t>
            </a:r>
          </a:p>
          <a:p>
            <a:pPr fontAlgn="base"/>
            <a:r>
              <a:rPr lang="en-US" dirty="0">
                <a:solidFill>
                  <a:srgbClr val="FFFF00"/>
                </a:solidFill>
              </a:rPr>
              <a:t>We may use similar kind of dashboard for other operation reports that are maintained manually in </a:t>
            </a:r>
            <a:endParaRPr lang="en-US" dirty="0" smtClean="0">
              <a:solidFill>
                <a:srgbClr val="FFFF00"/>
              </a:solidFill>
            </a:endParaRPr>
          </a:p>
          <a:p>
            <a:pPr fontAlgn="base"/>
            <a:r>
              <a:rPr lang="en-US" dirty="0" smtClean="0">
                <a:solidFill>
                  <a:srgbClr val="FFFF00"/>
                </a:solidFill>
              </a:rPr>
              <a:t>excel </a:t>
            </a:r>
            <a:r>
              <a:rPr lang="en-US" dirty="0">
                <a:solidFill>
                  <a:srgbClr val="FFFF00"/>
                </a:solidFill>
              </a:rPr>
              <a:t>sheets. </a:t>
            </a:r>
          </a:p>
          <a:p>
            <a:r>
              <a:rPr lang="en-US" sz="2400" dirty="0">
                <a:solidFill>
                  <a:srgbClr val="FFFF00"/>
                </a:solidFill>
              </a:rPr>
              <a:t> </a:t>
            </a:r>
          </a:p>
        </p:txBody>
      </p:sp>
    </p:spTree>
    <p:extLst>
      <p:ext uri="{BB962C8B-B14F-4D97-AF65-F5344CB8AC3E}">
        <p14:creationId xmlns:p14="http://schemas.microsoft.com/office/powerpoint/2010/main" val="3221314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Words>
  <Application>Microsoft Office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Raleway</vt:lpstr>
      <vt:lpstr>Office Theme</vt:lpstr>
      <vt:lpstr>Hybrid</vt:lpstr>
    </vt:vector>
  </TitlesOfParts>
  <Company>Lochbridge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dc:title>
  <dc:creator>Sonakiya, Ravindra</dc:creator>
  <cp:lastModifiedBy>Sonakiya, Ravindra</cp:lastModifiedBy>
  <cp:revision>3</cp:revision>
  <dcterms:created xsi:type="dcterms:W3CDTF">2018-02-19T03:38:24Z</dcterms:created>
  <dcterms:modified xsi:type="dcterms:W3CDTF">2018-02-19T03:44:44Z</dcterms:modified>
</cp:coreProperties>
</file>