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9" r:id="rId25"/>
    <p:sldId id="290" r:id="rId26"/>
    <p:sldId id="291" r:id="rId27"/>
    <p:sldId id="278" r:id="rId28"/>
    <p:sldId id="292" r:id="rId29"/>
    <p:sldId id="296" r:id="rId30"/>
    <p:sldId id="279" r:id="rId31"/>
    <p:sldId id="280" r:id="rId32"/>
    <p:sldId id="281" r:id="rId33"/>
    <p:sldId id="282" r:id="rId34"/>
    <p:sldId id="293" r:id="rId35"/>
    <p:sldId id="294" r:id="rId36"/>
    <p:sldId id="295" r:id="rId37"/>
    <p:sldId id="297" r:id="rId38"/>
    <p:sldId id="283" r:id="rId39"/>
    <p:sldId id="284" r:id="rId40"/>
    <p:sldId id="285" r:id="rId41"/>
    <p:sldId id="286" r:id="rId42"/>
    <p:sldId id="298" r:id="rId43"/>
    <p:sldId id="28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showGuides="1">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PredictingCustomerResponse.xlsm"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layout/>
      <c:overlay val="0"/>
    </c:title>
    <c:autoTitleDeleted val="0"/>
    <c:plotArea>
      <c:layout/>
      <c:scatterChart>
        <c:scatterStyle val="lineMarker"/>
        <c:varyColors val="0"/>
        <c:ser>
          <c:idx val="0"/>
          <c:order val="0"/>
          <c:tx>
            <c:strRef>
              <c:f>Campaign1!$I$1</c:f>
              <c:strCache>
                <c:ptCount val="1"/>
                <c:pt idx="0">
                  <c:v>Renewal Status</c:v>
                </c:pt>
              </c:strCache>
            </c:strRef>
          </c:tx>
          <c:spPr>
            <a:ln w="28575">
              <a:noFill/>
            </a:ln>
          </c:spPr>
          <c:xVal>
            <c:numRef>
              <c:f>Campaign1!$H$2:$H$80</c:f>
              <c:numCache>
                <c:formatCode>General</c:formatCode>
                <c:ptCount val="79"/>
                <c:pt idx="0">
                  <c:v>23</c:v>
                </c:pt>
                <c:pt idx="1">
                  <c:v>31</c:v>
                </c:pt>
                <c:pt idx="2">
                  <c:v>21</c:v>
                </c:pt>
                <c:pt idx="3">
                  <c:v>37</c:v>
                </c:pt>
                <c:pt idx="4">
                  <c:v>38</c:v>
                </c:pt>
                <c:pt idx="5">
                  <c:v>21</c:v>
                </c:pt>
                <c:pt idx="6">
                  <c:v>30</c:v>
                </c:pt>
                <c:pt idx="7">
                  <c:v>21</c:v>
                </c:pt>
                <c:pt idx="8">
                  <c:v>38</c:v>
                </c:pt>
                <c:pt idx="9">
                  <c:v>21</c:v>
                </c:pt>
                <c:pt idx="10">
                  <c:v>37</c:v>
                </c:pt>
                <c:pt idx="11">
                  <c:v>36</c:v>
                </c:pt>
                <c:pt idx="12">
                  <c:v>23</c:v>
                </c:pt>
                <c:pt idx="13">
                  <c:v>24</c:v>
                </c:pt>
                <c:pt idx="14">
                  <c:v>23</c:v>
                </c:pt>
                <c:pt idx="15">
                  <c:v>36</c:v>
                </c:pt>
                <c:pt idx="16">
                  <c:v>24</c:v>
                </c:pt>
                <c:pt idx="17">
                  <c:v>21</c:v>
                </c:pt>
                <c:pt idx="18">
                  <c:v>22</c:v>
                </c:pt>
                <c:pt idx="19">
                  <c:v>23</c:v>
                </c:pt>
                <c:pt idx="20">
                  <c:v>24</c:v>
                </c:pt>
                <c:pt idx="21">
                  <c:v>23</c:v>
                </c:pt>
                <c:pt idx="22">
                  <c:v>23</c:v>
                </c:pt>
                <c:pt idx="23">
                  <c:v>24</c:v>
                </c:pt>
                <c:pt idx="24">
                  <c:v>36</c:v>
                </c:pt>
                <c:pt idx="25">
                  <c:v>38</c:v>
                </c:pt>
                <c:pt idx="26">
                  <c:v>36</c:v>
                </c:pt>
                <c:pt idx="27">
                  <c:v>38</c:v>
                </c:pt>
                <c:pt idx="28">
                  <c:v>24</c:v>
                </c:pt>
                <c:pt idx="29">
                  <c:v>37</c:v>
                </c:pt>
                <c:pt idx="30">
                  <c:v>21</c:v>
                </c:pt>
                <c:pt idx="31">
                  <c:v>36</c:v>
                </c:pt>
                <c:pt idx="32">
                  <c:v>21</c:v>
                </c:pt>
                <c:pt idx="33">
                  <c:v>21</c:v>
                </c:pt>
                <c:pt idx="34">
                  <c:v>30</c:v>
                </c:pt>
                <c:pt idx="35">
                  <c:v>24</c:v>
                </c:pt>
                <c:pt idx="36">
                  <c:v>24</c:v>
                </c:pt>
                <c:pt idx="37">
                  <c:v>23</c:v>
                </c:pt>
                <c:pt idx="38">
                  <c:v>24</c:v>
                </c:pt>
                <c:pt idx="39">
                  <c:v>24</c:v>
                </c:pt>
                <c:pt idx="40">
                  <c:v>36</c:v>
                </c:pt>
                <c:pt idx="41">
                  <c:v>24</c:v>
                </c:pt>
                <c:pt idx="42">
                  <c:v>23</c:v>
                </c:pt>
                <c:pt idx="43">
                  <c:v>22</c:v>
                </c:pt>
                <c:pt idx="44">
                  <c:v>22</c:v>
                </c:pt>
                <c:pt idx="45">
                  <c:v>24</c:v>
                </c:pt>
                <c:pt idx="46">
                  <c:v>34</c:v>
                </c:pt>
                <c:pt idx="47">
                  <c:v>25</c:v>
                </c:pt>
                <c:pt idx="48">
                  <c:v>24</c:v>
                </c:pt>
                <c:pt idx="49">
                  <c:v>21</c:v>
                </c:pt>
                <c:pt idx="50">
                  <c:v>23</c:v>
                </c:pt>
                <c:pt idx="51">
                  <c:v>24</c:v>
                </c:pt>
                <c:pt idx="52">
                  <c:v>23</c:v>
                </c:pt>
                <c:pt idx="53">
                  <c:v>23</c:v>
                </c:pt>
                <c:pt idx="54">
                  <c:v>23</c:v>
                </c:pt>
                <c:pt idx="55">
                  <c:v>23</c:v>
                </c:pt>
                <c:pt idx="56">
                  <c:v>22</c:v>
                </c:pt>
                <c:pt idx="57">
                  <c:v>34</c:v>
                </c:pt>
                <c:pt idx="58">
                  <c:v>22</c:v>
                </c:pt>
                <c:pt idx="59">
                  <c:v>31</c:v>
                </c:pt>
                <c:pt idx="60">
                  <c:v>22</c:v>
                </c:pt>
                <c:pt idx="61">
                  <c:v>24</c:v>
                </c:pt>
                <c:pt idx="62">
                  <c:v>24</c:v>
                </c:pt>
                <c:pt idx="63">
                  <c:v>31</c:v>
                </c:pt>
                <c:pt idx="64">
                  <c:v>42</c:v>
                </c:pt>
                <c:pt idx="65">
                  <c:v>24</c:v>
                </c:pt>
                <c:pt idx="66">
                  <c:v>24</c:v>
                </c:pt>
                <c:pt idx="67">
                  <c:v>23</c:v>
                </c:pt>
                <c:pt idx="68">
                  <c:v>23</c:v>
                </c:pt>
                <c:pt idx="69">
                  <c:v>21</c:v>
                </c:pt>
                <c:pt idx="70">
                  <c:v>31</c:v>
                </c:pt>
                <c:pt idx="71">
                  <c:v>42</c:v>
                </c:pt>
                <c:pt idx="72">
                  <c:v>21</c:v>
                </c:pt>
                <c:pt idx="73">
                  <c:v>27</c:v>
                </c:pt>
                <c:pt idx="74">
                  <c:v>21</c:v>
                </c:pt>
                <c:pt idx="75">
                  <c:v>24</c:v>
                </c:pt>
                <c:pt idx="76">
                  <c:v>24</c:v>
                </c:pt>
                <c:pt idx="77">
                  <c:v>24</c:v>
                </c:pt>
                <c:pt idx="78">
                  <c:v>23</c:v>
                </c:pt>
              </c:numCache>
            </c:numRef>
          </c:xVal>
          <c:yVal>
            <c:numRef>
              <c:f>Campaign1!$I$2:$I$80</c:f>
              <c:numCache>
                <c:formatCode>General</c:formatCode>
                <c:ptCount val="79"/>
                <c:pt idx="0">
                  <c:v>0</c:v>
                </c:pt>
                <c:pt idx="1">
                  <c:v>0</c:v>
                </c:pt>
                <c:pt idx="2">
                  <c:v>1</c:v>
                </c:pt>
                <c:pt idx="3">
                  <c:v>0</c:v>
                </c:pt>
                <c:pt idx="4">
                  <c:v>1</c:v>
                </c:pt>
                <c:pt idx="5">
                  <c:v>0</c:v>
                </c:pt>
                <c:pt idx="6">
                  <c:v>0</c:v>
                </c:pt>
                <c:pt idx="7">
                  <c:v>0</c:v>
                </c:pt>
                <c:pt idx="8">
                  <c:v>0</c:v>
                </c:pt>
                <c:pt idx="9">
                  <c:v>1</c:v>
                </c:pt>
                <c:pt idx="10">
                  <c:v>1</c:v>
                </c:pt>
                <c:pt idx="11">
                  <c:v>1</c:v>
                </c:pt>
                <c:pt idx="12">
                  <c:v>1</c:v>
                </c:pt>
                <c:pt idx="13">
                  <c:v>0</c:v>
                </c:pt>
                <c:pt idx="14">
                  <c:v>1</c:v>
                </c:pt>
                <c:pt idx="15">
                  <c:v>0</c:v>
                </c:pt>
                <c:pt idx="16">
                  <c:v>0</c:v>
                </c:pt>
                <c:pt idx="17">
                  <c:v>1</c:v>
                </c:pt>
                <c:pt idx="18">
                  <c:v>0</c:v>
                </c:pt>
                <c:pt idx="19">
                  <c:v>1</c:v>
                </c:pt>
                <c:pt idx="20">
                  <c:v>0</c:v>
                </c:pt>
                <c:pt idx="21">
                  <c:v>1</c:v>
                </c:pt>
                <c:pt idx="22">
                  <c:v>1</c:v>
                </c:pt>
                <c:pt idx="23">
                  <c:v>1</c:v>
                </c:pt>
                <c:pt idx="24">
                  <c:v>1</c:v>
                </c:pt>
                <c:pt idx="25">
                  <c:v>0</c:v>
                </c:pt>
                <c:pt idx="26">
                  <c:v>0</c:v>
                </c:pt>
                <c:pt idx="27">
                  <c:v>0</c:v>
                </c:pt>
                <c:pt idx="28">
                  <c:v>0</c:v>
                </c:pt>
                <c:pt idx="29">
                  <c:v>1</c:v>
                </c:pt>
                <c:pt idx="30">
                  <c:v>0</c:v>
                </c:pt>
                <c:pt idx="31">
                  <c:v>1</c:v>
                </c:pt>
                <c:pt idx="32">
                  <c:v>1</c:v>
                </c:pt>
                <c:pt idx="33">
                  <c:v>0</c:v>
                </c:pt>
                <c:pt idx="34">
                  <c:v>1</c:v>
                </c:pt>
                <c:pt idx="35">
                  <c:v>0</c:v>
                </c:pt>
                <c:pt idx="36">
                  <c:v>1</c:v>
                </c:pt>
                <c:pt idx="37">
                  <c:v>0</c:v>
                </c:pt>
                <c:pt idx="38">
                  <c:v>1</c:v>
                </c:pt>
                <c:pt idx="39">
                  <c:v>0</c:v>
                </c:pt>
                <c:pt idx="40">
                  <c:v>0</c:v>
                </c:pt>
                <c:pt idx="41">
                  <c:v>1</c:v>
                </c:pt>
                <c:pt idx="42">
                  <c:v>1</c:v>
                </c:pt>
                <c:pt idx="43">
                  <c:v>0</c:v>
                </c:pt>
                <c:pt idx="44">
                  <c:v>1</c:v>
                </c:pt>
                <c:pt idx="45">
                  <c:v>0</c:v>
                </c:pt>
                <c:pt idx="46">
                  <c:v>0</c:v>
                </c:pt>
                <c:pt idx="47">
                  <c:v>1</c:v>
                </c:pt>
                <c:pt idx="48">
                  <c:v>1</c:v>
                </c:pt>
                <c:pt idx="49">
                  <c:v>0</c:v>
                </c:pt>
                <c:pt idx="50">
                  <c:v>0</c:v>
                </c:pt>
                <c:pt idx="51">
                  <c:v>0</c:v>
                </c:pt>
                <c:pt idx="52">
                  <c:v>0</c:v>
                </c:pt>
                <c:pt idx="53">
                  <c:v>1</c:v>
                </c:pt>
                <c:pt idx="54">
                  <c:v>1</c:v>
                </c:pt>
                <c:pt idx="55">
                  <c:v>0</c:v>
                </c:pt>
                <c:pt idx="56">
                  <c:v>0</c:v>
                </c:pt>
                <c:pt idx="57">
                  <c:v>0</c:v>
                </c:pt>
                <c:pt idx="58">
                  <c:v>0</c:v>
                </c:pt>
                <c:pt idx="59">
                  <c:v>1</c:v>
                </c:pt>
                <c:pt idx="60">
                  <c:v>0</c:v>
                </c:pt>
                <c:pt idx="61">
                  <c:v>1</c:v>
                </c:pt>
                <c:pt idx="62">
                  <c:v>0</c:v>
                </c:pt>
                <c:pt idx="63">
                  <c:v>1</c:v>
                </c:pt>
                <c:pt idx="64">
                  <c:v>1</c:v>
                </c:pt>
                <c:pt idx="65">
                  <c:v>0</c:v>
                </c:pt>
                <c:pt idx="66">
                  <c:v>0</c:v>
                </c:pt>
                <c:pt idx="67">
                  <c:v>0</c:v>
                </c:pt>
                <c:pt idx="68">
                  <c:v>0</c:v>
                </c:pt>
                <c:pt idx="69">
                  <c:v>1</c:v>
                </c:pt>
                <c:pt idx="70">
                  <c:v>0</c:v>
                </c:pt>
                <c:pt idx="71">
                  <c:v>0</c:v>
                </c:pt>
                <c:pt idx="72">
                  <c:v>1</c:v>
                </c:pt>
                <c:pt idx="73">
                  <c:v>1</c:v>
                </c:pt>
                <c:pt idx="74">
                  <c:v>0</c:v>
                </c:pt>
                <c:pt idx="75">
                  <c:v>0</c:v>
                </c:pt>
                <c:pt idx="76">
                  <c:v>0</c:v>
                </c:pt>
                <c:pt idx="77">
                  <c:v>0</c:v>
                </c:pt>
                <c:pt idx="78">
                  <c:v>0</c:v>
                </c:pt>
              </c:numCache>
            </c:numRef>
          </c:yVal>
          <c:smooth val="0"/>
        </c:ser>
        <c:dLbls>
          <c:showLegendKey val="0"/>
          <c:showVal val="0"/>
          <c:showCatName val="0"/>
          <c:showSerName val="0"/>
          <c:showPercent val="0"/>
          <c:showBubbleSize val="0"/>
        </c:dLbls>
        <c:axId val="58099200"/>
        <c:axId val="58099968"/>
      </c:scatterChart>
      <c:valAx>
        <c:axId val="58099200"/>
        <c:scaling>
          <c:orientation val="minMax"/>
        </c:scaling>
        <c:delete val="0"/>
        <c:axPos val="b"/>
        <c:numFmt formatCode="General" sourceLinked="1"/>
        <c:majorTickMark val="out"/>
        <c:minorTickMark val="none"/>
        <c:tickLblPos val="nextTo"/>
        <c:crossAx val="58099968"/>
        <c:crosses val="autoZero"/>
        <c:crossBetween val="midCat"/>
      </c:valAx>
      <c:valAx>
        <c:axId val="58099968"/>
        <c:scaling>
          <c:orientation val="minMax"/>
        </c:scaling>
        <c:delete val="0"/>
        <c:axPos val="l"/>
        <c:majorGridlines/>
        <c:numFmt formatCode="General" sourceLinked="1"/>
        <c:majorTickMark val="out"/>
        <c:minorTickMark val="none"/>
        <c:tickLblPos val="nextTo"/>
        <c:crossAx val="58099200"/>
        <c:crosses val="autoZero"/>
        <c:crossBetween val="midCat"/>
      </c:valAx>
    </c:plotArea>
    <c:legend>
      <c:legendPos val="r"/>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A82674-A6FD-44A8-9FC2-D26949216CE1}" type="datetimeFigureOut">
              <a:rPr lang="en-US" smtClean="0"/>
              <a:t>12/15/2013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A8C36-5100-4825-9130-D0A296D2EDDD}" type="slidenum">
              <a:rPr lang="en-US" smtClean="0"/>
              <a:t>‹#›</a:t>
            </a:fld>
            <a:endParaRPr lang="en-US"/>
          </a:p>
        </p:txBody>
      </p:sp>
    </p:spTree>
    <p:extLst>
      <p:ext uri="{BB962C8B-B14F-4D97-AF65-F5344CB8AC3E}">
        <p14:creationId xmlns:p14="http://schemas.microsoft.com/office/powerpoint/2010/main" val="330887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A82674-A6FD-44A8-9FC2-D26949216CE1}" type="datetimeFigureOut">
              <a:rPr lang="en-US" smtClean="0"/>
              <a:t>12/15/2013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A8C36-5100-4825-9130-D0A296D2EDDD}" type="slidenum">
              <a:rPr lang="en-US" smtClean="0"/>
              <a:t>‹#›</a:t>
            </a:fld>
            <a:endParaRPr lang="en-US"/>
          </a:p>
        </p:txBody>
      </p:sp>
    </p:spTree>
    <p:extLst>
      <p:ext uri="{BB962C8B-B14F-4D97-AF65-F5344CB8AC3E}">
        <p14:creationId xmlns:p14="http://schemas.microsoft.com/office/powerpoint/2010/main" val="4242341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A82674-A6FD-44A8-9FC2-D26949216CE1}" type="datetimeFigureOut">
              <a:rPr lang="en-US" smtClean="0"/>
              <a:t>12/15/2013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A8C36-5100-4825-9130-D0A296D2EDDD}" type="slidenum">
              <a:rPr lang="en-US" smtClean="0"/>
              <a:t>‹#›</a:t>
            </a:fld>
            <a:endParaRPr lang="en-US"/>
          </a:p>
        </p:txBody>
      </p:sp>
    </p:spTree>
    <p:extLst>
      <p:ext uri="{BB962C8B-B14F-4D97-AF65-F5344CB8AC3E}">
        <p14:creationId xmlns:p14="http://schemas.microsoft.com/office/powerpoint/2010/main" val="538460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A82674-A6FD-44A8-9FC2-D26949216CE1}" type="datetimeFigureOut">
              <a:rPr lang="en-US" smtClean="0"/>
              <a:t>12/15/2013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A8C36-5100-4825-9130-D0A296D2EDDD}" type="slidenum">
              <a:rPr lang="en-US" smtClean="0"/>
              <a:t>‹#›</a:t>
            </a:fld>
            <a:endParaRPr lang="en-US"/>
          </a:p>
        </p:txBody>
      </p:sp>
    </p:spTree>
    <p:extLst>
      <p:ext uri="{BB962C8B-B14F-4D97-AF65-F5344CB8AC3E}">
        <p14:creationId xmlns:p14="http://schemas.microsoft.com/office/powerpoint/2010/main" val="306225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A82674-A6FD-44A8-9FC2-D26949216CE1}" type="datetimeFigureOut">
              <a:rPr lang="en-US" smtClean="0"/>
              <a:t>12/15/2013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A8C36-5100-4825-9130-D0A296D2EDDD}" type="slidenum">
              <a:rPr lang="en-US" smtClean="0"/>
              <a:t>‹#›</a:t>
            </a:fld>
            <a:endParaRPr lang="en-US"/>
          </a:p>
        </p:txBody>
      </p:sp>
    </p:spTree>
    <p:extLst>
      <p:ext uri="{BB962C8B-B14F-4D97-AF65-F5344CB8AC3E}">
        <p14:creationId xmlns:p14="http://schemas.microsoft.com/office/powerpoint/2010/main" val="3443655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A82674-A6FD-44A8-9FC2-D26949216CE1}" type="datetimeFigureOut">
              <a:rPr lang="en-US" smtClean="0"/>
              <a:t>12/15/2013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A8C36-5100-4825-9130-D0A296D2EDDD}" type="slidenum">
              <a:rPr lang="en-US" smtClean="0"/>
              <a:t>‹#›</a:t>
            </a:fld>
            <a:endParaRPr lang="en-US"/>
          </a:p>
        </p:txBody>
      </p:sp>
    </p:spTree>
    <p:extLst>
      <p:ext uri="{BB962C8B-B14F-4D97-AF65-F5344CB8AC3E}">
        <p14:creationId xmlns:p14="http://schemas.microsoft.com/office/powerpoint/2010/main" val="327993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82674-A6FD-44A8-9FC2-D26949216CE1}" type="datetimeFigureOut">
              <a:rPr lang="en-US" smtClean="0"/>
              <a:t>12/15/2013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A8C36-5100-4825-9130-D0A296D2EDDD}" type="slidenum">
              <a:rPr lang="en-US" smtClean="0"/>
              <a:t>‹#›</a:t>
            </a:fld>
            <a:endParaRPr lang="en-US"/>
          </a:p>
        </p:txBody>
      </p:sp>
    </p:spTree>
    <p:extLst>
      <p:ext uri="{BB962C8B-B14F-4D97-AF65-F5344CB8AC3E}">
        <p14:creationId xmlns:p14="http://schemas.microsoft.com/office/powerpoint/2010/main" val="405989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A82674-A6FD-44A8-9FC2-D26949216CE1}" type="datetimeFigureOut">
              <a:rPr lang="en-US" smtClean="0"/>
              <a:t>12/15/2013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A8C36-5100-4825-9130-D0A296D2EDDD}" type="slidenum">
              <a:rPr lang="en-US" smtClean="0"/>
              <a:t>‹#›</a:t>
            </a:fld>
            <a:endParaRPr lang="en-US"/>
          </a:p>
        </p:txBody>
      </p:sp>
    </p:spTree>
    <p:extLst>
      <p:ext uri="{BB962C8B-B14F-4D97-AF65-F5344CB8AC3E}">
        <p14:creationId xmlns:p14="http://schemas.microsoft.com/office/powerpoint/2010/main" val="11070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82674-A6FD-44A8-9FC2-D26949216CE1}" type="datetimeFigureOut">
              <a:rPr lang="en-US" smtClean="0"/>
              <a:t>12/15/2013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A8C36-5100-4825-9130-D0A296D2EDDD}" type="slidenum">
              <a:rPr lang="en-US" smtClean="0"/>
              <a:t>‹#›</a:t>
            </a:fld>
            <a:endParaRPr lang="en-US"/>
          </a:p>
        </p:txBody>
      </p:sp>
    </p:spTree>
    <p:extLst>
      <p:ext uri="{BB962C8B-B14F-4D97-AF65-F5344CB8AC3E}">
        <p14:creationId xmlns:p14="http://schemas.microsoft.com/office/powerpoint/2010/main" val="2949319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A82674-A6FD-44A8-9FC2-D26949216CE1}" type="datetimeFigureOut">
              <a:rPr lang="en-US" smtClean="0"/>
              <a:t>12/15/2013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A8C36-5100-4825-9130-D0A296D2EDDD}" type="slidenum">
              <a:rPr lang="en-US" smtClean="0"/>
              <a:t>‹#›</a:t>
            </a:fld>
            <a:endParaRPr lang="en-US"/>
          </a:p>
        </p:txBody>
      </p:sp>
    </p:spTree>
    <p:extLst>
      <p:ext uri="{BB962C8B-B14F-4D97-AF65-F5344CB8AC3E}">
        <p14:creationId xmlns:p14="http://schemas.microsoft.com/office/powerpoint/2010/main" val="197755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A82674-A6FD-44A8-9FC2-D26949216CE1}" type="datetimeFigureOut">
              <a:rPr lang="en-US" smtClean="0"/>
              <a:t>12/15/2013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A8C36-5100-4825-9130-D0A296D2EDDD}" type="slidenum">
              <a:rPr lang="en-US" smtClean="0"/>
              <a:t>‹#›</a:t>
            </a:fld>
            <a:endParaRPr lang="en-US"/>
          </a:p>
        </p:txBody>
      </p:sp>
    </p:spTree>
    <p:extLst>
      <p:ext uri="{BB962C8B-B14F-4D97-AF65-F5344CB8AC3E}">
        <p14:creationId xmlns:p14="http://schemas.microsoft.com/office/powerpoint/2010/main" val="80645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A82674-A6FD-44A8-9FC2-D26949216CE1}" type="datetimeFigureOut">
              <a:rPr lang="en-US" smtClean="0"/>
              <a:t>12/15/2013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A8C36-5100-4825-9130-D0A296D2EDDD}" type="slidenum">
              <a:rPr lang="en-US" smtClean="0"/>
              <a:t>‹#›</a:t>
            </a:fld>
            <a:endParaRPr lang="en-US"/>
          </a:p>
        </p:txBody>
      </p:sp>
    </p:spTree>
    <p:extLst>
      <p:ext uri="{BB962C8B-B14F-4D97-AF65-F5344CB8AC3E}">
        <p14:creationId xmlns:p14="http://schemas.microsoft.com/office/powerpoint/2010/main" val="2705816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file:///C:\PredictingCustomerResponse.xlsm!Campaign1!R1C1:R3C9"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file:///C:\PredictingCustomerResponse.xlsm!Campaign1!R1C1:R25C11"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file:///C:\PredictingCustomerResponse.xlsm!Campaign1!R1C15:R7C19" TargetMode="Externa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file:///C:\Users\nram\Documents\BayesLogisticPredictionSubscriptionRenewal.xlsx!Sheet1!R4C1:R22C9"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file:///H:\PredictingCustomerResponsetoCampaigns_Results.xlsx!Campaign1!R14C12:R34C15"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file:///H:\PredictingCustomerResponsetoCampaigns_Results.xlsx!Campaign1!%5bPredictingCustomerResponsetoCampaigns_Results.xlsx%5dCampaign1%20Chart%202" TargetMode="Externa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file:///L:\PredictingCustomerResponsetoCampaigns_Results2.xlsx!Stage2.2!R1C1:R25C11"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28.xml.rels><?xml version="1.0" encoding="UTF-8" standalone="yes"?>
<Relationships xmlns="http://schemas.openxmlformats.org/package/2006/relationships"><Relationship Id="rId3" Type="http://schemas.openxmlformats.org/officeDocument/2006/relationships/oleObject" Target="file:///L:\PredictingCustomerResponsetoCampaigns_Results2.xlsx!Stage2.2!%5bPredictingCustomerResponsetoCampaigns_Results2.xlsx%5dStage2.2%20Chart%202"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3" Type="http://schemas.openxmlformats.org/officeDocument/2006/relationships/oleObject" Target="file:///L:\PredictingCustomerResponsetoCampaigns2.xlsx!resultcomparison2!%5bPredictingCustomerResponsetoCampaigns2.xlsx%5dresultcomparison2%20Chart%201"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file:///H:\PredictingCustomerResponsetoCampaigns_Results.xlsx!Sheet1!R3C1:R25C5"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3.jpeg"/><Relationship Id="rId4" Type="http://schemas.openxmlformats.org/officeDocument/2006/relationships/image" Target="../media/image12.emf"/></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file:///L:\PredictingCustomerResponsetoCampaigns_Results2.xlsx!Stage2.3!R1C1:R30C11"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36.xml.rels><?xml version="1.0" encoding="UTF-8" standalone="yes"?>
<Relationships xmlns="http://schemas.openxmlformats.org/package/2006/relationships"><Relationship Id="rId3" Type="http://schemas.openxmlformats.org/officeDocument/2006/relationships/oleObject" Target="file:///L:\PredictingCustomerResponsetoCampaigns_Results2.xlsx!Stage2.3!%5bPredictingCustomerResponsetoCampaigns_Results2.xlsx%5dStage2.3%20Chart%201"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emf"/></Relationships>
</file>

<file path=ppt/slides/_rels/slide37.xml.rels><?xml version="1.0" encoding="UTF-8" standalone="yes"?>
<Relationships xmlns="http://schemas.openxmlformats.org/package/2006/relationships"><Relationship Id="rId3" Type="http://schemas.openxmlformats.org/officeDocument/2006/relationships/oleObject" Target="file:///L:\PredictingCustomerResponsetoCampaigns2.xlsx!resultcomparison2!%5bPredictingCustomerResponsetoCampaigns2.xlsx%5dresultcomparison2%20Chart%202"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Bayesian Binary Regression in Marketing</a:t>
            </a:r>
            <a:endParaRPr lang="en-US" dirty="0"/>
          </a:p>
        </p:txBody>
      </p:sp>
      <p:sp>
        <p:nvSpPr>
          <p:cNvPr id="3" name="Subtitle 2"/>
          <p:cNvSpPr>
            <a:spLocks noGrp="1"/>
          </p:cNvSpPr>
          <p:nvPr>
            <p:ph type="subTitle" idx="1"/>
          </p:nvPr>
        </p:nvSpPr>
        <p:spPr/>
        <p:txBody>
          <a:bodyPr/>
          <a:lstStyle/>
          <a:p>
            <a:r>
              <a:rPr lang="en-US" dirty="0" smtClean="0"/>
              <a:t>A Project to assess Response rates in DM campaigns</a:t>
            </a:r>
            <a:endParaRPr lang="en-US" dirty="0"/>
          </a:p>
        </p:txBody>
      </p:sp>
    </p:spTree>
    <p:extLst>
      <p:ext uri="{BB962C8B-B14F-4D97-AF65-F5344CB8AC3E}">
        <p14:creationId xmlns:p14="http://schemas.microsoft.com/office/powerpoint/2010/main" val="218105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 logistic regression the values of the predictor variables are used to form the likelihood function</a:t>
                </a:r>
              </a:p>
              <a:p>
                <a:r>
                  <a:rPr lang="en-US" dirty="0" smtClean="0"/>
                  <a:t>Then the coefficients of the predictor variables ( </a:t>
                </a:r>
                <a14:m>
                  <m:oMath xmlns:m="http://schemas.openxmlformats.org/officeDocument/2006/math">
                    <m:r>
                      <a:rPr lang="en-US" i="1" smtClean="0">
                        <a:latin typeface="Cambria Math"/>
                        <a:ea typeface="Cambria Math"/>
                      </a:rPr>
                      <m:t>𝛽</m:t>
                    </m:r>
                    <m:r>
                      <a:rPr lang="en-US" b="0" i="1" smtClean="0">
                        <a:latin typeface="Cambria Math"/>
                        <a:ea typeface="Cambria Math"/>
                      </a:rPr>
                      <m:t>)</m:t>
                    </m:r>
                  </m:oMath>
                </a14:m>
                <a:r>
                  <a:rPr lang="en-US" dirty="0" smtClean="0"/>
                  <a:t> are calculated using the Maximum Likelihood Estimation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746863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endParaRPr lang="en-US"/>
          </a:p>
        </p:txBody>
      </p:sp>
      <p:sp>
        <p:nvSpPr>
          <p:cNvPr id="6" name="Content Placeholder 5"/>
          <p:cNvSpPr>
            <a:spLocks noGrp="1"/>
          </p:cNvSpPr>
          <p:nvPr>
            <p:ph sz="half" idx="2"/>
          </p:nvPr>
        </p:nvSpPr>
        <p:spPr/>
        <p:txBody>
          <a:bodyPr/>
          <a:lstStyle/>
          <a:p>
            <a:r>
              <a:rPr lang="en-US" dirty="0" smtClean="0"/>
              <a:t>When the predictor values  are complete the logistic regression curve produces the graph similar to the on the right</a:t>
            </a:r>
          </a:p>
          <a:p>
            <a:r>
              <a:rPr lang="en-US" dirty="0" smtClean="0"/>
              <a:t>For continuously  varying x, the probability values vary between 0 and 1</a:t>
            </a:r>
            <a:endParaRPr lang="en-US" dirty="0"/>
          </a:p>
        </p:txBody>
      </p:sp>
      <p:sp>
        <p:nvSpPr>
          <p:cNvPr id="7" name="Text Placeholder 6"/>
          <p:cNvSpPr>
            <a:spLocks noGrp="1"/>
          </p:cNvSpPr>
          <p:nvPr>
            <p:ph type="body" sz="quarter" idx="3"/>
          </p:nvPr>
        </p:nvSpPr>
        <p:spPr/>
        <p:txBody>
          <a:bodyPr/>
          <a:lstStyle/>
          <a:p>
            <a:endParaRPr lang="en-US"/>
          </a:p>
        </p:txBody>
      </p:sp>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645025" y="2634853"/>
            <a:ext cx="4041775" cy="3031331"/>
          </a:xfrm>
        </p:spPr>
      </p:pic>
    </p:spTree>
    <p:extLst>
      <p:ext uri="{BB962C8B-B14F-4D97-AF65-F5344CB8AC3E}">
        <p14:creationId xmlns:p14="http://schemas.microsoft.com/office/powerpoint/2010/main" val="3331398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fontScale="92500" lnSpcReduction="10000"/>
          </a:bodyPr>
          <a:lstStyle/>
          <a:p>
            <a:r>
              <a:rPr lang="en-US" sz="2400" dirty="0" smtClean="0"/>
              <a:t>We have relied on three references in attempting this project</a:t>
            </a:r>
          </a:p>
          <a:p>
            <a:r>
              <a:rPr lang="en-US" sz="2400" dirty="0" smtClean="0"/>
              <a:t>Application of Bayesian Methods in marketing have been extensively studied by professor Rossi.</a:t>
            </a:r>
          </a:p>
          <a:p>
            <a:r>
              <a:rPr lang="en-US" sz="2400" dirty="0" smtClean="0"/>
              <a:t>We have drawn upon the book Bayesian Statistics and Marketing by PE Rossi GM Allenby and R McCulloch, 2005</a:t>
            </a:r>
          </a:p>
          <a:p>
            <a:r>
              <a:rPr lang="en-US" sz="2400" dirty="0" smtClean="0"/>
              <a:t>We also referred to thesis by  </a:t>
            </a:r>
            <a:r>
              <a:rPr lang="en-US" sz="2400" dirty="0" err="1" smtClean="0"/>
              <a:t>Mr.Chen</a:t>
            </a:r>
            <a:r>
              <a:rPr lang="en-US" sz="2400" dirty="0" smtClean="0"/>
              <a:t> Wei</a:t>
            </a:r>
            <a:endParaRPr lang="en-US" dirty="0" smtClean="0"/>
          </a:p>
          <a:p>
            <a:r>
              <a:rPr lang="en-US" sz="2400" dirty="0" smtClean="0"/>
              <a:t>Predicting Customer Response to Direct Marketing- A Bayesian Approach by Chen Wei, 2007</a:t>
            </a:r>
          </a:p>
          <a:p>
            <a:r>
              <a:rPr lang="en-US" sz="2400" dirty="0"/>
              <a:t>Bayesian Logistic Models for Credit Scoring – A thesis paper  by  Gregg Weber (Rhodes University</a:t>
            </a:r>
            <a:r>
              <a:rPr lang="en-US" sz="2400" dirty="0" smtClean="0"/>
              <a:t>)</a:t>
            </a:r>
          </a:p>
          <a:p>
            <a:r>
              <a:rPr lang="en-US" sz="2400" dirty="0" smtClean="0"/>
              <a:t>These documents provide a detailed description of Bayesian method in Direct Marketing and the latter  two specifically deal with the application of binary logistic regression with </a:t>
            </a:r>
            <a:r>
              <a:rPr lang="en-US" sz="2400" dirty="0" err="1" smtClean="0"/>
              <a:t>bayes</a:t>
            </a:r>
            <a:endParaRPr lang="en-US" sz="2400" dirty="0" smtClean="0"/>
          </a:p>
        </p:txBody>
      </p:sp>
    </p:spTree>
    <p:extLst>
      <p:ext uri="{BB962C8B-B14F-4D97-AF65-F5344CB8AC3E}">
        <p14:creationId xmlns:p14="http://schemas.microsoft.com/office/powerpoint/2010/main" val="1576991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Bayesian models take advantage of prior information</a:t>
                </a:r>
              </a:p>
              <a:p>
                <a:r>
                  <a:rPr lang="en-US" dirty="0" smtClean="0"/>
                  <a:t>Thus the estimation process is not completely data dependent</a:t>
                </a:r>
              </a:p>
              <a:p>
                <a:r>
                  <a:rPr lang="en-US" dirty="0" smtClean="0"/>
                  <a:t>In addition it accounts for heterogeneity among customers</a:t>
                </a:r>
              </a:p>
              <a:p>
                <a:r>
                  <a:rPr lang="en-US" dirty="0" smtClean="0"/>
                  <a:t>Bayesian model :</a:t>
                </a:r>
              </a:p>
              <a:p>
                <a14:m>
                  <m:oMath xmlns:m="http://schemas.openxmlformats.org/officeDocument/2006/math">
                    <m:r>
                      <a:rPr lang="en-US" sz="2200" b="0" i="1" smtClean="0">
                        <a:latin typeface="Cambria Math"/>
                      </a:rPr>
                      <m:t>𝑝𝑜𝑠𝑡𝑒𝑟𝑖𝑜𝑟</m:t>
                    </m:r>
                    <m:r>
                      <a:rPr lang="en-US" sz="2200" b="0" i="1" smtClean="0">
                        <a:latin typeface="Cambria Math"/>
                      </a:rPr>
                      <m:t> </m:t>
                    </m:r>
                    <m:r>
                      <a:rPr lang="en-US" sz="2200" b="0" i="1" smtClean="0">
                        <a:latin typeface="Cambria Math"/>
                      </a:rPr>
                      <m:t>𝑝𝑟𝑜𝑏𝑎𝑏𝑖𝑙𝑖𝑡𝑦</m:t>
                    </m:r>
                    <m:r>
                      <a:rPr lang="en-US" sz="2200" b="0" i="1" smtClean="0">
                        <a:latin typeface="Cambria Math"/>
                      </a:rPr>
                      <m:t>=</m:t>
                    </m:r>
                    <m:r>
                      <a:rPr lang="en-US" sz="2200" b="0" i="1" smtClean="0">
                        <a:latin typeface="Cambria Math"/>
                      </a:rPr>
                      <m:t>𝑙𝑖𝑘𝑒𝑙𝑖h𝑜𝑜𝑑</m:t>
                    </m:r>
                    <m:r>
                      <a:rPr lang="en-US" sz="2200" b="0" i="1" smtClean="0">
                        <a:latin typeface="Cambria Math"/>
                      </a:rPr>
                      <m:t>∗</m:t>
                    </m:r>
                    <m:f>
                      <m:fPr>
                        <m:ctrlPr>
                          <a:rPr lang="en-US" sz="2200" b="0" i="1" smtClean="0">
                            <a:latin typeface="Cambria Math"/>
                          </a:rPr>
                        </m:ctrlPr>
                      </m:fPr>
                      <m:num>
                        <m:r>
                          <a:rPr lang="en-US" sz="2200" b="0" i="1" smtClean="0">
                            <a:latin typeface="Cambria Math"/>
                          </a:rPr>
                          <m:t>𝑝𝑟𝑖𝑜𝑟</m:t>
                        </m:r>
                      </m:num>
                      <m:den>
                        <m:r>
                          <a:rPr lang="en-US" sz="2200" b="0" i="1" smtClean="0">
                            <a:latin typeface="Cambria Math"/>
                          </a:rPr>
                          <m:t>𝑛𝑜𝑟𝑚𝑎𝑙𝑖𝑠𝑖𝑛𝑔𝑐𝑜𝑛𝑠𝑡𝑎𝑛𝑡</m:t>
                        </m:r>
                      </m:den>
                    </m:f>
                  </m:oMath>
                </a14:m>
                <a:endParaRPr lang="en-US" sz="2200" b="0" dirty="0" smtClean="0"/>
              </a:p>
              <a:p>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1111"/>
                </a:stretch>
              </a:blipFill>
            </p:spPr>
            <p:txBody>
              <a:bodyPr/>
              <a:lstStyle/>
              <a:p>
                <a:r>
                  <a:rPr lang="en-US">
                    <a:noFill/>
                  </a:rPr>
                  <a:t> </a:t>
                </a:r>
              </a:p>
            </p:txBody>
          </p:sp>
        </mc:Fallback>
      </mc:AlternateContent>
    </p:spTree>
    <p:extLst>
      <p:ext uri="{BB962C8B-B14F-4D97-AF65-F5344CB8AC3E}">
        <p14:creationId xmlns:p14="http://schemas.microsoft.com/office/powerpoint/2010/main" val="3104211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Bayesian Binary Regression incorporates the prior into the binary regression</a:t>
                </a:r>
              </a:p>
              <a:p>
                <a:r>
                  <a:rPr lang="en-US" dirty="0" smtClean="0"/>
                  <a:t>P(r=1|</a:t>
                </a:r>
                <a14:m>
                  <m:oMath xmlns:m="http://schemas.openxmlformats.org/officeDocument/2006/math">
                    <m:sSub>
                      <m:sSubPr>
                        <m:ctrlPr>
                          <a:rPr lang="en-US" i="1" smtClean="0">
                            <a:latin typeface="Cambria Math"/>
                          </a:rPr>
                        </m:ctrlPr>
                      </m:sSubPr>
                      <m:e>
                        <m:r>
                          <a:rPr lang="en-US" b="0" i="1" smtClean="0">
                            <a:latin typeface="Cambria Math"/>
                          </a:rPr>
                          <m:t>𝑥</m:t>
                        </m:r>
                      </m:e>
                      <m:sub>
                        <m:r>
                          <a:rPr lang="en-US" b="0" i="1" smtClean="0">
                            <a:latin typeface="Cambria Math"/>
                          </a:rPr>
                          <m:t>𝑖</m:t>
                        </m:r>
                      </m:sub>
                    </m:sSub>
                  </m:oMath>
                </a14:m>
                <a:r>
                  <a:rPr lang="en-US" dirty="0" smtClean="0"/>
                  <a:t>)= </a:t>
                </a:r>
                <a14:m>
                  <m:oMath xmlns:m="http://schemas.openxmlformats.org/officeDocument/2006/math">
                    <m:r>
                      <a:rPr lang="en-US" b="0" i="1" dirty="0" smtClean="0">
                        <a:latin typeface="Cambria Math"/>
                      </a:rPr>
                      <m:t>𝑃</m:t>
                    </m:r>
                    <m:d>
                      <m:dPr>
                        <m:ctrlPr>
                          <a:rPr lang="en-US" b="0" i="1" dirty="0" smtClean="0">
                            <a:latin typeface="Cambria Math"/>
                          </a:rPr>
                        </m:ctrlPr>
                      </m:dPr>
                      <m:e>
                        <m:r>
                          <a:rPr lang="en-US" b="0" i="1" dirty="0" smtClean="0">
                            <a:latin typeface="Cambria Math"/>
                          </a:rPr>
                          <m:t>𝑟</m:t>
                        </m:r>
                        <m:r>
                          <a:rPr lang="en-US" b="0" i="1" dirty="0" smtClean="0">
                            <a:latin typeface="Cambria Math"/>
                          </a:rPr>
                          <m:t>=1</m:t>
                        </m:r>
                      </m:e>
                    </m:d>
                    <m:r>
                      <a:rPr lang="en-US" b="0" i="1" dirty="0" smtClean="0">
                        <a:latin typeface="Cambria Math"/>
                      </a:rPr>
                      <m:t>∗</m:t>
                    </m:r>
                    <m:nary>
                      <m:naryPr>
                        <m:chr m:val="∏"/>
                        <m:ctrlPr>
                          <a:rPr lang="en-US" b="0" i="1" dirty="0" smtClean="0">
                            <a:latin typeface="Cambria Math"/>
                          </a:rPr>
                        </m:ctrlPr>
                      </m:naryPr>
                      <m:sub>
                        <m:r>
                          <m:rPr>
                            <m:brk m:alnAt="23"/>
                          </m:rPr>
                          <a:rPr lang="en-US" b="0" i="1" dirty="0" smtClean="0">
                            <a:latin typeface="Cambria Math"/>
                          </a:rPr>
                          <m:t>𝑖</m:t>
                        </m:r>
                        <m:r>
                          <a:rPr lang="en-US" b="0" i="1" dirty="0" smtClean="0">
                            <a:latin typeface="Cambria Math"/>
                          </a:rPr>
                          <m:t>=1</m:t>
                        </m:r>
                      </m:sub>
                      <m:sup>
                        <m:r>
                          <a:rPr lang="en-US" b="0" i="1" dirty="0" smtClean="0">
                            <a:latin typeface="Cambria Math"/>
                          </a:rPr>
                          <m:t>𝑛</m:t>
                        </m:r>
                      </m:sup>
                      <m:e>
                        <m:r>
                          <a:rPr lang="en-US" b="0" i="1" dirty="0" smtClean="0">
                            <a:latin typeface="Cambria Math"/>
                          </a:rPr>
                          <m:t>𝑃</m:t>
                        </m:r>
                        <m:r>
                          <a:rPr lang="en-US" b="0" i="1" dirty="0" smtClean="0">
                            <a:latin typeface="Cambria Math"/>
                          </a:rPr>
                          <m:t>(</m:t>
                        </m:r>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𝑖</m:t>
                            </m:r>
                          </m:sub>
                        </m:sSub>
                      </m:e>
                    </m:nary>
                  </m:oMath>
                </a14:m>
                <a:r>
                  <a:rPr lang="en-US" dirty="0" smtClean="0"/>
                  <a:t>|r=1)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7411342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Our study took real life data from a magazine</a:t>
            </a:r>
          </a:p>
          <a:p>
            <a:r>
              <a:rPr lang="en-US" sz="2400" dirty="0" smtClean="0"/>
              <a:t>Data of subscribers who responded to a direct marketing campaign were collected</a:t>
            </a:r>
          </a:p>
          <a:p>
            <a:r>
              <a:rPr lang="en-US" sz="2400" dirty="0" smtClean="0"/>
              <a:t>The data consisted of the following information:</a:t>
            </a:r>
          </a:p>
          <a:p>
            <a:endParaRPr lang="en-US" sz="2400" dirty="0"/>
          </a:p>
          <a:p>
            <a:endParaRPr lang="en-US" sz="2400" dirty="0" smtClean="0"/>
          </a:p>
          <a:p>
            <a:endParaRPr lang="en-US" sz="2400" dirty="0" smtClean="0"/>
          </a:p>
          <a:p>
            <a:endParaRPr lang="en-US" sz="2400" dirty="0"/>
          </a:p>
          <a:p>
            <a:r>
              <a:rPr lang="en-US" sz="2400" dirty="0" smtClean="0"/>
              <a:t>Among the above we decided to study the impact of age on the response variable</a:t>
            </a:r>
          </a:p>
          <a:p>
            <a:r>
              <a:rPr lang="en-US" sz="2400" dirty="0" smtClean="0"/>
              <a:t>There were roughly 500 records each from 3 campaigns</a:t>
            </a:r>
          </a:p>
          <a:p>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27236269"/>
              </p:ext>
            </p:extLst>
          </p:nvPr>
        </p:nvGraphicFramePr>
        <p:xfrm>
          <a:off x="827088" y="3663950"/>
          <a:ext cx="7632700" cy="1019175"/>
        </p:xfrm>
        <a:graphic>
          <a:graphicData uri="http://schemas.openxmlformats.org/presentationml/2006/ole">
            <mc:AlternateContent xmlns:mc="http://schemas.openxmlformats.org/markup-compatibility/2006">
              <mc:Choice xmlns:v="urn:schemas-microsoft-com:vml" Requires="v">
                <p:oleObj spid="_x0000_s1049" name="Macro-Enabled Worksheet" r:id="rId3" imgW="5495996" imgH="771470" progId="Excel.SheetMacroEnabled.12">
                  <p:link updateAutomatic="1"/>
                </p:oleObj>
              </mc:Choice>
              <mc:Fallback>
                <p:oleObj name="Macro-Enabled Worksheet" r:id="rId3" imgW="5495996" imgH="771470" progId="Excel.SheetMacroEnabled.12">
                  <p:link updateAutomatic="1"/>
                  <p:pic>
                    <p:nvPicPr>
                      <p:cNvPr id="0" name=""/>
                      <p:cNvPicPr/>
                      <p:nvPr/>
                    </p:nvPicPr>
                    <p:blipFill>
                      <a:blip r:embed="rId4"/>
                      <a:stretch>
                        <a:fillRect/>
                      </a:stretch>
                    </p:blipFill>
                    <p:spPr>
                      <a:xfrm>
                        <a:off x="827088" y="3663950"/>
                        <a:ext cx="7632700" cy="1019175"/>
                      </a:xfrm>
                      <a:prstGeom prst="rect">
                        <a:avLst/>
                      </a:prstGeom>
                    </p:spPr>
                  </p:pic>
                </p:oleObj>
              </mc:Fallback>
            </mc:AlternateContent>
          </a:graphicData>
        </a:graphic>
      </p:graphicFrame>
    </p:spTree>
    <p:extLst>
      <p:ext uri="{BB962C8B-B14F-4D97-AF65-F5344CB8AC3E}">
        <p14:creationId xmlns:p14="http://schemas.microsoft.com/office/powerpoint/2010/main" val="3093459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Detailed information on the data:</a:t>
            </a:r>
          </a:p>
          <a:p>
            <a:r>
              <a:rPr lang="en-US" dirty="0" smtClean="0"/>
              <a:t>Data from 3 campaigns were collected</a:t>
            </a:r>
          </a:p>
          <a:p>
            <a:r>
              <a:rPr lang="en-US" dirty="0" smtClean="0"/>
              <a:t>Roughly 500 records were provided by the organization for the data analysis</a:t>
            </a:r>
          </a:p>
          <a:p>
            <a:r>
              <a:rPr lang="en-US" dirty="0" smtClean="0"/>
              <a:t>Response variable- subscribed ( yes=1) and (no=0)</a:t>
            </a:r>
          </a:p>
          <a:p>
            <a:r>
              <a:rPr lang="en-US" dirty="0" smtClean="0"/>
              <a:t>Predictor variable used Age( from 20 years right </a:t>
            </a:r>
            <a:r>
              <a:rPr lang="en-US" dirty="0" err="1" smtClean="0"/>
              <a:t>upto</a:t>
            </a:r>
            <a:r>
              <a:rPr lang="en-US" dirty="0" smtClean="0"/>
              <a:t> 51 years</a:t>
            </a:r>
            <a:endParaRPr lang="en-US" dirty="0"/>
          </a:p>
        </p:txBody>
      </p:sp>
    </p:spTree>
    <p:extLst>
      <p:ext uri="{BB962C8B-B14F-4D97-AF65-F5344CB8AC3E}">
        <p14:creationId xmlns:p14="http://schemas.microsoft.com/office/powerpoint/2010/main" val="4069377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Objective of the study: Assess the relationship between age and response rate</a:t>
            </a:r>
          </a:p>
          <a:p>
            <a:r>
              <a:rPr lang="en-US" dirty="0" smtClean="0"/>
              <a:t>See if we can develop a model to predict the response rates for future campaigns</a:t>
            </a:r>
            <a:endParaRPr lang="en-US" dirty="0"/>
          </a:p>
        </p:txBody>
      </p:sp>
    </p:spTree>
    <p:extLst>
      <p:ext uri="{BB962C8B-B14F-4D97-AF65-F5344CB8AC3E}">
        <p14:creationId xmlns:p14="http://schemas.microsoft.com/office/powerpoint/2010/main" val="2359973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Methodology:</a:t>
            </a:r>
          </a:p>
          <a:p>
            <a:r>
              <a:rPr lang="en-US" dirty="0" smtClean="0"/>
              <a:t>Step1: Work out a Bayesian binary regression using excel</a:t>
            </a:r>
          </a:p>
          <a:p>
            <a:r>
              <a:rPr lang="en-US" dirty="0" smtClean="0"/>
              <a:t>Step 2: Work out  a Bayesian binary regression using excel and grouped data</a:t>
            </a:r>
          </a:p>
          <a:p>
            <a:r>
              <a:rPr lang="en-US" dirty="0" smtClean="0"/>
              <a:t>Step 3: Attempt a  </a:t>
            </a:r>
            <a:r>
              <a:rPr lang="en-US" dirty="0" err="1" smtClean="0"/>
              <a:t>Bayesianbinary</a:t>
            </a:r>
            <a:r>
              <a:rPr lang="en-US" dirty="0" smtClean="0"/>
              <a:t> regression using R</a:t>
            </a:r>
          </a:p>
          <a:p>
            <a:r>
              <a:rPr lang="en-US" dirty="0" smtClean="0"/>
              <a:t>Step 4:Attempt a Bayesian Binary Regression with </a:t>
            </a:r>
            <a:r>
              <a:rPr lang="en-US" dirty="0" err="1" smtClean="0"/>
              <a:t>Matlab</a:t>
            </a:r>
            <a:endParaRPr lang="en-US" dirty="0" smtClean="0"/>
          </a:p>
          <a:p>
            <a:endParaRPr lang="en-US" dirty="0"/>
          </a:p>
        </p:txBody>
      </p:sp>
    </p:spTree>
    <p:extLst>
      <p:ext uri="{BB962C8B-B14F-4D97-AF65-F5344CB8AC3E}">
        <p14:creationId xmlns:p14="http://schemas.microsoft.com/office/powerpoint/2010/main" val="1314760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52736"/>
            <a:ext cx="8229600" cy="576064"/>
          </a:xfrm>
        </p:spPr>
        <p:txBody>
          <a:bodyPr>
            <a:normAutofit lnSpcReduction="10000"/>
          </a:bodyPr>
          <a:lstStyle/>
          <a:p>
            <a:r>
              <a:rPr lang="en-US" dirty="0" smtClean="0"/>
              <a:t>Raw Data</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53350373"/>
              </p:ext>
            </p:extLst>
          </p:nvPr>
        </p:nvGraphicFramePr>
        <p:xfrm>
          <a:off x="24261" y="1603102"/>
          <a:ext cx="5832648" cy="4320480"/>
        </p:xfrm>
        <a:graphic>
          <a:graphicData uri="http://schemas.openxmlformats.org/presentationml/2006/ole">
            <mc:AlternateContent xmlns:mc="http://schemas.openxmlformats.org/markup-compatibility/2006">
              <mc:Choice xmlns:v="urn:schemas-microsoft-com:vml" Requires="v">
                <p:oleObj spid="_x0000_s2094" name="Macro-Enabled Worksheet" r:id="rId3" imgW="6715049" imgH="4962459" progId="Excel.SheetMacroEnabled.12">
                  <p:link updateAutomatic="1"/>
                </p:oleObj>
              </mc:Choice>
              <mc:Fallback>
                <p:oleObj name="Macro-Enabled Worksheet" r:id="rId3" imgW="6715049" imgH="4962459" progId="Excel.SheetMacroEnabled.12">
                  <p:link updateAutomatic="1"/>
                  <p:pic>
                    <p:nvPicPr>
                      <p:cNvPr id="0" name=""/>
                      <p:cNvPicPr/>
                      <p:nvPr/>
                    </p:nvPicPr>
                    <p:blipFill>
                      <a:blip r:embed="rId4"/>
                      <a:stretch>
                        <a:fillRect/>
                      </a:stretch>
                    </p:blipFill>
                    <p:spPr>
                      <a:xfrm>
                        <a:off x="24261" y="1603102"/>
                        <a:ext cx="5832648" cy="4320480"/>
                      </a:xfrm>
                      <a:prstGeom prst="rect">
                        <a:avLst/>
                      </a:prstGeom>
                    </p:spPr>
                  </p:pic>
                </p:oleObj>
              </mc:Fallback>
            </mc:AlternateContent>
          </a:graphicData>
        </a:graphic>
      </p:graphicFrame>
      <p:sp>
        <p:nvSpPr>
          <p:cNvPr id="5" name="TextBox 4"/>
          <p:cNvSpPr txBox="1"/>
          <p:nvPr/>
        </p:nvSpPr>
        <p:spPr>
          <a:xfrm>
            <a:off x="899592" y="5923582"/>
            <a:ext cx="6408712" cy="923330"/>
          </a:xfrm>
          <a:prstGeom prst="rect">
            <a:avLst/>
          </a:prstGeom>
          <a:noFill/>
        </p:spPr>
        <p:txBody>
          <a:bodyPr wrap="square" rtlCol="0">
            <a:spAutoFit/>
          </a:bodyPr>
          <a:lstStyle/>
          <a:p>
            <a:r>
              <a:rPr lang="en-US" dirty="0" smtClean="0"/>
              <a:t>The last column of prior probability was calculated by grouping the records  and calculating the number of positive responses for each group as shown in the right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10163444"/>
              </p:ext>
            </p:extLst>
          </p:nvPr>
        </p:nvGraphicFramePr>
        <p:xfrm>
          <a:off x="5940152" y="1628800"/>
          <a:ext cx="3057525" cy="1533525"/>
        </p:xfrm>
        <a:graphic>
          <a:graphicData uri="http://schemas.openxmlformats.org/presentationml/2006/ole">
            <mc:AlternateContent xmlns:mc="http://schemas.openxmlformats.org/markup-compatibility/2006">
              <mc:Choice xmlns:v="urn:schemas-microsoft-com:vml" Requires="v">
                <p:oleObj spid="_x0000_s2095" name="Macro-Enabled Worksheet" r:id="rId5" imgW="3057620" imgH="1533493" progId="Excel.SheetMacroEnabled.12">
                  <p:link updateAutomatic="1"/>
                </p:oleObj>
              </mc:Choice>
              <mc:Fallback>
                <p:oleObj name="Macro-Enabled Worksheet" r:id="rId5" imgW="3057620" imgH="1533493" progId="Excel.SheetMacroEnabled.12">
                  <p:link updateAutomatic="1"/>
                  <p:pic>
                    <p:nvPicPr>
                      <p:cNvPr id="0" name=""/>
                      <p:cNvPicPr/>
                      <p:nvPr/>
                    </p:nvPicPr>
                    <p:blipFill>
                      <a:blip r:embed="rId6"/>
                      <a:stretch>
                        <a:fillRect/>
                      </a:stretch>
                    </p:blipFill>
                    <p:spPr>
                      <a:xfrm>
                        <a:off x="5940152" y="1628800"/>
                        <a:ext cx="3057525" cy="1533525"/>
                      </a:xfrm>
                      <a:prstGeom prst="rect">
                        <a:avLst/>
                      </a:prstGeom>
                    </p:spPr>
                  </p:pic>
                </p:oleObj>
              </mc:Fallback>
            </mc:AlternateContent>
          </a:graphicData>
        </a:graphic>
      </p:graphicFrame>
    </p:spTree>
    <p:extLst>
      <p:ext uri="{BB962C8B-B14F-4D97-AF65-F5344CB8AC3E}">
        <p14:creationId xmlns:p14="http://schemas.microsoft.com/office/powerpoint/2010/main" val="2207324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In this project we attempt to assess the application of Bayesian methods to the marketing field. In the magazine industry making a customer renew his subscription is critical as it has a crucial financial impact. The response variable is binomial as he may either renew the subscription or decline. The predictor variables may be continuous or categorical. In such cases logistic regression provides a way to link the binomial outcome to continuous or categorical predictor variables. Bayesian Binomial regression defers from the normal logistic regression in the sense that it  makes use of priors of the coefficients of the predictor variables in arriving at the posterior distribution of probability. In this project we attempt to discover the relationship between age as a predictor variable and successful subscription as the response variable using Bayesian Binary Regression.</a:t>
            </a:r>
          </a:p>
          <a:p>
            <a:pPr marL="0" indent="0">
              <a:buNone/>
            </a:pPr>
            <a:endParaRPr lang="en-US" dirty="0"/>
          </a:p>
        </p:txBody>
      </p:sp>
    </p:spTree>
    <p:extLst>
      <p:ext uri="{BB962C8B-B14F-4D97-AF65-F5344CB8AC3E}">
        <p14:creationId xmlns:p14="http://schemas.microsoft.com/office/powerpoint/2010/main" val="1875561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Regression in excel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Step1: Construct a </a:t>
                </a:r>
                <a:r>
                  <a:rPr lang="en-US" dirty="0" err="1" smtClean="0"/>
                  <a:t>logit</a:t>
                </a:r>
                <a:r>
                  <a:rPr lang="en-US" dirty="0" smtClean="0"/>
                  <a:t> equation with arbitrary values</a:t>
                </a:r>
              </a:p>
              <a:p>
                <a:r>
                  <a:rPr lang="en-US" dirty="0" smtClean="0"/>
                  <a:t>Calculate </a:t>
                </a:r>
                <a:r>
                  <a:rPr lang="en-US" dirty="0" err="1" smtClean="0"/>
                  <a:t>e^L</a:t>
                </a:r>
                <a:endParaRPr lang="en-US" dirty="0" smtClean="0"/>
              </a:p>
              <a:p>
                <a:r>
                  <a:rPr lang="en-US" dirty="0" smtClean="0"/>
                  <a:t>Calculate p = </a:t>
                </a:r>
                <a:r>
                  <a:rPr lang="en-US" dirty="0" err="1" smtClean="0"/>
                  <a:t>e^L</a:t>
                </a:r>
                <a:r>
                  <a:rPr lang="en-US" dirty="0" smtClean="0"/>
                  <a:t>/(1+e^L)</a:t>
                </a:r>
              </a:p>
              <a:p>
                <a:r>
                  <a:rPr lang="en-US" dirty="0" smtClean="0"/>
                  <a:t>Calculate Likelihood function p(x)= (</a:t>
                </a:r>
                <a:r>
                  <a:rPr lang="en-US" dirty="0" err="1" smtClean="0"/>
                  <a:t>p^</a:t>
                </a:r>
                <a14:m>
                  <m:oMath xmlns:m="http://schemas.openxmlformats.org/officeDocument/2006/math">
                    <m:sSub>
                      <m:sSubPr>
                        <m:ctrlPr>
                          <a:rPr lang="en-US" i="1" dirty="0" smtClean="0">
                            <a:latin typeface="Cambria Math"/>
                          </a:rPr>
                        </m:ctrlPr>
                      </m:sSubPr>
                      <m:e>
                        <m:r>
                          <a:rPr lang="en-US" b="0" i="1" dirty="0" smtClean="0">
                            <a:latin typeface="Cambria Math"/>
                          </a:rPr>
                          <m:t>𝑦</m:t>
                        </m:r>
                      </m:e>
                      <m:sub>
                        <m:r>
                          <a:rPr lang="en-US" b="0" i="1" dirty="0" smtClean="0">
                            <a:latin typeface="Cambria Math"/>
                          </a:rPr>
                          <m:t>𝑖</m:t>
                        </m:r>
                      </m:sub>
                    </m:sSub>
                  </m:oMath>
                </a14:m>
                <a:r>
                  <a:rPr lang="en-US" dirty="0" smtClean="0"/>
                  <a:t>)*(1-p)^(1-</a:t>
                </a:r>
                <a14:m>
                  <m:oMath xmlns:m="http://schemas.openxmlformats.org/officeDocument/2006/math">
                    <m:sSub>
                      <m:sSubPr>
                        <m:ctrlPr>
                          <a:rPr lang="en-US" i="1" dirty="0" smtClean="0">
                            <a:latin typeface="Cambria Math"/>
                          </a:rPr>
                        </m:ctrlPr>
                      </m:sSubPr>
                      <m:e>
                        <m:r>
                          <a:rPr lang="en-US" b="0" i="1" dirty="0" smtClean="0">
                            <a:latin typeface="Cambria Math"/>
                          </a:rPr>
                          <m:t>𝑦</m:t>
                        </m:r>
                      </m:e>
                      <m:sub>
                        <m:r>
                          <a:rPr lang="en-US" b="0" i="1" dirty="0" smtClean="0">
                            <a:latin typeface="Cambria Math"/>
                          </a:rPr>
                          <m:t>𝑖</m:t>
                        </m:r>
                      </m:sub>
                    </m:sSub>
                  </m:oMath>
                </a14:m>
                <a:r>
                  <a:rPr lang="en-US" dirty="0" smtClean="0"/>
                  <a:t>)</a:t>
                </a:r>
              </a:p>
              <a:p>
                <a:r>
                  <a:rPr lang="en-US" dirty="0" smtClean="0"/>
                  <a:t>Calculate MLE</a:t>
                </a:r>
              </a:p>
              <a:p>
                <a:r>
                  <a:rPr lang="en-US" dirty="0" smtClean="0"/>
                  <a:t>Use Excel solver to find the ideal intercept and slope for the </a:t>
                </a:r>
                <a:r>
                  <a:rPr lang="en-US" dirty="0" err="1" smtClean="0"/>
                  <a:t>logit</a:t>
                </a:r>
                <a:r>
                  <a:rPr lang="en-US" dirty="0" smtClean="0"/>
                  <a:t> function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2695"/>
                </a:stretch>
              </a:blipFill>
            </p:spPr>
            <p:txBody>
              <a:bodyPr/>
              <a:lstStyle/>
              <a:p>
                <a:r>
                  <a:rPr lang="en-US">
                    <a:noFill/>
                  </a:rPr>
                  <a:t> </a:t>
                </a:r>
              </a:p>
            </p:txBody>
          </p:sp>
        </mc:Fallback>
      </mc:AlternateContent>
    </p:spTree>
    <p:extLst>
      <p:ext uri="{BB962C8B-B14F-4D97-AF65-F5344CB8AC3E}">
        <p14:creationId xmlns:p14="http://schemas.microsoft.com/office/powerpoint/2010/main" val="412372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regression in excel - output</a:t>
            </a:r>
            <a:endParaRPr lang="en-US" dirty="0"/>
          </a:p>
        </p:txBody>
      </p:sp>
      <p:sp>
        <p:nvSpPr>
          <p:cNvPr id="3" name="Content Placeholder 2"/>
          <p:cNvSpPr>
            <a:spLocks noGrp="1"/>
          </p:cNvSpPr>
          <p:nvPr>
            <p:ph idx="1"/>
          </p:nvPr>
        </p:nvSpPr>
        <p:spPr>
          <a:xfrm>
            <a:off x="457200" y="4869160"/>
            <a:ext cx="8229600" cy="1584176"/>
          </a:xfrm>
        </p:spPr>
        <p:txBody>
          <a:bodyPr>
            <a:normAutofit fontScale="92500" lnSpcReduction="10000"/>
          </a:bodyPr>
          <a:lstStyle/>
          <a:p>
            <a:r>
              <a:rPr lang="en-US" dirty="0" err="1" smtClean="0"/>
              <a:t>Logit</a:t>
            </a:r>
            <a:r>
              <a:rPr lang="en-US" dirty="0" smtClean="0"/>
              <a:t> = </a:t>
            </a:r>
            <a:r>
              <a:rPr lang="en-US" dirty="0" err="1" smtClean="0"/>
              <a:t>ln</a:t>
            </a:r>
            <a:r>
              <a:rPr lang="en-US" dirty="0" smtClean="0"/>
              <a:t>(p/1-p)= 0.0+0.2413* age</a:t>
            </a:r>
          </a:p>
          <a:p>
            <a:r>
              <a:rPr lang="en-US" dirty="0" smtClean="0"/>
              <a:t>Intercept = 0</a:t>
            </a:r>
          </a:p>
          <a:p>
            <a:r>
              <a:rPr lang="en-US" dirty="0" smtClean="0"/>
              <a:t>Slope = 0.2413</a:t>
            </a:r>
          </a:p>
        </p:txBody>
      </p:sp>
      <p:graphicFrame>
        <p:nvGraphicFramePr>
          <p:cNvPr id="4" name="Object 3"/>
          <p:cNvGraphicFramePr>
            <a:graphicFrameLocks noChangeAspect="1"/>
          </p:cNvGraphicFramePr>
          <p:nvPr>
            <p:extLst>
              <p:ext uri="{D42A27DB-BD31-4B8C-83A1-F6EECF244321}">
                <p14:modId xmlns:p14="http://schemas.microsoft.com/office/powerpoint/2010/main" val="2486886475"/>
              </p:ext>
            </p:extLst>
          </p:nvPr>
        </p:nvGraphicFramePr>
        <p:xfrm>
          <a:off x="468313" y="1268413"/>
          <a:ext cx="6677025" cy="3448050"/>
        </p:xfrm>
        <a:graphic>
          <a:graphicData uri="http://schemas.openxmlformats.org/presentationml/2006/ole">
            <mc:AlternateContent xmlns:mc="http://schemas.openxmlformats.org/markup-compatibility/2006">
              <mc:Choice xmlns:v="urn:schemas-microsoft-com:vml" Requires="v">
                <p:oleObj spid="_x0000_s3098" name="Worksheet" r:id="rId3" imgW="6676987" imgH="3448132" progId="Excel.Sheet.12">
                  <p:link updateAutomatic="1"/>
                </p:oleObj>
              </mc:Choice>
              <mc:Fallback>
                <p:oleObj name="Worksheet" r:id="rId3" imgW="6676987" imgH="3448132" progId="Excel.Sheet.12">
                  <p:link updateAutomatic="1"/>
                  <p:pic>
                    <p:nvPicPr>
                      <p:cNvPr id="0" name=""/>
                      <p:cNvPicPr/>
                      <p:nvPr/>
                    </p:nvPicPr>
                    <p:blipFill>
                      <a:blip r:embed="rId4"/>
                      <a:stretch>
                        <a:fillRect/>
                      </a:stretch>
                    </p:blipFill>
                    <p:spPr>
                      <a:xfrm>
                        <a:off x="468313" y="1268413"/>
                        <a:ext cx="6677025" cy="3448050"/>
                      </a:xfrm>
                      <a:prstGeom prst="rect">
                        <a:avLst/>
                      </a:prstGeom>
                    </p:spPr>
                  </p:pic>
                </p:oleObj>
              </mc:Fallback>
            </mc:AlternateContent>
          </a:graphicData>
        </a:graphic>
      </p:graphicFrame>
    </p:spTree>
    <p:extLst>
      <p:ext uri="{BB962C8B-B14F-4D97-AF65-F5344CB8AC3E}">
        <p14:creationId xmlns:p14="http://schemas.microsoft.com/office/powerpoint/2010/main" val="2778205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Binary regression in excel with data grouping</a:t>
            </a:r>
            <a:endParaRPr lang="en-US" dirty="0"/>
          </a:p>
        </p:txBody>
      </p:sp>
      <p:sp>
        <p:nvSpPr>
          <p:cNvPr id="3" name="Content Placeholder 2"/>
          <p:cNvSpPr>
            <a:spLocks noGrp="1"/>
          </p:cNvSpPr>
          <p:nvPr>
            <p:ph idx="1"/>
          </p:nvPr>
        </p:nvSpPr>
        <p:spPr/>
        <p:txBody>
          <a:bodyPr/>
          <a:lstStyle/>
          <a:p>
            <a:r>
              <a:rPr lang="en-US" dirty="0" smtClean="0"/>
              <a:t>In step 1 we did not group multiple instances of the same value- that is if there were multiple customer with the same age they were treated separately. This did not yield a presentable graph</a:t>
            </a:r>
          </a:p>
          <a:p>
            <a:r>
              <a:rPr lang="en-US" dirty="0" smtClean="0"/>
              <a:t>So we decided to group the data for every data point in the predictor variable</a:t>
            </a:r>
            <a:endParaRPr lang="en-US" dirty="0"/>
          </a:p>
        </p:txBody>
      </p:sp>
    </p:spTree>
    <p:extLst>
      <p:ext uri="{BB962C8B-B14F-4D97-AF65-F5344CB8AC3E}">
        <p14:creationId xmlns:p14="http://schemas.microsoft.com/office/powerpoint/2010/main" val="412257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view- grouped on data points</a:t>
            </a:r>
            <a:endParaRPr lang="en-US" dirty="0"/>
          </a:p>
        </p:txBody>
      </p:sp>
      <p:sp>
        <p:nvSpPr>
          <p:cNvPr id="3" name="Content Placeholder 2"/>
          <p:cNvSpPr>
            <a:spLocks noGrp="1"/>
          </p:cNvSpPr>
          <p:nvPr>
            <p:ph idx="1"/>
          </p:nvPr>
        </p:nvSpPr>
        <p:spPr>
          <a:xfrm>
            <a:off x="3995936" y="4149080"/>
            <a:ext cx="4690864" cy="2520280"/>
          </a:xfrm>
        </p:spPr>
        <p:txBody>
          <a:bodyPr>
            <a:normAutofit lnSpcReduction="10000"/>
          </a:bodyPr>
          <a:lstStyle/>
          <a:p>
            <a:r>
              <a:rPr lang="en-US" sz="2800" dirty="0" smtClean="0"/>
              <a:t>The data was grouped on each observed data point with a summary of positive and negative responses</a:t>
            </a:r>
          </a:p>
          <a:p>
            <a:r>
              <a:rPr lang="en-US" sz="2800" dirty="0" smtClean="0"/>
              <a:t>Once again we did the regression analysis</a:t>
            </a:r>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1680344464"/>
              </p:ext>
            </p:extLst>
          </p:nvPr>
        </p:nvGraphicFramePr>
        <p:xfrm>
          <a:off x="395536" y="1369110"/>
          <a:ext cx="3240360" cy="5226788"/>
        </p:xfrm>
        <a:graphic>
          <a:graphicData uri="http://schemas.openxmlformats.org/presentationml/2006/ole">
            <mc:AlternateContent xmlns:mc="http://schemas.openxmlformats.org/markup-compatibility/2006">
              <mc:Choice xmlns:v="urn:schemas-microsoft-com:vml" Requires="v">
                <p:oleObj spid="_x0000_s4142" name="Worksheet" r:id="rId3" imgW="2486155" imgH="4010133" progId="Excel.Sheet.12">
                  <p:link updateAutomatic="1"/>
                </p:oleObj>
              </mc:Choice>
              <mc:Fallback>
                <p:oleObj name="Worksheet" r:id="rId3" imgW="2486155" imgH="4010133" progId="Excel.Sheet.12">
                  <p:link updateAutomatic="1"/>
                  <p:pic>
                    <p:nvPicPr>
                      <p:cNvPr id="0" name=""/>
                      <p:cNvPicPr/>
                      <p:nvPr/>
                    </p:nvPicPr>
                    <p:blipFill>
                      <a:blip r:embed="rId4"/>
                      <a:stretch>
                        <a:fillRect/>
                      </a:stretch>
                    </p:blipFill>
                    <p:spPr>
                      <a:xfrm>
                        <a:off x="395536" y="1369110"/>
                        <a:ext cx="3240360" cy="522678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5513623"/>
              </p:ext>
            </p:extLst>
          </p:nvPr>
        </p:nvGraphicFramePr>
        <p:xfrm>
          <a:off x="3927475" y="1271588"/>
          <a:ext cx="4572000" cy="2743200"/>
        </p:xfrm>
        <a:graphic>
          <a:graphicData uri="http://schemas.openxmlformats.org/presentationml/2006/ole">
            <mc:AlternateContent xmlns:mc="http://schemas.openxmlformats.org/markup-compatibility/2006">
              <mc:Choice xmlns:v="urn:schemas-microsoft-com:vml" Requires="v">
                <p:oleObj spid="_x0000_s4143" name="Worksheet" r:id="rId5" imgW="4571989" imgH="2743065" progId="Excel.Sheet.12">
                  <p:link updateAutomatic="1"/>
                </p:oleObj>
              </mc:Choice>
              <mc:Fallback>
                <p:oleObj name="Worksheet" r:id="rId5" imgW="4571989" imgH="2743065" progId="Excel.Sheet.12">
                  <p:link updateAutomatic="1"/>
                  <p:pic>
                    <p:nvPicPr>
                      <p:cNvPr id="0" name=""/>
                      <p:cNvPicPr/>
                      <p:nvPr/>
                    </p:nvPicPr>
                    <p:blipFill>
                      <a:blip r:embed="rId6"/>
                      <a:stretch>
                        <a:fillRect/>
                      </a:stretch>
                    </p:blipFill>
                    <p:spPr>
                      <a:xfrm>
                        <a:off x="3927475" y="1271588"/>
                        <a:ext cx="4572000" cy="2743200"/>
                      </a:xfrm>
                      <a:prstGeom prst="rect">
                        <a:avLst/>
                      </a:prstGeom>
                    </p:spPr>
                  </p:pic>
                </p:oleObj>
              </mc:Fallback>
            </mc:AlternateContent>
          </a:graphicData>
        </a:graphic>
      </p:graphicFrame>
    </p:spTree>
    <p:extLst>
      <p:ext uri="{BB962C8B-B14F-4D97-AF65-F5344CB8AC3E}">
        <p14:creationId xmlns:p14="http://schemas.microsoft.com/office/powerpoint/2010/main" val="30432323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followed in stage2- Bayesian Binary Regression using Excel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Step1:Group the  universe on data points found on the universe</a:t>
            </a:r>
          </a:p>
          <a:p>
            <a:r>
              <a:rPr lang="en-US" dirty="0" smtClean="0"/>
              <a:t>Step2:Calculate the rate of success for each data point</a:t>
            </a:r>
          </a:p>
          <a:p>
            <a:r>
              <a:rPr lang="en-US" dirty="0" smtClean="0"/>
              <a:t>Step3:Calculate the mean and SD response rate for the entire group of observations</a:t>
            </a:r>
          </a:p>
          <a:p>
            <a:r>
              <a:rPr lang="en-US" dirty="0" smtClean="0"/>
              <a:t>Step 4:Form a ‘subjective’ prior with these observations where the prior is a normal distribution with the observed mean and SD of the response rate</a:t>
            </a:r>
            <a:endParaRPr lang="en-US" dirty="0"/>
          </a:p>
        </p:txBody>
      </p:sp>
    </p:spTree>
    <p:extLst>
      <p:ext uri="{BB962C8B-B14F-4D97-AF65-F5344CB8AC3E}">
        <p14:creationId xmlns:p14="http://schemas.microsoft.com/office/powerpoint/2010/main" val="896926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the intercept and slope of the </a:t>
            </a:r>
            <a:r>
              <a:rPr lang="en-US" dirty="0" err="1" smtClean="0"/>
              <a:t>Logit</a:t>
            </a:r>
            <a:endParaRPr lang="en-US" dirty="0"/>
          </a:p>
        </p:txBody>
      </p:sp>
      <p:sp>
        <p:nvSpPr>
          <p:cNvPr id="3" name="Content Placeholder 2"/>
          <p:cNvSpPr>
            <a:spLocks noGrp="1"/>
          </p:cNvSpPr>
          <p:nvPr>
            <p:ph idx="1"/>
          </p:nvPr>
        </p:nvSpPr>
        <p:spPr/>
        <p:txBody>
          <a:bodyPr>
            <a:normAutofit lnSpcReduction="10000"/>
          </a:bodyPr>
          <a:lstStyle/>
          <a:p>
            <a:r>
              <a:rPr lang="en-US" dirty="0" smtClean="0"/>
              <a:t>Draw a random sample from the universe of roughly 30 observations</a:t>
            </a:r>
          </a:p>
          <a:p>
            <a:r>
              <a:rPr lang="en-US" dirty="0" smtClean="0"/>
              <a:t>Assume an arbitrary intercept and slope for the </a:t>
            </a:r>
            <a:r>
              <a:rPr lang="en-US" dirty="0" err="1" smtClean="0"/>
              <a:t>logit</a:t>
            </a:r>
            <a:endParaRPr lang="en-US" dirty="0" smtClean="0"/>
          </a:p>
          <a:p>
            <a:r>
              <a:rPr lang="en-US" dirty="0" smtClean="0"/>
              <a:t>Calculate the </a:t>
            </a:r>
            <a:r>
              <a:rPr lang="en-US" dirty="0" err="1" smtClean="0"/>
              <a:t>logit</a:t>
            </a:r>
            <a:r>
              <a:rPr lang="en-US" dirty="0" smtClean="0"/>
              <a:t>, probability and likelihood functions for each observation in the sample</a:t>
            </a:r>
          </a:p>
          <a:p>
            <a:r>
              <a:rPr lang="en-US" dirty="0" smtClean="0"/>
              <a:t>Calculate the MLE {Product of all LE}</a:t>
            </a:r>
          </a:p>
          <a:p>
            <a:r>
              <a:rPr lang="en-US" dirty="0" smtClean="0"/>
              <a:t>Use Excel solver to get the optimum values for the intercept and slope</a:t>
            </a:r>
            <a:endParaRPr lang="en-US" dirty="0"/>
          </a:p>
        </p:txBody>
      </p:sp>
    </p:spTree>
    <p:extLst>
      <p:ext uri="{BB962C8B-B14F-4D97-AF65-F5344CB8AC3E}">
        <p14:creationId xmlns:p14="http://schemas.microsoft.com/office/powerpoint/2010/main" val="3216266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the Bayesian probability</a:t>
            </a:r>
            <a:endParaRPr lang="en-US" dirty="0"/>
          </a:p>
        </p:txBody>
      </p:sp>
      <p:sp>
        <p:nvSpPr>
          <p:cNvPr id="3" name="Content Placeholder 2"/>
          <p:cNvSpPr>
            <a:spLocks noGrp="1"/>
          </p:cNvSpPr>
          <p:nvPr>
            <p:ph idx="1"/>
          </p:nvPr>
        </p:nvSpPr>
        <p:spPr/>
        <p:txBody>
          <a:bodyPr/>
          <a:lstStyle/>
          <a:p>
            <a:r>
              <a:rPr lang="en-US" dirty="0" smtClean="0"/>
              <a:t>Apply the logistic equation to all the values in the universe</a:t>
            </a:r>
          </a:p>
          <a:p>
            <a:r>
              <a:rPr lang="en-US" dirty="0" smtClean="0"/>
              <a:t>Generate the data for the prior using a normal distribution and a random function</a:t>
            </a:r>
          </a:p>
          <a:p>
            <a:r>
              <a:rPr lang="en-US" dirty="0" smtClean="0"/>
              <a:t>Multiply the likelihood by the prior to arrive at the BBR predicted probability</a:t>
            </a:r>
            <a:endParaRPr lang="en-US" dirty="0"/>
          </a:p>
        </p:txBody>
      </p:sp>
    </p:spTree>
    <p:extLst>
      <p:ext uri="{BB962C8B-B14F-4D97-AF65-F5344CB8AC3E}">
        <p14:creationId xmlns:p14="http://schemas.microsoft.com/office/powerpoint/2010/main" val="365154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 results</a:t>
            </a:r>
            <a:endParaRPr lang="en-US" dirty="0"/>
          </a:p>
        </p:txBody>
      </p:sp>
      <p:sp>
        <p:nvSpPr>
          <p:cNvPr id="4" name="Content Placeholder 3"/>
          <p:cNvSpPr>
            <a:spLocks noGrp="1"/>
          </p:cNvSpPr>
          <p:nvPr>
            <p:ph idx="1"/>
          </p:nvPr>
        </p:nvSpPr>
        <p:spPr>
          <a:xfrm>
            <a:off x="457200" y="5877272"/>
            <a:ext cx="8229600" cy="792088"/>
          </a:xfrm>
        </p:spPr>
        <p:txBody>
          <a:bodyPr>
            <a:normAutofit fontScale="70000" lnSpcReduction="20000"/>
          </a:bodyPr>
          <a:lstStyle/>
          <a:p>
            <a:r>
              <a:rPr lang="en-US" dirty="0" smtClean="0"/>
              <a:t>Intercept and slope in yellow boxes</a:t>
            </a:r>
          </a:p>
          <a:p>
            <a:r>
              <a:rPr lang="en-US" dirty="0" smtClean="0"/>
              <a:t>BBR in red column and Logistic Regression prediction by Excel</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855525165"/>
              </p:ext>
            </p:extLst>
          </p:nvPr>
        </p:nvGraphicFramePr>
        <p:xfrm>
          <a:off x="395536" y="1042987"/>
          <a:ext cx="6000750" cy="4772025"/>
        </p:xfrm>
        <a:graphic>
          <a:graphicData uri="http://schemas.openxmlformats.org/presentationml/2006/ole">
            <mc:AlternateContent xmlns:mc="http://schemas.openxmlformats.org/markup-compatibility/2006">
              <mc:Choice xmlns:v="urn:schemas-microsoft-com:vml" Requires="v">
                <p:oleObj spid="_x0000_s5156" name="Worksheet" r:id="rId3" imgW="6000786" imgH="4772156" progId="Excel.Sheet.12">
                  <p:link updateAutomatic="1"/>
                </p:oleObj>
              </mc:Choice>
              <mc:Fallback>
                <p:oleObj name="Worksheet" r:id="rId3" imgW="6000786" imgH="4772156" progId="Excel.Sheet.12">
                  <p:link updateAutomatic="1"/>
                  <p:pic>
                    <p:nvPicPr>
                      <p:cNvPr id="0" name=""/>
                      <p:cNvPicPr/>
                      <p:nvPr/>
                    </p:nvPicPr>
                    <p:blipFill>
                      <a:blip r:embed="rId4"/>
                      <a:stretch>
                        <a:fillRect/>
                      </a:stretch>
                    </p:blipFill>
                    <p:spPr>
                      <a:xfrm>
                        <a:off x="395536" y="1042987"/>
                        <a:ext cx="6000750" cy="4772025"/>
                      </a:xfrm>
                      <a:prstGeom prst="rect">
                        <a:avLst/>
                      </a:prstGeom>
                    </p:spPr>
                  </p:pic>
                </p:oleObj>
              </mc:Fallback>
            </mc:AlternateContent>
          </a:graphicData>
        </a:graphic>
      </p:graphicFrame>
    </p:spTree>
    <p:extLst>
      <p:ext uri="{BB962C8B-B14F-4D97-AF65-F5344CB8AC3E}">
        <p14:creationId xmlns:p14="http://schemas.microsoft.com/office/powerpoint/2010/main" val="2276000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Predictions- comparison LR with BBR</a:t>
            </a:r>
            <a:endParaRPr lang="en-US" dirty="0"/>
          </a:p>
        </p:txBody>
      </p:sp>
      <p:sp>
        <p:nvSpPr>
          <p:cNvPr id="3" name="Content Placeholder 2"/>
          <p:cNvSpPr>
            <a:spLocks noGrp="1"/>
          </p:cNvSpPr>
          <p:nvPr>
            <p:ph idx="1"/>
          </p:nvPr>
        </p:nvSpPr>
        <p:spPr>
          <a:xfrm>
            <a:off x="457200" y="5661248"/>
            <a:ext cx="8229600" cy="1080120"/>
          </a:xfrm>
        </p:spPr>
        <p:txBody>
          <a:bodyPr>
            <a:normAutofit fontScale="70000" lnSpcReduction="20000"/>
          </a:bodyPr>
          <a:lstStyle/>
          <a:p>
            <a:r>
              <a:rPr lang="en-US" dirty="0" smtClean="0"/>
              <a:t>Excel prediction based on Logistic Regression on the red line</a:t>
            </a:r>
          </a:p>
          <a:p>
            <a:r>
              <a:rPr lang="en-US" dirty="0" smtClean="0"/>
              <a:t>Excel based BBR prediction on the blue line</a:t>
            </a:r>
          </a:p>
          <a:p>
            <a:r>
              <a:rPr lang="en-US" dirty="0" smtClean="0"/>
              <a:t>BBR predictions produced lower values of predictions as a whole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033368983"/>
              </p:ext>
            </p:extLst>
          </p:nvPr>
        </p:nvGraphicFramePr>
        <p:xfrm>
          <a:off x="97408" y="1452562"/>
          <a:ext cx="8949184" cy="3952875"/>
        </p:xfrm>
        <a:graphic>
          <a:graphicData uri="http://schemas.openxmlformats.org/presentationml/2006/ole">
            <mc:AlternateContent xmlns:mc="http://schemas.openxmlformats.org/markup-compatibility/2006">
              <mc:Choice xmlns:v="urn:schemas-microsoft-com:vml" Requires="v">
                <p:oleObj spid="_x0000_s7181" name="Worksheet" r:id="rId3" imgW="6153032" imgH="3524253" progId="Excel.Sheet.12">
                  <p:link updateAutomatic="1"/>
                </p:oleObj>
              </mc:Choice>
              <mc:Fallback>
                <p:oleObj name="Worksheet" r:id="rId3" imgW="6153032" imgH="3524253" progId="Excel.Sheet.12">
                  <p:link updateAutomatic="1"/>
                  <p:pic>
                    <p:nvPicPr>
                      <p:cNvPr id="0" name=""/>
                      <p:cNvPicPr/>
                      <p:nvPr/>
                    </p:nvPicPr>
                    <p:blipFill>
                      <a:blip r:embed="rId4"/>
                      <a:stretch>
                        <a:fillRect/>
                      </a:stretch>
                    </p:blipFill>
                    <p:spPr>
                      <a:xfrm>
                        <a:off x="97408" y="1452562"/>
                        <a:ext cx="8949184" cy="3952875"/>
                      </a:xfrm>
                      <a:prstGeom prst="rect">
                        <a:avLst/>
                      </a:prstGeom>
                    </p:spPr>
                  </p:pic>
                </p:oleObj>
              </mc:Fallback>
            </mc:AlternateContent>
          </a:graphicData>
        </a:graphic>
      </p:graphicFrame>
    </p:spTree>
    <p:extLst>
      <p:ext uri="{BB962C8B-B14F-4D97-AF65-F5344CB8AC3E}">
        <p14:creationId xmlns:p14="http://schemas.microsoft.com/office/powerpoint/2010/main" val="3769460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Bayesian Binary </a:t>
            </a:r>
            <a:r>
              <a:rPr lang="en-US" dirty="0" err="1" smtClean="0"/>
              <a:t>vs</a:t>
            </a:r>
            <a:r>
              <a:rPr lang="en-US" dirty="0" smtClean="0"/>
              <a:t> Logistic </a:t>
            </a:r>
            <a:r>
              <a:rPr lang="en-US" dirty="0" err="1" smtClean="0"/>
              <a:t>groupwise</a:t>
            </a:r>
            <a:r>
              <a:rPr lang="en-US" dirty="0" smtClean="0"/>
              <a:t> comparison – excel generated</a:t>
            </a:r>
            <a:endParaRPr lang="en-US" dirty="0"/>
          </a:p>
        </p:txBody>
      </p:sp>
      <p:sp>
        <p:nvSpPr>
          <p:cNvPr id="3" name="Content Placeholder 2"/>
          <p:cNvSpPr>
            <a:spLocks noGrp="1"/>
          </p:cNvSpPr>
          <p:nvPr>
            <p:ph idx="1"/>
          </p:nvPr>
        </p:nvSpPr>
        <p:spPr>
          <a:xfrm>
            <a:off x="457200" y="5229200"/>
            <a:ext cx="8229600" cy="896963"/>
          </a:xfrm>
        </p:spPr>
        <p:txBody>
          <a:bodyPr>
            <a:normAutofit fontScale="85000" lnSpcReduction="20000"/>
          </a:bodyPr>
          <a:lstStyle/>
          <a:p>
            <a:r>
              <a:rPr lang="en-US" dirty="0" smtClean="0"/>
              <a:t>Observations grouped on observed </a:t>
            </a:r>
            <a:r>
              <a:rPr lang="en-US" dirty="0" err="1" smtClean="0"/>
              <a:t>datapoints</a:t>
            </a:r>
            <a:endParaRPr lang="en-US" dirty="0" smtClean="0"/>
          </a:p>
          <a:p>
            <a:r>
              <a:rPr lang="en-US" dirty="0" smtClean="0"/>
              <a:t>Compares BBR </a:t>
            </a:r>
            <a:r>
              <a:rPr lang="en-US" dirty="0" err="1" smtClean="0"/>
              <a:t>vs</a:t>
            </a:r>
            <a:r>
              <a:rPr lang="en-US" dirty="0" smtClean="0"/>
              <a:t> LR based on Excel generation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7840213"/>
              </p:ext>
            </p:extLst>
          </p:nvPr>
        </p:nvGraphicFramePr>
        <p:xfrm>
          <a:off x="611560" y="1556792"/>
          <a:ext cx="6048672" cy="3634656"/>
        </p:xfrm>
        <a:graphic>
          <a:graphicData uri="http://schemas.openxmlformats.org/presentationml/2006/ole">
            <mc:AlternateContent xmlns:mc="http://schemas.openxmlformats.org/markup-compatibility/2006">
              <mc:Choice xmlns:v="urn:schemas-microsoft-com:vml" Requires="v">
                <p:oleObj spid="_x0000_s10248" name="Worksheet" r:id="rId3" imgW="4578160" imgH="2750738" progId="Excel.Sheet.12">
                  <p:link updateAutomatic="1"/>
                </p:oleObj>
              </mc:Choice>
              <mc:Fallback>
                <p:oleObj name="Worksheet" r:id="rId3" imgW="4578160" imgH="2750738" progId="Excel.Sheet.12">
                  <p:link updateAutomatic="1"/>
                  <p:pic>
                    <p:nvPicPr>
                      <p:cNvPr id="0" name=""/>
                      <p:cNvPicPr/>
                      <p:nvPr/>
                    </p:nvPicPr>
                    <p:blipFill>
                      <a:blip r:embed="rId4"/>
                      <a:stretch>
                        <a:fillRect/>
                      </a:stretch>
                    </p:blipFill>
                    <p:spPr>
                      <a:xfrm>
                        <a:off x="611560" y="1556792"/>
                        <a:ext cx="6048672" cy="3634656"/>
                      </a:xfrm>
                      <a:prstGeom prst="rect">
                        <a:avLst/>
                      </a:prstGeom>
                    </p:spPr>
                  </p:pic>
                </p:oleObj>
              </mc:Fallback>
            </mc:AlternateContent>
          </a:graphicData>
        </a:graphic>
      </p:graphicFrame>
    </p:spTree>
    <p:extLst>
      <p:ext uri="{BB962C8B-B14F-4D97-AF65-F5344CB8AC3E}">
        <p14:creationId xmlns:p14="http://schemas.microsoft.com/office/powerpoint/2010/main" val="274142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Print magazine industry is very niche- limited number of customers</a:t>
            </a:r>
          </a:p>
          <a:p>
            <a:r>
              <a:rPr lang="en-US" dirty="0" smtClean="0"/>
              <a:t>Need to retain existing readers is very high</a:t>
            </a:r>
          </a:p>
          <a:p>
            <a:r>
              <a:rPr lang="en-US" dirty="0" smtClean="0"/>
              <a:t>Magazine industry runs several DM campaigns to retain existing subscribers(readers)</a:t>
            </a:r>
          </a:p>
          <a:p>
            <a:r>
              <a:rPr lang="en-US" dirty="0" smtClean="0"/>
              <a:t>With attractive discounts and offers</a:t>
            </a:r>
          </a:p>
          <a:p>
            <a:endParaRPr lang="en-US" dirty="0"/>
          </a:p>
        </p:txBody>
      </p:sp>
    </p:spTree>
    <p:extLst>
      <p:ext uri="{BB962C8B-B14F-4D97-AF65-F5344CB8AC3E}">
        <p14:creationId xmlns:p14="http://schemas.microsoft.com/office/powerpoint/2010/main" val="811760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Using R</a:t>
            </a:r>
            <a:endParaRPr lang="en-US" dirty="0"/>
          </a:p>
        </p:txBody>
      </p:sp>
      <p:sp>
        <p:nvSpPr>
          <p:cNvPr id="3" name="Content Placeholder 2"/>
          <p:cNvSpPr>
            <a:spLocks noGrp="1"/>
          </p:cNvSpPr>
          <p:nvPr>
            <p:ph idx="1"/>
          </p:nvPr>
        </p:nvSpPr>
        <p:spPr>
          <a:xfrm>
            <a:off x="457200" y="5301208"/>
            <a:ext cx="8229600" cy="1368151"/>
          </a:xfrm>
        </p:spPr>
        <p:txBody>
          <a:bodyPr>
            <a:normAutofit/>
          </a:bodyPr>
          <a:lstStyle/>
          <a:p>
            <a:r>
              <a:rPr lang="en-US" dirty="0" smtClean="0"/>
              <a:t>The grouped data was fed into R</a:t>
            </a:r>
          </a:p>
          <a:p>
            <a:r>
              <a:rPr lang="en-US" dirty="0" smtClean="0"/>
              <a:t>And binary regression was performed using R</a:t>
            </a:r>
          </a:p>
          <a:p>
            <a:endParaRPr lang="en-US" dirty="0"/>
          </a:p>
        </p:txBody>
      </p:sp>
      <p:sp>
        <p:nvSpPr>
          <p:cNvPr id="5" name="Rectangle 4"/>
          <p:cNvSpPr/>
          <p:nvPr/>
        </p:nvSpPr>
        <p:spPr>
          <a:xfrm>
            <a:off x="539552" y="1276756"/>
            <a:ext cx="6516216" cy="3693319"/>
          </a:xfrm>
          <a:prstGeom prst="rect">
            <a:avLst/>
          </a:prstGeom>
          <a:solidFill>
            <a:schemeClr val="tx2">
              <a:lumMod val="60000"/>
              <a:lumOff val="40000"/>
            </a:schemeClr>
          </a:solidFill>
        </p:spPr>
        <p:txBody>
          <a:bodyPr wrap="square">
            <a:spAutoFit/>
          </a:bodyPr>
          <a:lstStyle/>
          <a:p>
            <a:r>
              <a:rPr lang="en-US" dirty="0" err="1" smtClean="0"/>
              <a:t>newsub</a:t>
            </a:r>
            <a:r>
              <a:rPr lang="en-US" dirty="0"/>
              <a:t>&lt;-</a:t>
            </a:r>
            <a:r>
              <a:rPr lang="en-US" dirty="0" err="1"/>
              <a:t>read.table</a:t>
            </a:r>
            <a:r>
              <a:rPr lang="en-US" dirty="0"/>
              <a:t>(</a:t>
            </a:r>
            <a:r>
              <a:rPr lang="en-US" dirty="0" err="1"/>
              <a:t>file.choose</a:t>
            </a:r>
            <a:r>
              <a:rPr lang="en-US" dirty="0"/>
              <a:t>(),header=TRUE)</a:t>
            </a:r>
          </a:p>
          <a:p>
            <a:r>
              <a:rPr lang="en-US" dirty="0" err="1"/>
              <a:t>newsub</a:t>
            </a:r>
            <a:endParaRPr lang="en-US" dirty="0"/>
          </a:p>
          <a:p>
            <a:r>
              <a:rPr lang="en-US" dirty="0"/>
              <a:t>attach(</a:t>
            </a:r>
            <a:r>
              <a:rPr lang="en-US" dirty="0" err="1"/>
              <a:t>newsub</a:t>
            </a:r>
            <a:r>
              <a:rPr lang="en-US" dirty="0"/>
              <a:t>)</a:t>
            </a:r>
          </a:p>
          <a:p>
            <a:r>
              <a:rPr lang="en-US" dirty="0"/>
              <a:t>CW&lt;-</a:t>
            </a:r>
            <a:r>
              <a:rPr lang="en-US" dirty="0" err="1"/>
              <a:t>cbind</a:t>
            </a:r>
            <a:r>
              <a:rPr lang="en-US" dirty="0"/>
              <a:t>(</a:t>
            </a:r>
            <a:r>
              <a:rPr lang="en-US" dirty="0" err="1"/>
              <a:t>Yes,Total</a:t>
            </a:r>
            <a:r>
              <a:rPr lang="en-US" dirty="0"/>
              <a:t>-Yes)</a:t>
            </a:r>
          </a:p>
          <a:p>
            <a:r>
              <a:rPr lang="en-US" dirty="0"/>
              <a:t>CW</a:t>
            </a:r>
          </a:p>
          <a:p>
            <a:r>
              <a:rPr lang="en-US" dirty="0" err="1"/>
              <a:t>logrl</a:t>
            </a:r>
            <a:r>
              <a:rPr lang="en-US" dirty="0"/>
              <a:t>&lt;-</a:t>
            </a:r>
            <a:r>
              <a:rPr lang="en-US" dirty="0" err="1"/>
              <a:t>glm</a:t>
            </a:r>
            <a:r>
              <a:rPr lang="en-US" dirty="0"/>
              <a:t>(</a:t>
            </a:r>
            <a:r>
              <a:rPr lang="en-US" dirty="0" err="1"/>
              <a:t>CW~Age,family</a:t>
            </a:r>
            <a:r>
              <a:rPr lang="en-US" dirty="0"/>
              <a:t>=binomial)</a:t>
            </a:r>
          </a:p>
          <a:p>
            <a:r>
              <a:rPr lang="en-US" dirty="0"/>
              <a:t>summary(</a:t>
            </a:r>
            <a:r>
              <a:rPr lang="en-US" dirty="0" err="1"/>
              <a:t>logrl</a:t>
            </a:r>
            <a:r>
              <a:rPr lang="en-US" dirty="0"/>
              <a:t>)</a:t>
            </a:r>
          </a:p>
          <a:p>
            <a:r>
              <a:rPr lang="en-US" dirty="0" err="1"/>
              <a:t>qchisq</a:t>
            </a:r>
            <a:r>
              <a:rPr lang="en-US" dirty="0"/>
              <a:t>(0.95,16)</a:t>
            </a:r>
          </a:p>
          <a:p>
            <a:r>
              <a:rPr lang="en-US" dirty="0" err="1"/>
              <a:t>exp</a:t>
            </a:r>
            <a:r>
              <a:rPr lang="en-US" dirty="0"/>
              <a:t>(0.03258)</a:t>
            </a:r>
          </a:p>
          <a:p>
            <a:r>
              <a:rPr lang="en-US" dirty="0"/>
              <a:t>(1.033117-1)*100</a:t>
            </a:r>
          </a:p>
          <a:p>
            <a:r>
              <a:rPr lang="en-US" dirty="0"/>
              <a:t>plot(</a:t>
            </a:r>
            <a:r>
              <a:rPr lang="en-US" dirty="0" err="1"/>
              <a:t>Age,fitted.values</a:t>
            </a:r>
            <a:r>
              <a:rPr lang="en-US" dirty="0"/>
              <a:t>(</a:t>
            </a:r>
            <a:r>
              <a:rPr lang="en-US" dirty="0" err="1"/>
              <a:t>logrl</a:t>
            </a:r>
            <a:r>
              <a:rPr lang="en-US" dirty="0"/>
              <a:t>))</a:t>
            </a:r>
          </a:p>
          <a:p>
            <a:r>
              <a:rPr lang="en-US" dirty="0"/>
              <a:t>points(</a:t>
            </a:r>
            <a:r>
              <a:rPr lang="en-US" dirty="0" err="1"/>
              <a:t>Age,Yes</a:t>
            </a:r>
            <a:r>
              <a:rPr lang="en-US" dirty="0"/>
              <a:t>/</a:t>
            </a:r>
            <a:r>
              <a:rPr lang="en-US" dirty="0" err="1"/>
              <a:t>Total,col</a:t>
            </a:r>
            <a:r>
              <a:rPr lang="en-US" dirty="0"/>
              <a:t>="red",+)</a:t>
            </a:r>
          </a:p>
          <a:p>
            <a:r>
              <a:rPr lang="en-US" dirty="0"/>
              <a:t>points(</a:t>
            </a:r>
            <a:r>
              <a:rPr lang="en-US" dirty="0" err="1"/>
              <a:t>Age,Yes</a:t>
            </a:r>
            <a:r>
              <a:rPr lang="en-US" dirty="0"/>
              <a:t>/</a:t>
            </a:r>
            <a:r>
              <a:rPr lang="en-US" dirty="0" err="1"/>
              <a:t>Total,col</a:t>
            </a:r>
            <a:r>
              <a:rPr lang="en-US" dirty="0"/>
              <a:t>="red",</a:t>
            </a:r>
            <a:r>
              <a:rPr lang="en-US" dirty="0" err="1"/>
              <a:t>pch</a:t>
            </a:r>
            <a:r>
              <a:rPr lang="en-US" dirty="0"/>
              <a:t>=4)</a:t>
            </a:r>
          </a:p>
        </p:txBody>
      </p:sp>
      <p:sp>
        <p:nvSpPr>
          <p:cNvPr id="6" name="TextBox 5"/>
          <p:cNvSpPr txBox="1"/>
          <p:nvPr/>
        </p:nvSpPr>
        <p:spPr>
          <a:xfrm>
            <a:off x="7236296" y="3861048"/>
            <a:ext cx="1728192" cy="923330"/>
          </a:xfrm>
          <a:prstGeom prst="rect">
            <a:avLst/>
          </a:prstGeom>
          <a:solidFill>
            <a:schemeClr val="tx2">
              <a:lumMod val="60000"/>
              <a:lumOff val="40000"/>
            </a:schemeClr>
          </a:solidFill>
        </p:spPr>
        <p:txBody>
          <a:bodyPr wrap="square" rtlCol="0">
            <a:spAutoFit/>
          </a:bodyPr>
          <a:lstStyle/>
          <a:p>
            <a:r>
              <a:rPr lang="en-US" dirty="0" smtClean="0"/>
              <a:t>Code snippet used for regression in R</a:t>
            </a:r>
            <a:endParaRPr lang="en-US" dirty="0"/>
          </a:p>
        </p:txBody>
      </p:sp>
      <p:cxnSp>
        <p:nvCxnSpPr>
          <p:cNvPr id="8" name="Straight Arrow Connector 7"/>
          <p:cNvCxnSpPr>
            <a:stCxn id="6" idx="1"/>
          </p:cNvCxnSpPr>
          <p:nvPr/>
        </p:nvCxnSpPr>
        <p:spPr>
          <a:xfrm flipH="1">
            <a:off x="5364088" y="4322713"/>
            <a:ext cx="1872208" cy="0"/>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4227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1933575" y="-228600"/>
            <a:ext cx="13011150" cy="7315200"/>
          </a:xfrm>
          <a:prstGeom prst="rect">
            <a:avLst/>
          </a:prstGeom>
          <a:noFill/>
          <a:ln w="9525">
            <a:noFill/>
            <a:miter lim="800000"/>
            <a:headEnd/>
            <a:tailEnd/>
          </a:ln>
          <a:effectLst/>
        </p:spPr>
      </p:pic>
      <p:sp>
        <p:nvSpPr>
          <p:cNvPr id="5" name="TextBox 4"/>
          <p:cNvSpPr txBox="1"/>
          <p:nvPr/>
        </p:nvSpPr>
        <p:spPr>
          <a:xfrm>
            <a:off x="7236296" y="3861048"/>
            <a:ext cx="1728192" cy="369332"/>
          </a:xfrm>
          <a:prstGeom prst="rect">
            <a:avLst/>
          </a:prstGeom>
          <a:solidFill>
            <a:schemeClr val="tx2">
              <a:lumMod val="60000"/>
              <a:lumOff val="40000"/>
            </a:schemeClr>
          </a:solidFill>
        </p:spPr>
        <p:txBody>
          <a:bodyPr wrap="square" rtlCol="0">
            <a:spAutoFit/>
          </a:bodyPr>
          <a:lstStyle/>
          <a:p>
            <a:r>
              <a:rPr lang="en-US" dirty="0" smtClean="0"/>
              <a:t>R window</a:t>
            </a:r>
            <a:endParaRPr lang="en-US" dirty="0"/>
          </a:p>
        </p:txBody>
      </p:sp>
    </p:spTree>
    <p:extLst>
      <p:ext uri="{BB962C8B-B14F-4D97-AF65-F5344CB8AC3E}">
        <p14:creationId xmlns:p14="http://schemas.microsoft.com/office/powerpoint/2010/main" val="1157979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Binary regression in R</a:t>
            </a:r>
            <a:endParaRPr lang="en-US" dirty="0"/>
          </a:p>
        </p:txBody>
      </p:sp>
      <p:sp>
        <p:nvSpPr>
          <p:cNvPr id="3" name="Content Placeholder 2"/>
          <p:cNvSpPr>
            <a:spLocks noGrp="1"/>
          </p:cNvSpPr>
          <p:nvPr>
            <p:ph idx="1"/>
          </p:nvPr>
        </p:nvSpPr>
        <p:spPr>
          <a:xfrm>
            <a:off x="4355976" y="4653136"/>
            <a:ext cx="4330824" cy="1473027"/>
          </a:xfrm>
        </p:spPr>
        <p:txBody>
          <a:bodyPr>
            <a:normAutofit/>
          </a:bodyPr>
          <a:lstStyle/>
          <a:p>
            <a:r>
              <a:rPr lang="en-US" sz="2400" dirty="0" smtClean="0"/>
              <a:t>Intercept= -0.619</a:t>
            </a:r>
          </a:p>
          <a:p>
            <a:r>
              <a:rPr lang="en-US" sz="2400" dirty="0" smtClean="0"/>
              <a:t>Slope= -0.03258</a:t>
            </a:r>
          </a:p>
          <a:p>
            <a:r>
              <a:rPr lang="en-US" sz="2400" dirty="0" err="1" smtClean="0"/>
              <a:t>Logit</a:t>
            </a:r>
            <a:r>
              <a:rPr lang="en-US" sz="2400" dirty="0" smtClean="0"/>
              <a:t>= -0.619 -0.03258* Age</a:t>
            </a:r>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2942238482"/>
              </p:ext>
            </p:extLst>
          </p:nvPr>
        </p:nvGraphicFramePr>
        <p:xfrm>
          <a:off x="683568" y="1484784"/>
          <a:ext cx="3057525" cy="4391025"/>
        </p:xfrm>
        <a:graphic>
          <a:graphicData uri="http://schemas.openxmlformats.org/presentationml/2006/ole">
            <mc:AlternateContent xmlns:mc="http://schemas.openxmlformats.org/markup-compatibility/2006">
              <mc:Choice xmlns:v="urn:schemas-microsoft-com:vml" Requires="v">
                <p:oleObj spid="_x0000_s6165" name="Worksheet" r:id="rId3" imgW="3057620" imgH="4391010" progId="Excel.Sheet.12">
                  <p:link updateAutomatic="1"/>
                </p:oleObj>
              </mc:Choice>
              <mc:Fallback>
                <p:oleObj name="Worksheet" r:id="rId3" imgW="3057620" imgH="4391010" progId="Excel.Sheet.12">
                  <p:link updateAutomatic="1"/>
                  <p:pic>
                    <p:nvPicPr>
                      <p:cNvPr id="0" name=""/>
                      <p:cNvPicPr/>
                      <p:nvPr/>
                    </p:nvPicPr>
                    <p:blipFill>
                      <a:blip r:embed="rId4"/>
                      <a:stretch>
                        <a:fillRect/>
                      </a:stretch>
                    </p:blipFill>
                    <p:spPr>
                      <a:xfrm>
                        <a:off x="683568" y="1484784"/>
                        <a:ext cx="3057525" cy="4391025"/>
                      </a:xfrm>
                      <a:prstGeom prst="rect">
                        <a:avLst/>
                      </a:prstGeom>
                    </p:spPr>
                  </p:pic>
                </p:oleObj>
              </mc:Fallback>
            </mc:AlternateContent>
          </a:graphicData>
        </a:graphic>
      </p:graphicFrame>
      <p:pic>
        <p:nvPicPr>
          <p:cNvPr id="5" name="Picture 4" descr="SubscribesuccessPrediction.jpeg"/>
          <p:cNvPicPr>
            <a:picLocks noChangeAspect="1"/>
          </p:cNvPicPr>
          <p:nvPr/>
        </p:nvPicPr>
        <p:blipFill>
          <a:blip r:embed="rId5"/>
          <a:stretch>
            <a:fillRect/>
          </a:stretch>
        </p:blipFill>
        <p:spPr>
          <a:xfrm>
            <a:off x="3995936" y="1484784"/>
            <a:ext cx="4967293" cy="2821227"/>
          </a:xfrm>
          <a:prstGeom prst="rect">
            <a:avLst/>
          </a:prstGeom>
          <a:ln>
            <a:solidFill>
              <a:schemeClr val="tx1"/>
            </a:solidFill>
          </a:ln>
        </p:spPr>
      </p:pic>
    </p:spTree>
    <p:extLst>
      <p:ext uri="{BB962C8B-B14F-4D97-AF65-F5344CB8AC3E}">
        <p14:creationId xmlns:p14="http://schemas.microsoft.com/office/powerpoint/2010/main" val="21579912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versus observed values</a:t>
            </a:r>
            <a:endParaRPr lang="en-US" dirty="0"/>
          </a:p>
        </p:txBody>
      </p:sp>
      <p:sp>
        <p:nvSpPr>
          <p:cNvPr id="3" name="Content Placeholder 2"/>
          <p:cNvSpPr>
            <a:spLocks noGrp="1"/>
          </p:cNvSpPr>
          <p:nvPr>
            <p:ph idx="1"/>
          </p:nvPr>
        </p:nvSpPr>
        <p:spPr>
          <a:xfrm>
            <a:off x="457200" y="4509120"/>
            <a:ext cx="8229600" cy="1944216"/>
          </a:xfrm>
        </p:spPr>
        <p:txBody>
          <a:bodyPr>
            <a:normAutofit fontScale="85000" lnSpcReduction="10000"/>
          </a:bodyPr>
          <a:lstStyle/>
          <a:p>
            <a:r>
              <a:rPr lang="en-US" dirty="0" smtClean="0"/>
              <a:t>The red crossed line is the observed values</a:t>
            </a:r>
          </a:p>
          <a:p>
            <a:r>
              <a:rPr lang="en-US" dirty="0" smtClean="0"/>
              <a:t>The black circles show the line fitting by regression</a:t>
            </a:r>
          </a:p>
          <a:p>
            <a:r>
              <a:rPr lang="en-US" dirty="0" smtClean="0"/>
              <a:t>The line indicates a negative relationship between the </a:t>
            </a:r>
            <a:r>
              <a:rPr lang="en-US" dirty="0" err="1" smtClean="0"/>
              <a:t>logit</a:t>
            </a:r>
            <a:r>
              <a:rPr lang="en-US" dirty="0" smtClean="0"/>
              <a:t> and age</a:t>
            </a:r>
            <a:endParaRPr lang="en-US" dirty="0"/>
          </a:p>
        </p:txBody>
      </p:sp>
      <p:pic>
        <p:nvPicPr>
          <p:cNvPr id="4" name="Picture 3" descr="SubscriberplotSuccess3.jpeg"/>
          <p:cNvPicPr>
            <a:picLocks noChangeAspect="1"/>
          </p:cNvPicPr>
          <p:nvPr/>
        </p:nvPicPr>
        <p:blipFill>
          <a:blip r:embed="rId2"/>
          <a:stretch>
            <a:fillRect/>
          </a:stretch>
        </p:blipFill>
        <p:spPr>
          <a:xfrm>
            <a:off x="1619672" y="1340768"/>
            <a:ext cx="5483958" cy="3114675"/>
          </a:xfrm>
          <a:prstGeom prst="rect">
            <a:avLst/>
          </a:prstGeom>
          <a:ln>
            <a:solidFill>
              <a:schemeClr val="tx1"/>
            </a:solidFill>
          </a:ln>
        </p:spPr>
      </p:pic>
    </p:spTree>
    <p:extLst>
      <p:ext uri="{BB962C8B-B14F-4D97-AF65-F5344CB8AC3E}">
        <p14:creationId xmlns:p14="http://schemas.microsoft.com/office/powerpoint/2010/main" val="15817590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Inputting R output into excel based prediction</a:t>
            </a:r>
            <a:endParaRPr lang="en-US" dirty="0"/>
          </a:p>
        </p:txBody>
      </p:sp>
      <p:sp>
        <p:nvSpPr>
          <p:cNvPr id="3" name="Content Placeholder 2"/>
          <p:cNvSpPr>
            <a:spLocks noGrp="1"/>
          </p:cNvSpPr>
          <p:nvPr>
            <p:ph idx="1"/>
          </p:nvPr>
        </p:nvSpPr>
        <p:spPr/>
        <p:txBody>
          <a:bodyPr/>
          <a:lstStyle/>
          <a:p>
            <a:r>
              <a:rPr lang="en-US" dirty="0" smtClean="0"/>
              <a:t>The line fitting from R was fed into Excel</a:t>
            </a:r>
          </a:p>
          <a:p>
            <a:r>
              <a:rPr lang="en-US" dirty="0" smtClean="0"/>
              <a:t>The intercept and slope values were used to  calculate the all the values as in the preceding case</a:t>
            </a:r>
          </a:p>
          <a:p>
            <a:r>
              <a:rPr lang="en-US" dirty="0" smtClean="0"/>
              <a:t>The BBR was then calculated using the formula posterior= prior X likelihood</a:t>
            </a:r>
          </a:p>
          <a:p>
            <a:r>
              <a:rPr lang="en-US" dirty="0" smtClean="0"/>
              <a:t>The results were compared</a:t>
            </a:r>
            <a:endParaRPr lang="en-US" dirty="0"/>
          </a:p>
        </p:txBody>
      </p:sp>
    </p:spTree>
    <p:extLst>
      <p:ext uri="{BB962C8B-B14F-4D97-AF65-F5344CB8AC3E}">
        <p14:creationId xmlns:p14="http://schemas.microsoft.com/office/powerpoint/2010/main" val="3564927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R and BBR</a:t>
            </a:r>
            <a:endParaRPr lang="en-US" dirty="0"/>
          </a:p>
        </p:txBody>
      </p:sp>
      <p:sp>
        <p:nvSpPr>
          <p:cNvPr id="3" name="Content Placeholder 2"/>
          <p:cNvSpPr>
            <a:spLocks noGrp="1"/>
          </p:cNvSpPr>
          <p:nvPr>
            <p:ph idx="1"/>
          </p:nvPr>
        </p:nvSpPr>
        <p:spPr>
          <a:xfrm>
            <a:off x="457200" y="5733256"/>
            <a:ext cx="8229600" cy="1124744"/>
          </a:xfrm>
        </p:spPr>
        <p:txBody>
          <a:bodyPr>
            <a:normAutofit fontScale="77500" lnSpcReduction="20000"/>
          </a:bodyPr>
          <a:lstStyle/>
          <a:p>
            <a:r>
              <a:rPr lang="en-US" dirty="0" smtClean="0"/>
              <a:t>Intercept and slope( from R) in yellow box</a:t>
            </a:r>
          </a:p>
          <a:p>
            <a:r>
              <a:rPr lang="en-US" dirty="0" smtClean="0"/>
              <a:t>BBR prediction in blue and R based logistic prediction in Red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11538267"/>
              </p:ext>
            </p:extLst>
          </p:nvPr>
        </p:nvGraphicFramePr>
        <p:xfrm>
          <a:off x="323528" y="1061764"/>
          <a:ext cx="6715125" cy="4734471"/>
        </p:xfrm>
        <a:graphic>
          <a:graphicData uri="http://schemas.openxmlformats.org/presentationml/2006/ole">
            <mc:AlternateContent xmlns:mc="http://schemas.openxmlformats.org/markup-compatibility/2006">
              <mc:Choice xmlns:v="urn:schemas-microsoft-com:vml" Requires="v">
                <p:oleObj spid="_x0000_s8203" name="Worksheet" r:id="rId3" imgW="6715049" imgH="5724481" progId="Excel.Sheet.12">
                  <p:link updateAutomatic="1"/>
                </p:oleObj>
              </mc:Choice>
              <mc:Fallback>
                <p:oleObj name="Worksheet" r:id="rId3" imgW="6715049" imgH="5724481" progId="Excel.Sheet.12">
                  <p:link updateAutomatic="1"/>
                  <p:pic>
                    <p:nvPicPr>
                      <p:cNvPr id="0" name=""/>
                      <p:cNvPicPr/>
                      <p:nvPr/>
                    </p:nvPicPr>
                    <p:blipFill>
                      <a:blip r:embed="rId4"/>
                      <a:stretch>
                        <a:fillRect/>
                      </a:stretch>
                    </p:blipFill>
                    <p:spPr>
                      <a:xfrm>
                        <a:off x="323528" y="1061764"/>
                        <a:ext cx="6715125" cy="4734471"/>
                      </a:xfrm>
                      <a:prstGeom prst="rect">
                        <a:avLst/>
                      </a:prstGeom>
                    </p:spPr>
                  </p:pic>
                </p:oleObj>
              </mc:Fallback>
            </mc:AlternateContent>
          </a:graphicData>
        </a:graphic>
      </p:graphicFrame>
    </p:spTree>
    <p:extLst>
      <p:ext uri="{BB962C8B-B14F-4D97-AF65-F5344CB8AC3E}">
        <p14:creationId xmlns:p14="http://schemas.microsoft.com/office/powerpoint/2010/main" val="1334847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5589240"/>
            <a:ext cx="8229600" cy="1152128"/>
          </a:xfrm>
        </p:spPr>
        <p:txBody>
          <a:bodyPr>
            <a:normAutofit fontScale="55000" lnSpcReduction="20000"/>
          </a:bodyPr>
          <a:lstStyle/>
          <a:p>
            <a:r>
              <a:rPr lang="en-US" dirty="0" smtClean="0"/>
              <a:t>BBR prediction curve in blue</a:t>
            </a:r>
          </a:p>
          <a:p>
            <a:r>
              <a:rPr lang="en-US" dirty="0" err="1" smtClean="0"/>
              <a:t>R+excel</a:t>
            </a:r>
            <a:r>
              <a:rPr lang="en-US" dirty="0" smtClean="0"/>
              <a:t> based LR prediction in Red</a:t>
            </a:r>
          </a:p>
          <a:p>
            <a:r>
              <a:rPr lang="en-US" dirty="0" smtClean="0"/>
              <a:t>There seems to be a closer  relationship between the logistic predictions and BBR predictions based on R</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53679444"/>
              </p:ext>
            </p:extLst>
          </p:nvPr>
        </p:nvGraphicFramePr>
        <p:xfrm>
          <a:off x="328613" y="1558925"/>
          <a:ext cx="8053387" cy="3963988"/>
        </p:xfrm>
        <a:graphic>
          <a:graphicData uri="http://schemas.openxmlformats.org/presentationml/2006/ole">
            <mc:AlternateContent xmlns:mc="http://schemas.openxmlformats.org/markup-compatibility/2006">
              <mc:Choice xmlns:v="urn:schemas-microsoft-com:vml" Requires="v">
                <p:oleObj spid="_x0000_s9227" name="Worksheet" r:id="rId3" imgW="4962593" imgH="3162272" progId="Excel.Sheet.12">
                  <p:link updateAutomatic="1"/>
                </p:oleObj>
              </mc:Choice>
              <mc:Fallback>
                <p:oleObj name="Worksheet" r:id="rId3" imgW="4962593" imgH="3162272" progId="Excel.Sheet.12">
                  <p:link updateAutomatic="1"/>
                  <p:pic>
                    <p:nvPicPr>
                      <p:cNvPr id="0" name=""/>
                      <p:cNvPicPr/>
                      <p:nvPr/>
                    </p:nvPicPr>
                    <p:blipFill>
                      <a:blip r:embed="rId4"/>
                      <a:stretch>
                        <a:fillRect/>
                      </a:stretch>
                    </p:blipFill>
                    <p:spPr>
                      <a:xfrm>
                        <a:off x="328613" y="1558925"/>
                        <a:ext cx="8053387" cy="3963988"/>
                      </a:xfrm>
                      <a:prstGeom prst="rect">
                        <a:avLst/>
                      </a:prstGeom>
                    </p:spPr>
                  </p:pic>
                </p:oleObj>
              </mc:Fallback>
            </mc:AlternateContent>
          </a:graphicData>
        </a:graphic>
      </p:graphicFrame>
    </p:spTree>
    <p:extLst>
      <p:ext uri="{BB962C8B-B14F-4D97-AF65-F5344CB8AC3E}">
        <p14:creationId xmlns:p14="http://schemas.microsoft.com/office/powerpoint/2010/main" val="2525923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Bayesian Binary </a:t>
            </a:r>
            <a:r>
              <a:rPr lang="en-US" dirty="0" err="1"/>
              <a:t>vs</a:t>
            </a:r>
            <a:r>
              <a:rPr lang="en-US" dirty="0"/>
              <a:t> Logistic </a:t>
            </a:r>
            <a:r>
              <a:rPr lang="en-US" dirty="0" err="1"/>
              <a:t>groupwise</a:t>
            </a:r>
            <a:r>
              <a:rPr lang="en-US" dirty="0"/>
              <a:t> comparison – </a:t>
            </a:r>
            <a:r>
              <a:rPr lang="en-US" dirty="0" smtClean="0"/>
              <a:t> R and excel </a:t>
            </a:r>
            <a:r>
              <a:rPr lang="en-US" dirty="0"/>
              <a:t>generated</a:t>
            </a:r>
          </a:p>
        </p:txBody>
      </p:sp>
      <p:sp>
        <p:nvSpPr>
          <p:cNvPr id="3" name="Content Placeholder 2"/>
          <p:cNvSpPr>
            <a:spLocks noGrp="1"/>
          </p:cNvSpPr>
          <p:nvPr>
            <p:ph idx="1"/>
          </p:nvPr>
        </p:nvSpPr>
        <p:spPr>
          <a:xfrm>
            <a:off x="457200" y="4941168"/>
            <a:ext cx="8229600" cy="1512168"/>
          </a:xfrm>
        </p:spPr>
        <p:txBody>
          <a:bodyPr/>
          <a:lstStyle/>
          <a:p>
            <a:r>
              <a:rPr lang="en-US" dirty="0" smtClean="0"/>
              <a:t>Observations grouped on data points</a:t>
            </a:r>
          </a:p>
          <a:p>
            <a:r>
              <a:rPr lang="en-US" dirty="0" smtClean="0"/>
              <a:t>Manipulations in R and excel combined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63672211"/>
              </p:ext>
            </p:extLst>
          </p:nvPr>
        </p:nvGraphicFramePr>
        <p:xfrm>
          <a:off x="539552" y="1412776"/>
          <a:ext cx="5904656" cy="3548116"/>
        </p:xfrm>
        <a:graphic>
          <a:graphicData uri="http://schemas.openxmlformats.org/presentationml/2006/ole">
            <mc:AlternateContent xmlns:mc="http://schemas.openxmlformats.org/markup-compatibility/2006">
              <mc:Choice xmlns:v="urn:schemas-microsoft-com:vml" Requires="v">
                <p:oleObj spid="_x0000_s11272" name="Worksheet" r:id="rId3" imgW="4578160" imgH="2750738" progId="Excel.Sheet.12">
                  <p:link updateAutomatic="1"/>
                </p:oleObj>
              </mc:Choice>
              <mc:Fallback>
                <p:oleObj name="Worksheet" r:id="rId3" imgW="4578160" imgH="2750738" progId="Excel.Sheet.12">
                  <p:link updateAutomatic="1"/>
                  <p:pic>
                    <p:nvPicPr>
                      <p:cNvPr id="0" name=""/>
                      <p:cNvPicPr/>
                      <p:nvPr/>
                    </p:nvPicPr>
                    <p:blipFill>
                      <a:blip r:embed="rId4"/>
                      <a:stretch>
                        <a:fillRect/>
                      </a:stretch>
                    </p:blipFill>
                    <p:spPr>
                      <a:xfrm>
                        <a:off x="539552" y="1412776"/>
                        <a:ext cx="5904656" cy="3548116"/>
                      </a:xfrm>
                      <a:prstGeom prst="rect">
                        <a:avLst/>
                      </a:prstGeom>
                    </p:spPr>
                  </p:pic>
                </p:oleObj>
              </mc:Fallback>
            </mc:AlternateContent>
          </a:graphicData>
        </a:graphic>
      </p:graphicFrame>
    </p:spTree>
    <p:extLst>
      <p:ext uri="{BB962C8B-B14F-4D97-AF65-F5344CB8AC3E}">
        <p14:creationId xmlns:p14="http://schemas.microsoft.com/office/powerpoint/2010/main" val="422252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Step4 Bayesian Binary in </a:t>
            </a:r>
            <a:r>
              <a:rPr lang="en-US" dirty="0" err="1" smtClean="0"/>
              <a:t>Matlab</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the </a:t>
            </a:r>
            <a:r>
              <a:rPr lang="en-US" dirty="0"/>
              <a:t> </a:t>
            </a:r>
            <a:r>
              <a:rPr lang="en-US" dirty="0" smtClean="0"/>
              <a:t>final step we attempted the binary regression using the Bayes formula in </a:t>
            </a:r>
            <a:r>
              <a:rPr lang="en-US" dirty="0" err="1" smtClean="0"/>
              <a:t>Matlab</a:t>
            </a:r>
            <a:endParaRPr lang="en-US" dirty="0" smtClean="0"/>
          </a:p>
          <a:p>
            <a:r>
              <a:rPr lang="en-US" dirty="0" smtClean="0"/>
              <a:t>The grouped data were used as the input</a:t>
            </a:r>
          </a:p>
          <a:p>
            <a:r>
              <a:rPr lang="en-US" dirty="0" smtClean="0"/>
              <a:t>Data points in the predictor variable :  Age</a:t>
            </a:r>
            <a:endParaRPr lang="en-US" dirty="0"/>
          </a:p>
          <a:p>
            <a:pPr lvl="1"/>
            <a:r>
              <a:rPr lang="en-US" dirty="0" smtClean="0"/>
              <a:t>Age </a:t>
            </a:r>
            <a:r>
              <a:rPr lang="en-US" dirty="0"/>
              <a:t>= </a:t>
            </a:r>
            <a:r>
              <a:rPr lang="en-US" dirty="0" smtClean="0"/>
              <a:t>[21 22 23 24 25 26 27 28 29 30 31 33 34 36 37 38 39 42 51]';</a:t>
            </a:r>
            <a:endParaRPr lang="en-US" dirty="0"/>
          </a:p>
          <a:p>
            <a:r>
              <a:rPr lang="en-US" dirty="0" smtClean="0"/>
              <a:t>The </a:t>
            </a:r>
            <a:r>
              <a:rPr lang="en-US" dirty="0"/>
              <a:t>number of </a:t>
            </a:r>
            <a:r>
              <a:rPr lang="en-US" dirty="0" smtClean="0"/>
              <a:t>customers </a:t>
            </a:r>
            <a:r>
              <a:rPr lang="en-US" dirty="0"/>
              <a:t>tested at each </a:t>
            </a:r>
            <a:r>
              <a:rPr lang="en-US" dirty="0" smtClean="0"/>
              <a:t>age</a:t>
            </a:r>
            <a:endParaRPr lang="en-US" dirty="0"/>
          </a:p>
          <a:p>
            <a:pPr lvl="1"/>
            <a:r>
              <a:rPr lang="en-US" dirty="0"/>
              <a:t>total = </a:t>
            </a:r>
            <a:r>
              <a:rPr lang="en-US" dirty="0" smtClean="0"/>
              <a:t>[14 12 27 27 2 22 25 1 64 75 33 28 59 20 33 6 43 15]';</a:t>
            </a:r>
            <a:endParaRPr lang="en-US" dirty="0"/>
          </a:p>
          <a:p>
            <a:r>
              <a:rPr lang="en-US" dirty="0" smtClean="0"/>
              <a:t>The </a:t>
            </a:r>
            <a:r>
              <a:rPr lang="en-US" dirty="0"/>
              <a:t>number of </a:t>
            </a:r>
            <a:r>
              <a:rPr lang="en-US" dirty="0" smtClean="0"/>
              <a:t>customers that responded </a:t>
            </a:r>
            <a:r>
              <a:rPr lang="en-US" dirty="0"/>
              <a:t>at each </a:t>
            </a:r>
            <a:r>
              <a:rPr lang="en-US" dirty="0" smtClean="0"/>
              <a:t>age</a:t>
            </a:r>
            <a:endParaRPr lang="en-US" dirty="0"/>
          </a:p>
          <a:p>
            <a:pPr lvl="1"/>
            <a:r>
              <a:rPr lang="en-US" dirty="0" smtClean="0"/>
              <a:t>success </a:t>
            </a:r>
            <a:r>
              <a:rPr lang="en-US" dirty="0"/>
              <a:t>= </a:t>
            </a:r>
            <a:r>
              <a:rPr lang="en-US" dirty="0" smtClean="0"/>
              <a:t>[6 3 10 8 1 6 6 1 15 16 8 4 15 5 8 3 10 1]';</a:t>
            </a:r>
            <a:endParaRPr lang="en-US" dirty="0"/>
          </a:p>
          <a:p>
            <a:endParaRPr lang="en-US" dirty="0"/>
          </a:p>
        </p:txBody>
      </p:sp>
    </p:spTree>
    <p:extLst>
      <p:ext uri="{BB962C8B-B14F-4D97-AF65-F5344CB8AC3E}">
        <p14:creationId xmlns:p14="http://schemas.microsoft.com/office/powerpoint/2010/main" val="23972612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Logistic regression was calculated using the equation:</a:t>
            </a:r>
          </a:p>
          <a:p>
            <a:pPr lvl="1"/>
            <a:r>
              <a:rPr lang="en-US" dirty="0" err="1"/>
              <a:t>logitp</a:t>
            </a:r>
            <a:r>
              <a:rPr lang="en-US" dirty="0"/>
              <a:t> = @(</a:t>
            </a:r>
            <a:r>
              <a:rPr lang="en-US" dirty="0" err="1"/>
              <a:t>b,x</a:t>
            </a:r>
            <a:r>
              <a:rPr lang="en-US" dirty="0"/>
              <a:t>) </a:t>
            </a:r>
            <a:r>
              <a:rPr lang="en-US" dirty="0" err="1"/>
              <a:t>exp</a:t>
            </a:r>
            <a:r>
              <a:rPr lang="en-US" dirty="0"/>
              <a:t>(b(1)+b(2).*x)./(1+exp(b(1)+b(2).*x</a:t>
            </a:r>
            <a:r>
              <a:rPr lang="en-US" dirty="0" smtClean="0"/>
              <a:t>));</a:t>
            </a:r>
          </a:p>
          <a:p>
            <a:pPr lvl="1"/>
            <a:r>
              <a:rPr lang="en-US" dirty="0"/>
              <a:t>prior1 = @(b1) </a:t>
            </a:r>
            <a:r>
              <a:rPr lang="en-US" dirty="0" err="1"/>
              <a:t>normpdf</a:t>
            </a:r>
            <a:r>
              <a:rPr lang="en-US" dirty="0"/>
              <a:t>(b1,0,20); </a:t>
            </a:r>
            <a:endParaRPr lang="en-US" dirty="0" smtClean="0"/>
          </a:p>
          <a:p>
            <a:pPr lvl="1"/>
            <a:r>
              <a:rPr lang="en-US" dirty="0" smtClean="0"/>
              <a:t>prior2 </a:t>
            </a:r>
            <a:r>
              <a:rPr lang="en-US" dirty="0"/>
              <a:t>= @(b2) </a:t>
            </a:r>
            <a:r>
              <a:rPr lang="en-US" dirty="0" err="1"/>
              <a:t>normpdf</a:t>
            </a:r>
            <a:r>
              <a:rPr lang="en-US" dirty="0"/>
              <a:t>(b2,0,20);  </a:t>
            </a:r>
            <a:endParaRPr lang="en-US" dirty="0" smtClean="0"/>
          </a:p>
          <a:p>
            <a:pPr lvl="1"/>
            <a:r>
              <a:rPr lang="en-US" dirty="0" smtClean="0"/>
              <a:t> Posterior equation :</a:t>
            </a:r>
          </a:p>
          <a:p>
            <a:pPr lvl="2"/>
            <a:r>
              <a:rPr lang="en-US" dirty="0" smtClean="0"/>
              <a:t>post </a:t>
            </a:r>
            <a:r>
              <a:rPr lang="en-US" dirty="0"/>
              <a:t>= @(b) </a:t>
            </a:r>
            <a:r>
              <a:rPr lang="en-US" dirty="0" smtClean="0"/>
              <a:t>prod(</a:t>
            </a:r>
            <a:r>
              <a:rPr lang="en-US" dirty="0" err="1" smtClean="0"/>
              <a:t>binopdf</a:t>
            </a:r>
            <a:r>
              <a:rPr lang="en-US" dirty="0" smtClean="0"/>
              <a:t>(</a:t>
            </a:r>
            <a:r>
              <a:rPr lang="en-US" dirty="0" err="1" smtClean="0"/>
              <a:t>success,total,logitp</a:t>
            </a:r>
            <a:r>
              <a:rPr lang="en-US" dirty="0" smtClean="0"/>
              <a:t>(</a:t>
            </a:r>
            <a:r>
              <a:rPr lang="en-US" dirty="0" err="1" smtClean="0"/>
              <a:t>b,Age</a:t>
            </a:r>
            <a:r>
              <a:rPr lang="en-US" dirty="0" smtClean="0"/>
              <a:t>))) </a:t>
            </a:r>
            <a:r>
              <a:rPr lang="en-US" dirty="0" smtClean="0"/>
              <a:t>* </a:t>
            </a:r>
            <a:r>
              <a:rPr lang="en-US" dirty="0"/>
              <a:t>prior1(b(1)) * prior2(b(2)); </a:t>
            </a:r>
            <a:r>
              <a:rPr lang="en-US" dirty="0" smtClean="0"/>
              <a:t>  </a:t>
            </a:r>
            <a:endParaRPr lang="en-US" dirty="0"/>
          </a:p>
          <a:p>
            <a:endParaRPr lang="en-US" dirty="0"/>
          </a:p>
        </p:txBody>
      </p:sp>
    </p:spTree>
    <p:extLst>
      <p:ext uri="{BB962C8B-B14F-4D97-AF65-F5344CB8AC3E}">
        <p14:creationId xmlns:p14="http://schemas.microsoft.com/office/powerpoint/2010/main" val="3523009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Industry Challenges</a:t>
            </a:r>
            <a:endParaRPr lang="en-US" dirty="0"/>
          </a:p>
        </p:txBody>
      </p:sp>
      <p:sp>
        <p:nvSpPr>
          <p:cNvPr id="3" name="Content Placeholder 2"/>
          <p:cNvSpPr>
            <a:spLocks noGrp="1"/>
          </p:cNvSpPr>
          <p:nvPr>
            <p:ph idx="1"/>
          </p:nvPr>
        </p:nvSpPr>
        <p:spPr/>
        <p:txBody>
          <a:bodyPr>
            <a:normAutofit lnSpcReduction="10000"/>
          </a:bodyPr>
          <a:lstStyle/>
          <a:p>
            <a:r>
              <a:rPr lang="en-US" dirty="0" smtClean="0"/>
              <a:t>A list is drawn up every month</a:t>
            </a:r>
          </a:p>
          <a:p>
            <a:r>
              <a:rPr lang="en-US" dirty="0" smtClean="0"/>
              <a:t>A campaign is created</a:t>
            </a:r>
          </a:p>
          <a:p>
            <a:r>
              <a:rPr lang="en-US" dirty="0" smtClean="0"/>
              <a:t>Magazine runs the campaign through:</a:t>
            </a:r>
          </a:p>
          <a:p>
            <a:pPr lvl="1"/>
            <a:r>
              <a:rPr lang="en-US" dirty="0" smtClean="0"/>
              <a:t>Tele-calling</a:t>
            </a:r>
          </a:p>
          <a:p>
            <a:pPr lvl="1"/>
            <a:r>
              <a:rPr lang="en-US" dirty="0" smtClean="0"/>
              <a:t>Direct Mailer</a:t>
            </a:r>
          </a:p>
          <a:p>
            <a:pPr lvl="1"/>
            <a:r>
              <a:rPr lang="en-US" dirty="0" smtClean="0"/>
              <a:t>SMS</a:t>
            </a:r>
          </a:p>
          <a:p>
            <a:r>
              <a:rPr lang="en-US" dirty="0" smtClean="0"/>
              <a:t>Response rates( people who subscribe) is low</a:t>
            </a:r>
          </a:p>
          <a:p>
            <a:r>
              <a:rPr lang="en-US" dirty="0" smtClean="0"/>
              <a:t>Even increasing it by 1% can have big impact on revenues</a:t>
            </a:r>
            <a:endParaRPr lang="en-US" dirty="0"/>
          </a:p>
        </p:txBody>
      </p:sp>
    </p:spTree>
    <p:extLst>
      <p:ext uri="{BB962C8B-B14F-4D97-AF65-F5344CB8AC3E}">
        <p14:creationId xmlns:p14="http://schemas.microsoft.com/office/powerpoint/2010/main" val="4652270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the posterior</a:t>
            </a:r>
            <a:endParaRPr lang="en-US" dirty="0"/>
          </a:p>
        </p:txBody>
      </p:sp>
      <p:sp>
        <p:nvSpPr>
          <p:cNvPr id="3" name="Content Placeholder 2"/>
          <p:cNvSpPr>
            <a:spLocks noGrp="1"/>
          </p:cNvSpPr>
          <p:nvPr>
            <p:ph idx="1"/>
          </p:nvPr>
        </p:nvSpPr>
        <p:spPr/>
        <p:txBody>
          <a:bodyPr>
            <a:normAutofit fontScale="70000" lnSpcReduction="20000"/>
          </a:bodyPr>
          <a:lstStyle/>
          <a:p>
            <a:r>
              <a:rPr lang="en-US" dirty="0"/>
              <a:t>b1 = </a:t>
            </a:r>
            <a:r>
              <a:rPr lang="en-US" dirty="0" err="1"/>
              <a:t>linspace</a:t>
            </a:r>
            <a:r>
              <a:rPr lang="en-US" dirty="0"/>
              <a:t>(-2.5, -1, 50);</a:t>
            </a:r>
          </a:p>
          <a:p>
            <a:r>
              <a:rPr lang="en-US" dirty="0"/>
              <a:t>b2 = </a:t>
            </a:r>
            <a:r>
              <a:rPr lang="en-US" dirty="0" err="1"/>
              <a:t>linspace</a:t>
            </a:r>
            <a:r>
              <a:rPr lang="en-US" dirty="0"/>
              <a:t>(3, 5.5, 50);</a:t>
            </a:r>
          </a:p>
          <a:p>
            <a:r>
              <a:rPr lang="en-US" dirty="0" err="1"/>
              <a:t>simpost</a:t>
            </a:r>
            <a:r>
              <a:rPr lang="en-US" dirty="0"/>
              <a:t> = zeros(50,50);</a:t>
            </a:r>
          </a:p>
          <a:p>
            <a:r>
              <a:rPr lang="en-US" dirty="0"/>
              <a:t>for </a:t>
            </a:r>
            <a:r>
              <a:rPr lang="en-US" dirty="0" err="1"/>
              <a:t>i</a:t>
            </a:r>
            <a:r>
              <a:rPr lang="en-US" dirty="0"/>
              <a:t> = 1:length(b1)</a:t>
            </a:r>
          </a:p>
          <a:p>
            <a:r>
              <a:rPr lang="en-US" dirty="0"/>
              <a:t>    for j = 1:length(b2)</a:t>
            </a:r>
          </a:p>
          <a:p>
            <a:r>
              <a:rPr lang="en-US" dirty="0"/>
              <a:t>        </a:t>
            </a:r>
            <a:r>
              <a:rPr lang="en-US" dirty="0" err="1"/>
              <a:t>simpost</a:t>
            </a:r>
            <a:r>
              <a:rPr lang="en-US" dirty="0"/>
              <a:t>(</a:t>
            </a:r>
            <a:r>
              <a:rPr lang="en-US" dirty="0" err="1"/>
              <a:t>i,j</a:t>
            </a:r>
            <a:r>
              <a:rPr lang="en-US" dirty="0"/>
              <a:t>) = post([b1(</a:t>
            </a:r>
            <a:r>
              <a:rPr lang="en-US" dirty="0" err="1"/>
              <a:t>i</a:t>
            </a:r>
            <a:r>
              <a:rPr lang="en-US" dirty="0"/>
              <a:t>), b2(j)]);</a:t>
            </a:r>
          </a:p>
          <a:p>
            <a:r>
              <a:rPr lang="en-US" dirty="0"/>
              <a:t>    end;</a:t>
            </a:r>
          </a:p>
          <a:p>
            <a:r>
              <a:rPr lang="en-US" dirty="0"/>
              <a:t>end;</a:t>
            </a:r>
          </a:p>
          <a:p>
            <a:r>
              <a:rPr lang="en-US" dirty="0"/>
              <a:t>mesh(b2,b1,simpost)</a:t>
            </a:r>
          </a:p>
          <a:p>
            <a:r>
              <a:rPr lang="en-US" dirty="0" err="1"/>
              <a:t>xlabel</a:t>
            </a:r>
            <a:r>
              <a:rPr lang="en-US" dirty="0"/>
              <a:t>('Slope')</a:t>
            </a:r>
          </a:p>
          <a:p>
            <a:r>
              <a:rPr lang="en-US" dirty="0" err="1"/>
              <a:t>ylabel</a:t>
            </a:r>
            <a:r>
              <a:rPr lang="en-US" dirty="0"/>
              <a:t>('Intercept')</a:t>
            </a:r>
          </a:p>
          <a:p>
            <a:r>
              <a:rPr lang="en-US" dirty="0" err="1"/>
              <a:t>zlabel</a:t>
            </a:r>
            <a:r>
              <a:rPr lang="en-US" dirty="0"/>
              <a:t>('Posterior density')</a:t>
            </a:r>
          </a:p>
          <a:p>
            <a:r>
              <a:rPr lang="en-US" dirty="0"/>
              <a:t>view(-110,30)</a:t>
            </a:r>
          </a:p>
          <a:p>
            <a:endParaRPr lang="en-US" dirty="0"/>
          </a:p>
        </p:txBody>
      </p:sp>
    </p:spTree>
    <p:extLst>
      <p:ext uri="{BB962C8B-B14F-4D97-AF65-F5344CB8AC3E}">
        <p14:creationId xmlns:p14="http://schemas.microsoft.com/office/powerpoint/2010/main" val="26204761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672791"/>
            <a:ext cx="6552728" cy="4914546"/>
          </a:xfrm>
        </p:spPr>
      </p:pic>
    </p:spTree>
    <p:extLst>
      <p:ext uri="{BB962C8B-B14F-4D97-AF65-F5344CB8AC3E}">
        <p14:creationId xmlns:p14="http://schemas.microsoft.com/office/powerpoint/2010/main" val="25555711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862931"/>
            <a:ext cx="5334000" cy="4000500"/>
          </a:xfrm>
        </p:spPr>
      </p:pic>
    </p:spTree>
    <p:extLst>
      <p:ext uri="{BB962C8B-B14F-4D97-AF65-F5344CB8AC3E}">
        <p14:creationId xmlns:p14="http://schemas.microsoft.com/office/powerpoint/2010/main" val="4122127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Our experiment with binary  regression and Bayes binary regression has produced similar but significantly different results</a:t>
            </a:r>
          </a:p>
          <a:p>
            <a:r>
              <a:rPr lang="en-US" dirty="0" smtClean="0"/>
              <a:t>Age does not seem to be strongly related to the subscription decision as the slope parameter is too small</a:t>
            </a:r>
          </a:p>
          <a:p>
            <a:r>
              <a:rPr lang="en-US" dirty="0" smtClean="0"/>
              <a:t>As such while we can fit the line  to predict the probability it does not result in reducing the  target size for the campaign</a:t>
            </a:r>
          </a:p>
          <a:p>
            <a:r>
              <a:rPr lang="en-US" dirty="0" smtClean="0"/>
              <a:t>Perhaps the study can be repeated at a later date with more variables including geography and income</a:t>
            </a:r>
            <a:endParaRPr lang="en-US" dirty="0"/>
          </a:p>
        </p:txBody>
      </p:sp>
    </p:spTree>
    <p:extLst>
      <p:ext uri="{BB962C8B-B14F-4D97-AF65-F5344CB8AC3E}">
        <p14:creationId xmlns:p14="http://schemas.microsoft.com/office/powerpoint/2010/main" val="3704649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lstStyle/>
          <a:p>
            <a:r>
              <a:rPr lang="en-US" dirty="0" smtClean="0"/>
              <a:t>Objective: propose to assess the relationship between age of the target subscriber and the outcome( subscribed </a:t>
            </a:r>
            <a:r>
              <a:rPr lang="en-US" dirty="0" err="1" smtClean="0"/>
              <a:t>vs</a:t>
            </a:r>
            <a:r>
              <a:rPr lang="en-US" dirty="0" smtClean="0"/>
              <a:t> not subscribed).</a:t>
            </a:r>
          </a:p>
          <a:p>
            <a:r>
              <a:rPr lang="en-US" dirty="0" smtClean="0"/>
              <a:t>If the relationship is established, we can then assign a probability score to prospective subscribers and approach only those with  a high probability score</a:t>
            </a:r>
          </a:p>
          <a:p>
            <a:endParaRPr lang="en-US" dirty="0"/>
          </a:p>
        </p:txBody>
      </p:sp>
    </p:spTree>
    <p:extLst>
      <p:ext uri="{BB962C8B-B14F-4D97-AF65-F5344CB8AC3E}">
        <p14:creationId xmlns:p14="http://schemas.microsoft.com/office/powerpoint/2010/main" val="357836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challenge</a:t>
            </a:r>
            <a:endParaRPr lang="en-US" dirty="0"/>
          </a:p>
        </p:txBody>
      </p:sp>
      <p:sp>
        <p:nvSpPr>
          <p:cNvPr id="3" name="Content Placeholder 2"/>
          <p:cNvSpPr>
            <a:spLocks noGrp="1"/>
          </p:cNvSpPr>
          <p:nvPr>
            <p:ph idx="1"/>
          </p:nvPr>
        </p:nvSpPr>
        <p:spPr/>
        <p:txBody>
          <a:bodyPr/>
          <a:lstStyle/>
          <a:p>
            <a:r>
              <a:rPr lang="en-US" dirty="0" smtClean="0"/>
              <a:t>It is not possible to use ‘Linear regression’ to predict the outcome </a:t>
            </a:r>
          </a:p>
          <a:p>
            <a:r>
              <a:rPr lang="en-US" dirty="0" smtClean="0"/>
              <a:t>Reasons:</a:t>
            </a:r>
          </a:p>
          <a:p>
            <a:pPr lvl="1"/>
            <a:r>
              <a:rPr lang="en-US" dirty="0" smtClean="0"/>
              <a:t>Predictor variable (age) is continuous</a:t>
            </a:r>
          </a:p>
          <a:p>
            <a:pPr lvl="1"/>
            <a:r>
              <a:rPr lang="en-US" dirty="0" smtClean="0"/>
              <a:t>Outcome is binomial( with values of 1 for subscribed and 0 for not subscribed)</a:t>
            </a:r>
            <a:endParaRPr lang="en-US" dirty="0"/>
          </a:p>
        </p:txBody>
      </p:sp>
    </p:spTree>
    <p:extLst>
      <p:ext uri="{BB962C8B-B14F-4D97-AF65-F5344CB8AC3E}">
        <p14:creationId xmlns:p14="http://schemas.microsoft.com/office/powerpoint/2010/main" val="5324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lnSpcReduction="10000"/>
          </a:bodyPr>
          <a:lstStyle/>
          <a:p>
            <a:r>
              <a:rPr lang="en-US" dirty="0" smtClean="0"/>
              <a:t>Scatterplot of the renewal status as a function of the predictor variable ( age)</a:t>
            </a:r>
          </a:p>
          <a:p>
            <a:r>
              <a:rPr lang="en-US" dirty="0" smtClean="0"/>
              <a:t>The outcome falls on two distinct line at 0 or 1</a:t>
            </a:r>
          </a:p>
          <a:p>
            <a:r>
              <a:rPr lang="en-US" dirty="0" smtClean="0"/>
              <a:t>Linear regression cannot  capture the relationship</a:t>
            </a:r>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875513794"/>
              </p:ext>
            </p:extLst>
          </p:nvPr>
        </p:nvGraphicFramePr>
        <p:xfrm>
          <a:off x="4648200" y="1600200"/>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9147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fontScale="92500" lnSpcReduction="10000"/>
              </a:bodyPr>
              <a:lstStyle/>
              <a:p>
                <a:r>
                  <a:rPr lang="en-US" dirty="0" smtClean="0"/>
                  <a:t>Logistic regression provides a nice method to get around this problem</a:t>
                </a:r>
              </a:p>
              <a:p>
                <a:r>
                  <a:rPr lang="en-US" dirty="0" smtClean="0"/>
                  <a:t>Logistic regression takes the form:</a:t>
                </a:r>
              </a:p>
              <a:p>
                <a:pPr lvl="1"/>
                <a14:m>
                  <m:oMath xmlns:m="http://schemas.openxmlformats.org/officeDocument/2006/math">
                    <m:func>
                      <m:funcPr>
                        <m:ctrlPr>
                          <a:rPr lang="en-US" b="0" i="1" smtClean="0">
                            <a:latin typeface="Cambria Math"/>
                          </a:rPr>
                        </m:ctrlPr>
                      </m:funcPr>
                      <m:fName>
                        <m:r>
                          <m:rPr>
                            <m:sty m:val="p"/>
                          </m:rPr>
                          <a:rPr lang="en-US" b="0" i="0" smtClean="0">
                            <a:latin typeface="Cambria Math"/>
                          </a:rPr>
                          <m:t>ln</m:t>
                        </m:r>
                      </m:fName>
                      <m:e>
                        <m:d>
                          <m:dPr>
                            <m:begChr m:val="["/>
                            <m:endChr m:val="]"/>
                            <m:ctrlPr>
                              <a:rPr lang="en-US" b="0" i="1" smtClean="0">
                                <a:latin typeface="Cambria Math"/>
                              </a:rPr>
                            </m:ctrlPr>
                          </m:dPr>
                          <m:e>
                            <m:f>
                              <m:fPr>
                                <m:ctrlPr>
                                  <a:rPr lang="en-US" b="0" i="1" smtClean="0">
                                    <a:latin typeface="Cambria Math"/>
                                  </a:rPr>
                                </m:ctrlPr>
                              </m:fPr>
                              <m:num>
                                <m:r>
                                  <a:rPr lang="en-US" b="0" i="1" smtClean="0">
                                    <a:latin typeface="Cambria Math"/>
                                  </a:rPr>
                                  <m:t>𝑝</m:t>
                                </m:r>
                              </m:num>
                              <m:den>
                                <m:r>
                                  <a:rPr lang="en-US" b="0" i="1" smtClean="0">
                                    <a:latin typeface="Cambria Math"/>
                                  </a:rPr>
                                  <m:t>1−</m:t>
                                </m:r>
                                <m:r>
                                  <a:rPr lang="en-US" b="0" i="1" smtClean="0">
                                    <a:latin typeface="Cambria Math"/>
                                  </a:rPr>
                                  <m:t>𝑝</m:t>
                                </m:r>
                              </m:den>
                            </m:f>
                          </m:e>
                        </m:d>
                      </m:e>
                    </m:func>
                    <m:r>
                      <a:rPr lang="en-US" b="0" i="1" smtClean="0">
                        <a:latin typeface="Cambria Math"/>
                      </a:rPr>
                      <m:t>=</m:t>
                    </m:r>
                    <m:sSub>
                      <m:sSubPr>
                        <m:ctrlPr>
                          <a:rPr lang="en-US" b="0" i="1" smtClean="0">
                            <a:latin typeface="Cambria Math"/>
                          </a:rPr>
                        </m:ctrlPr>
                      </m:sSubPr>
                      <m:e>
                        <m:r>
                          <a:rPr lang="en-US" b="0" i="1" smtClean="0">
                            <a:latin typeface="Cambria Math"/>
                            <a:ea typeface="Cambria Math"/>
                          </a:rPr>
                          <m:t>𝛽</m:t>
                        </m:r>
                      </m:e>
                      <m:sub>
                        <m:r>
                          <a:rPr lang="en-US" b="0" i="1" smtClean="0">
                            <a:latin typeface="Cambria Math"/>
                          </a:rPr>
                          <m:t>0</m:t>
                        </m:r>
                      </m:sub>
                    </m:sSub>
                  </m:oMath>
                </a14:m>
                <a:r>
                  <a:rPr lang="en-US" dirty="0" smtClean="0"/>
                  <a:t>+</a:t>
                </a:r>
                <a14:m>
                  <m:oMath xmlns:m="http://schemas.openxmlformats.org/officeDocument/2006/math">
                    <m:sSub>
                      <m:sSubPr>
                        <m:ctrlPr>
                          <a:rPr lang="en-US" i="1" dirty="0" smtClean="0">
                            <a:latin typeface="Cambria Math"/>
                          </a:rPr>
                        </m:ctrlPr>
                      </m:sSubPr>
                      <m:e>
                        <m:r>
                          <a:rPr lang="en-US" i="1" dirty="0" smtClean="0">
                            <a:latin typeface="Cambria Math"/>
                            <a:ea typeface="Cambria Math"/>
                          </a:rPr>
                          <m:t>𝛽</m:t>
                        </m:r>
                      </m:e>
                      <m:sub>
                        <m:r>
                          <a:rPr lang="en-US" b="0" i="1" dirty="0" smtClean="0">
                            <a:latin typeface="Cambria Math"/>
                          </a:rPr>
                          <m:t>1</m:t>
                        </m:r>
                      </m:sub>
                    </m:sSub>
                    <m:r>
                      <a:rPr lang="en-US" b="0" i="0" dirty="0" smtClean="0">
                        <a:latin typeface="Cambria Math"/>
                      </a:rPr>
                      <m:t>∗</m:t>
                    </m:r>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1</m:t>
                        </m:r>
                      </m:sub>
                    </m:sSub>
                  </m:oMath>
                </a14:m>
                <a:r>
                  <a:rPr lang="en-US" dirty="0" smtClean="0"/>
                  <a:t>+</a:t>
                </a:r>
                <a14:m>
                  <m:oMath xmlns:m="http://schemas.openxmlformats.org/officeDocument/2006/math">
                    <m:sSub>
                      <m:sSubPr>
                        <m:ctrlPr>
                          <a:rPr lang="en-US" i="1" dirty="0" smtClean="0">
                            <a:latin typeface="Cambria Math"/>
                          </a:rPr>
                        </m:ctrlPr>
                      </m:sSubPr>
                      <m:e>
                        <m:r>
                          <a:rPr lang="en-US" i="1" dirty="0" smtClean="0">
                            <a:latin typeface="Cambria Math"/>
                            <a:ea typeface="Cambria Math"/>
                          </a:rPr>
                          <m:t>𝛽</m:t>
                        </m:r>
                      </m:e>
                      <m:sub>
                        <m:r>
                          <a:rPr lang="en-US" b="0" i="1" dirty="0" smtClean="0">
                            <a:latin typeface="Cambria Math"/>
                          </a:rPr>
                          <m:t>2</m:t>
                        </m:r>
                      </m:sub>
                    </m:sSub>
                    <m:r>
                      <a:rPr lang="en-US" b="0" i="0" dirty="0" smtClean="0">
                        <a:latin typeface="Cambria Math"/>
                      </a:rPr>
                      <m:t>∗</m:t>
                    </m:r>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2</m:t>
                        </m:r>
                      </m:sub>
                    </m:sSub>
                  </m:oMath>
                </a14:m>
                <a:endParaRPr lang="en-US" dirty="0" smtClean="0"/>
              </a:p>
              <a:p>
                <a:pPr lvl="1"/>
                <a:r>
                  <a:rPr lang="en-US" dirty="0" smtClean="0"/>
                  <a:t>Where </a:t>
                </a:r>
                <a14:m>
                  <m:oMath xmlns:m="http://schemas.openxmlformats.org/officeDocument/2006/math">
                    <m:sSub>
                      <m:sSubPr>
                        <m:ctrlPr>
                          <a:rPr lang="en-US" b="0" i="1" smtClean="0">
                            <a:latin typeface="Cambria Math"/>
                          </a:rPr>
                        </m:ctrlPr>
                      </m:sSubPr>
                      <m:e>
                        <m:r>
                          <a:rPr lang="en-US" b="0" i="1" smtClean="0">
                            <a:latin typeface="Cambria Math"/>
                            <a:ea typeface="Cambria Math"/>
                          </a:rPr>
                          <m:t>𝛽</m:t>
                        </m:r>
                      </m:e>
                      <m:sub>
                        <m:r>
                          <a:rPr lang="en-US" b="0" i="1" smtClean="0">
                            <a:latin typeface="Cambria Math"/>
                          </a:rPr>
                          <m:t>0</m:t>
                        </m:r>
                      </m:sub>
                    </m:sSub>
                  </m:oMath>
                </a14:m>
                <a:r>
                  <a:rPr lang="en-US" dirty="0" smtClean="0"/>
                  <a:t> is the intercept and </a:t>
                </a:r>
                <a14:m>
                  <m:oMath xmlns:m="http://schemas.openxmlformats.org/officeDocument/2006/math">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1</m:t>
                        </m:r>
                      </m:sub>
                    </m:sSub>
                  </m:oMath>
                </a14:m>
                <a:r>
                  <a:rPr lang="en-US" dirty="0" smtClean="0"/>
                  <a:t>,</a:t>
                </a:r>
                <a:r>
                  <a:rPr lang="en-US" b="0" dirty="0" smtClean="0"/>
                  <a:t> </a:t>
                </a:r>
                <a14:m>
                  <m:oMath xmlns:m="http://schemas.openxmlformats.org/officeDocument/2006/math">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2</m:t>
                        </m:r>
                      </m:sub>
                    </m:sSub>
                  </m:oMath>
                </a14:m>
                <a:r>
                  <a:rPr lang="en-US" dirty="0" smtClean="0"/>
                  <a:t> </a:t>
                </a:r>
                <a:r>
                  <a:rPr lang="en-US" dirty="0" err="1" smtClean="0"/>
                  <a:t>etc</a:t>
                </a:r>
                <a:r>
                  <a:rPr lang="en-US" dirty="0" smtClean="0"/>
                  <a:t> are the predictor variables and</a:t>
                </a:r>
                <a14:m>
                  <m:oMath xmlns:m="http://schemas.openxmlformats.org/officeDocument/2006/math">
                    <m:sSub>
                      <m:sSubPr>
                        <m:ctrlPr>
                          <a:rPr lang="en-US" i="1" dirty="0" smtClean="0">
                            <a:latin typeface="Cambria Math"/>
                          </a:rPr>
                        </m:ctrlPr>
                      </m:sSubPr>
                      <m:e>
                        <m:r>
                          <a:rPr lang="en-US" i="1" dirty="0" smtClean="0">
                            <a:latin typeface="Cambria Math"/>
                            <a:ea typeface="Cambria Math"/>
                          </a:rPr>
                          <m:t>𝛽</m:t>
                        </m:r>
                      </m:e>
                      <m:sub>
                        <m:r>
                          <a:rPr lang="en-US" b="0" i="1" dirty="0" smtClean="0">
                            <a:latin typeface="Cambria Math"/>
                          </a:rPr>
                          <m:t>1</m:t>
                        </m:r>
                      </m:sub>
                    </m:sSub>
                  </m:oMath>
                </a14:m>
                <a:r>
                  <a:rPr lang="en-US" dirty="0" smtClean="0"/>
                  <a:t>, </a:t>
                </a:r>
                <a14:m>
                  <m:oMath xmlns:m="http://schemas.openxmlformats.org/officeDocument/2006/math">
                    <m:sSub>
                      <m:sSubPr>
                        <m:ctrlPr>
                          <a:rPr lang="en-US" i="1" dirty="0" smtClean="0">
                            <a:latin typeface="Cambria Math"/>
                          </a:rPr>
                        </m:ctrlPr>
                      </m:sSubPr>
                      <m:e>
                        <m:r>
                          <a:rPr lang="en-US" i="1" dirty="0" smtClean="0">
                            <a:latin typeface="Cambria Math"/>
                            <a:ea typeface="Cambria Math"/>
                          </a:rPr>
                          <m:t>𝛽</m:t>
                        </m:r>
                      </m:e>
                      <m:sub>
                        <m:r>
                          <a:rPr lang="en-US" b="0" i="1" dirty="0" smtClean="0">
                            <a:latin typeface="Cambria Math"/>
                          </a:rPr>
                          <m:t>2</m:t>
                        </m:r>
                      </m:sub>
                    </m:sSub>
                  </m:oMath>
                </a14:m>
                <a:r>
                  <a:rPr lang="en-US" dirty="0" smtClean="0"/>
                  <a:t> are the </a:t>
                </a:r>
                <a:r>
                  <a:rPr lang="en-US" dirty="0" err="1" smtClean="0"/>
                  <a:t>respecctive</a:t>
                </a:r>
                <a:r>
                  <a:rPr lang="en-US" dirty="0" smtClean="0"/>
                  <a:t> slopes</a:t>
                </a:r>
              </a:p>
              <a:p>
                <a:r>
                  <a:rPr lang="en-US" dirty="0" smtClean="0"/>
                  <a:t>Or alternatively</a:t>
                </a:r>
              </a:p>
              <a:p>
                <a14:m>
                  <m:oMath xmlns:m="http://schemas.openxmlformats.org/officeDocument/2006/math">
                    <m:r>
                      <a:rPr lang="en-US" b="0" i="1" smtClean="0">
                        <a:latin typeface="Cambria Math"/>
                      </a:rPr>
                      <m:t>𝑝</m:t>
                    </m:r>
                    <m:r>
                      <a:rPr lang="en-US" b="0" i="1" smtClean="0">
                        <a:latin typeface="Cambria Math"/>
                      </a:rPr>
                      <m:t>=[</m:t>
                    </m:r>
                    <m:sSup>
                      <m:sSupPr>
                        <m:ctrlPr>
                          <a:rPr lang="en-US" b="0" i="1" smtClean="0">
                            <a:latin typeface="Cambria Math"/>
                          </a:rPr>
                        </m:ctrlPr>
                      </m:sSupPr>
                      <m:e>
                        <m:r>
                          <a:rPr lang="en-US" b="0" i="1" smtClean="0">
                            <a:latin typeface="Cambria Math"/>
                          </a:rPr>
                          <m:t>𝑒</m:t>
                        </m:r>
                      </m:e>
                      <m:sup>
                        <m:sSub>
                          <m:sSubPr>
                            <m:ctrlPr>
                              <a:rPr lang="en-US" b="0" i="1" smtClean="0">
                                <a:latin typeface="Cambria Math"/>
                              </a:rPr>
                            </m:ctrlPr>
                          </m:sSubPr>
                          <m:e>
                            <m:r>
                              <a:rPr lang="en-US" b="0" i="1" smtClean="0">
                                <a:latin typeface="Cambria Math"/>
                                <a:ea typeface="Cambria Math"/>
                              </a:rPr>
                              <m:t>𝛽</m:t>
                            </m:r>
                          </m:e>
                          <m:sub>
                            <m:r>
                              <a:rPr lang="en-US" b="0" i="1" smtClean="0">
                                <a:latin typeface="Cambria Math"/>
                              </a:rPr>
                              <m:t>0</m:t>
                            </m:r>
                          </m:sub>
                        </m:sSub>
                        <m:r>
                          <m:rPr>
                            <m:nor/>
                          </m:rPr>
                          <a:rPr lang="en-US" dirty="0" smtClean="0"/>
                          <m:t>+</m:t>
                        </m:r>
                        <m:sSub>
                          <m:sSubPr>
                            <m:ctrlPr>
                              <a:rPr lang="en-US" i="1" dirty="0" smtClean="0">
                                <a:latin typeface="Cambria Math"/>
                              </a:rPr>
                            </m:ctrlPr>
                          </m:sSubPr>
                          <m:e>
                            <m:r>
                              <a:rPr lang="en-US" i="1" dirty="0" smtClean="0">
                                <a:latin typeface="Cambria Math"/>
                                <a:ea typeface="Cambria Math"/>
                              </a:rPr>
                              <m:t>𝛽</m:t>
                            </m:r>
                          </m:e>
                          <m:sub>
                            <m:r>
                              <a:rPr lang="en-US" b="0" i="1" dirty="0" smtClean="0">
                                <a:latin typeface="Cambria Math"/>
                              </a:rPr>
                              <m:t>1</m:t>
                            </m:r>
                          </m:sub>
                        </m:sSub>
                        <m:r>
                          <a:rPr lang="en-US" b="0" i="0" dirty="0" smtClean="0">
                            <a:latin typeface="Cambria Math"/>
                          </a:rPr>
                          <m:t>∗</m:t>
                        </m:r>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1</m:t>
                            </m:r>
                          </m:sub>
                        </m:sSub>
                        <m:r>
                          <m:rPr>
                            <m:nor/>
                          </m:rPr>
                          <a:rPr lang="en-US" dirty="0" smtClean="0"/>
                          <m:t>+</m:t>
                        </m:r>
                        <m:sSub>
                          <m:sSubPr>
                            <m:ctrlPr>
                              <a:rPr lang="en-US" i="1" dirty="0" smtClean="0">
                                <a:latin typeface="Cambria Math"/>
                              </a:rPr>
                            </m:ctrlPr>
                          </m:sSubPr>
                          <m:e>
                            <m:r>
                              <a:rPr lang="en-US" i="1" dirty="0" smtClean="0">
                                <a:latin typeface="Cambria Math"/>
                                <a:ea typeface="Cambria Math"/>
                              </a:rPr>
                              <m:t>𝛽</m:t>
                            </m:r>
                          </m:e>
                          <m:sub>
                            <m:r>
                              <a:rPr lang="en-US" b="0" i="1" dirty="0" smtClean="0">
                                <a:latin typeface="Cambria Math"/>
                              </a:rPr>
                              <m:t>2</m:t>
                            </m:r>
                          </m:sub>
                        </m:sSub>
                        <m:r>
                          <a:rPr lang="en-US" b="0" i="0" dirty="0" smtClean="0">
                            <a:latin typeface="Cambria Math"/>
                          </a:rPr>
                          <m:t>∗</m:t>
                        </m:r>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2</m:t>
                            </m:r>
                          </m:sub>
                        </m:sSub>
                      </m:sup>
                    </m:sSup>
                  </m:oMath>
                </a14:m>
                <a:r>
                  <a:rPr lang="en-US" dirty="0" smtClean="0"/>
                  <a:t>/1+</a:t>
                </a:r>
                <a14:m>
                  <m:oMath xmlns:m="http://schemas.openxmlformats.org/officeDocument/2006/math">
                    <m:sSup>
                      <m:sSupPr>
                        <m:ctrlPr>
                          <a:rPr lang="en-US" b="0" i="1" smtClean="0">
                            <a:latin typeface="Cambria Math"/>
                          </a:rPr>
                        </m:ctrlPr>
                      </m:sSupPr>
                      <m:e>
                        <m:r>
                          <a:rPr lang="en-US" b="0" i="1" smtClean="0">
                            <a:latin typeface="Cambria Math"/>
                          </a:rPr>
                          <m:t>𝑒</m:t>
                        </m:r>
                      </m:e>
                      <m:sup>
                        <m:sSub>
                          <m:sSubPr>
                            <m:ctrlPr>
                              <a:rPr lang="en-US" b="0" i="1" smtClean="0">
                                <a:latin typeface="Cambria Math"/>
                              </a:rPr>
                            </m:ctrlPr>
                          </m:sSubPr>
                          <m:e>
                            <m:r>
                              <a:rPr lang="en-US" b="0" i="1" smtClean="0">
                                <a:latin typeface="Cambria Math"/>
                                <a:ea typeface="Cambria Math"/>
                              </a:rPr>
                              <m:t>𝛽</m:t>
                            </m:r>
                          </m:e>
                          <m:sub>
                            <m:r>
                              <a:rPr lang="en-US" b="0" i="1" smtClean="0">
                                <a:latin typeface="Cambria Math"/>
                              </a:rPr>
                              <m:t>0</m:t>
                            </m:r>
                          </m:sub>
                        </m:sSub>
                        <m:r>
                          <m:rPr>
                            <m:nor/>
                          </m:rPr>
                          <a:rPr lang="en-US" dirty="0" smtClean="0"/>
                          <m:t>+</m:t>
                        </m:r>
                        <m:sSub>
                          <m:sSubPr>
                            <m:ctrlPr>
                              <a:rPr lang="en-US" i="1" dirty="0" smtClean="0">
                                <a:latin typeface="Cambria Math"/>
                              </a:rPr>
                            </m:ctrlPr>
                          </m:sSubPr>
                          <m:e>
                            <m:r>
                              <a:rPr lang="en-US" i="1" dirty="0" smtClean="0">
                                <a:latin typeface="Cambria Math"/>
                                <a:ea typeface="Cambria Math"/>
                              </a:rPr>
                              <m:t>𝛽</m:t>
                            </m:r>
                          </m:e>
                          <m:sub>
                            <m:r>
                              <a:rPr lang="en-US" b="0" i="1" dirty="0" smtClean="0">
                                <a:latin typeface="Cambria Math"/>
                              </a:rPr>
                              <m:t>1</m:t>
                            </m:r>
                          </m:sub>
                        </m:sSub>
                        <m:r>
                          <a:rPr lang="en-US" b="0" i="0" dirty="0" smtClean="0">
                            <a:latin typeface="Cambria Math"/>
                          </a:rPr>
                          <m:t>∗</m:t>
                        </m:r>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1</m:t>
                            </m:r>
                          </m:sub>
                        </m:sSub>
                        <m:r>
                          <m:rPr>
                            <m:nor/>
                          </m:rPr>
                          <a:rPr lang="en-US" dirty="0" smtClean="0"/>
                          <m:t>+</m:t>
                        </m:r>
                        <m:sSub>
                          <m:sSubPr>
                            <m:ctrlPr>
                              <a:rPr lang="en-US" i="1" dirty="0" smtClean="0">
                                <a:latin typeface="Cambria Math"/>
                              </a:rPr>
                            </m:ctrlPr>
                          </m:sSubPr>
                          <m:e>
                            <m:r>
                              <a:rPr lang="en-US" i="1" dirty="0" smtClean="0">
                                <a:latin typeface="Cambria Math"/>
                                <a:ea typeface="Cambria Math"/>
                              </a:rPr>
                              <m:t>𝛽</m:t>
                            </m:r>
                          </m:e>
                          <m:sub>
                            <m:r>
                              <a:rPr lang="en-US" b="0" i="1" dirty="0" smtClean="0">
                                <a:latin typeface="Cambria Math"/>
                              </a:rPr>
                              <m:t>2</m:t>
                            </m:r>
                          </m:sub>
                        </m:sSub>
                        <m:r>
                          <a:rPr lang="en-US" b="0" i="0" dirty="0" smtClean="0">
                            <a:latin typeface="Cambria Math"/>
                          </a:rPr>
                          <m:t>∗</m:t>
                        </m:r>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2</m:t>
                            </m:r>
                          </m:sub>
                        </m:sSub>
                      </m:sup>
                    </m:sSup>
                  </m:oMath>
                </a14:m>
                <a:r>
                  <a:rPr lang="en-US" dirty="0" smtClean="0"/>
                  <a:t>]</a:t>
                </a:r>
              </a:p>
              <a:p>
                <a:endParaRPr lang="en-US" dirty="0" smtClean="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1481" t="-2695" r="-593"/>
                </a:stretch>
              </a:blipFill>
            </p:spPr>
            <p:txBody>
              <a:bodyPr/>
              <a:lstStyle/>
              <a:p>
                <a:r>
                  <a:rPr lang="en-US">
                    <a:noFill/>
                  </a:rPr>
                  <a:t> </a:t>
                </a:r>
              </a:p>
            </p:txBody>
          </p:sp>
        </mc:Fallback>
      </mc:AlternateContent>
    </p:spTree>
    <p:extLst>
      <p:ext uri="{BB962C8B-B14F-4D97-AF65-F5344CB8AC3E}">
        <p14:creationId xmlns:p14="http://schemas.microsoft.com/office/powerpoint/2010/main" val="3618159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When we are estimating the impact of a single predictor variable, these equations reduce to</a:t>
                </a:r>
              </a:p>
              <a:p>
                <a:pPr lvl="1"/>
                <a14:m>
                  <m:oMath xmlns:m="http://schemas.openxmlformats.org/officeDocument/2006/math">
                    <m:func>
                      <m:funcPr>
                        <m:ctrlPr>
                          <a:rPr lang="en-US" b="0" i="1" smtClean="0">
                            <a:latin typeface="Cambria Math"/>
                          </a:rPr>
                        </m:ctrlPr>
                      </m:funcPr>
                      <m:fName>
                        <m:r>
                          <m:rPr>
                            <m:sty m:val="p"/>
                          </m:rPr>
                          <a:rPr lang="en-US" b="0" i="0" smtClean="0">
                            <a:latin typeface="Cambria Math"/>
                          </a:rPr>
                          <m:t>ln</m:t>
                        </m:r>
                      </m:fName>
                      <m:e>
                        <m:d>
                          <m:dPr>
                            <m:begChr m:val="["/>
                            <m:endChr m:val="]"/>
                            <m:ctrlPr>
                              <a:rPr lang="en-US" b="0" i="1" smtClean="0">
                                <a:latin typeface="Cambria Math"/>
                              </a:rPr>
                            </m:ctrlPr>
                          </m:dPr>
                          <m:e>
                            <m:f>
                              <m:fPr>
                                <m:ctrlPr>
                                  <a:rPr lang="en-US" b="0" i="1" smtClean="0">
                                    <a:latin typeface="Cambria Math"/>
                                  </a:rPr>
                                </m:ctrlPr>
                              </m:fPr>
                              <m:num>
                                <m:r>
                                  <a:rPr lang="en-US" b="0" i="1" smtClean="0">
                                    <a:latin typeface="Cambria Math"/>
                                  </a:rPr>
                                  <m:t>𝑝</m:t>
                                </m:r>
                              </m:num>
                              <m:den>
                                <m:r>
                                  <a:rPr lang="en-US" b="0" i="1" smtClean="0">
                                    <a:latin typeface="Cambria Math"/>
                                  </a:rPr>
                                  <m:t>1−</m:t>
                                </m:r>
                                <m:r>
                                  <a:rPr lang="en-US" b="0" i="1" smtClean="0">
                                    <a:latin typeface="Cambria Math"/>
                                  </a:rPr>
                                  <m:t>𝑝</m:t>
                                </m:r>
                              </m:den>
                            </m:f>
                          </m:e>
                        </m:d>
                      </m:e>
                    </m:func>
                    <m:r>
                      <a:rPr lang="en-US" b="0" i="1" smtClean="0">
                        <a:latin typeface="Cambria Math"/>
                      </a:rPr>
                      <m:t>=</m:t>
                    </m:r>
                    <m:sSub>
                      <m:sSubPr>
                        <m:ctrlPr>
                          <a:rPr lang="en-US" b="0" i="1" smtClean="0">
                            <a:latin typeface="Cambria Math"/>
                          </a:rPr>
                        </m:ctrlPr>
                      </m:sSubPr>
                      <m:e>
                        <m:r>
                          <a:rPr lang="en-US" b="0" i="1" smtClean="0">
                            <a:latin typeface="Cambria Math"/>
                            <a:ea typeface="Cambria Math"/>
                          </a:rPr>
                          <m:t>𝛽</m:t>
                        </m:r>
                      </m:e>
                      <m:sub>
                        <m:r>
                          <a:rPr lang="en-US" b="0" i="1" smtClean="0">
                            <a:latin typeface="Cambria Math"/>
                          </a:rPr>
                          <m:t>0</m:t>
                        </m:r>
                      </m:sub>
                    </m:sSub>
                  </m:oMath>
                </a14:m>
                <a:r>
                  <a:rPr lang="en-US" dirty="0" smtClean="0"/>
                  <a:t>+</a:t>
                </a:r>
                <a14:m>
                  <m:oMath xmlns:m="http://schemas.openxmlformats.org/officeDocument/2006/math">
                    <m:sSub>
                      <m:sSubPr>
                        <m:ctrlPr>
                          <a:rPr lang="en-US" i="1" dirty="0" smtClean="0">
                            <a:latin typeface="Cambria Math"/>
                          </a:rPr>
                        </m:ctrlPr>
                      </m:sSubPr>
                      <m:e>
                        <m:r>
                          <a:rPr lang="en-US" i="1" dirty="0" smtClean="0">
                            <a:latin typeface="Cambria Math"/>
                            <a:ea typeface="Cambria Math"/>
                          </a:rPr>
                          <m:t>𝛽</m:t>
                        </m:r>
                      </m:e>
                      <m:sub>
                        <m:r>
                          <a:rPr lang="en-US" b="0" i="1" dirty="0" smtClean="0">
                            <a:latin typeface="Cambria Math"/>
                          </a:rPr>
                          <m:t>1</m:t>
                        </m:r>
                      </m:sub>
                    </m:sSub>
                    <m:r>
                      <a:rPr lang="en-US" b="0" i="0" dirty="0" smtClean="0">
                        <a:latin typeface="Cambria Math"/>
                      </a:rPr>
                      <m:t>∗</m:t>
                    </m:r>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1</m:t>
                        </m:r>
                      </m:sub>
                    </m:sSub>
                  </m:oMath>
                </a14:m>
                <a:endParaRPr lang="en-US" dirty="0" smtClean="0"/>
              </a:p>
              <a:p>
                <a:pPr lvl="1"/>
                <a:r>
                  <a:rPr lang="en-US" dirty="0" smtClean="0"/>
                  <a:t>Where </a:t>
                </a:r>
                <a14:m>
                  <m:oMath xmlns:m="http://schemas.openxmlformats.org/officeDocument/2006/math">
                    <m:sSub>
                      <m:sSubPr>
                        <m:ctrlPr>
                          <a:rPr lang="en-US" b="0" i="1" smtClean="0">
                            <a:latin typeface="Cambria Math"/>
                          </a:rPr>
                        </m:ctrlPr>
                      </m:sSubPr>
                      <m:e>
                        <m:r>
                          <a:rPr lang="en-US" b="0" i="1" smtClean="0">
                            <a:latin typeface="Cambria Math"/>
                            <a:ea typeface="Cambria Math"/>
                          </a:rPr>
                          <m:t>𝛽</m:t>
                        </m:r>
                      </m:e>
                      <m:sub>
                        <m:r>
                          <a:rPr lang="en-US" b="0" i="1" smtClean="0">
                            <a:latin typeface="Cambria Math"/>
                          </a:rPr>
                          <m:t>0</m:t>
                        </m:r>
                      </m:sub>
                    </m:sSub>
                  </m:oMath>
                </a14:m>
                <a:r>
                  <a:rPr lang="en-US" dirty="0" smtClean="0"/>
                  <a:t> is the intercept and </a:t>
                </a:r>
                <a14:m>
                  <m:oMath xmlns:m="http://schemas.openxmlformats.org/officeDocument/2006/math">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1</m:t>
                        </m:r>
                      </m:sub>
                    </m:sSub>
                  </m:oMath>
                </a14:m>
                <a:r>
                  <a:rPr lang="en-US" dirty="0" smtClean="0"/>
                  <a:t>,</a:t>
                </a:r>
                <a:r>
                  <a:rPr lang="en-US" b="0" dirty="0" smtClean="0"/>
                  <a:t>   is </a:t>
                </a:r>
                <a:r>
                  <a:rPr lang="en-US" dirty="0" smtClean="0"/>
                  <a:t>the predictor variables and</a:t>
                </a:r>
                <a14:m>
                  <m:oMath xmlns:m="http://schemas.openxmlformats.org/officeDocument/2006/math">
                    <m:sSub>
                      <m:sSubPr>
                        <m:ctrlPr>
                          <a:rPr lang="en-US" i="1" dirty="0" smtClean="0">
                            <a:latin typeface="Cambria Math"/>
                          </a:rPr>
                        </m:ctrlPr>
                      </m:sSubPr>
                      <m:e>
                        <m:r>
                          <a:rPr lang="en-US" i="1" dirty="0" smtClean="0">
                            <a:latin typeface="Cambria Math"/>
                            <a:ea typeface="Cambria Math"/>
                          </a:rPr>
                          <m:t>𝛽</m:t>
                        </m:r>
                      </m:e>
                      <m:sub>
                        <m:r>
                          <a:rPr lang="en-US" b="0" i="1" dirty="0" smtClean="0">
                            <a:latin typeface="Cambria Math"/>
                          </a:rPr>
                          <m:t>1</m:t>
                        </m:r>
                      </m:sub>
                    </m:sSub>
                  </m:oMath>
                </a14:m>
                <a:r>
                  <a:rPr lang="en-US" dirty="0" smtClean="0"/>
                  <a:t>, is the slope</a:t>
                </a:r>
              </a:p>
              <a:p>
                <a:r>
                  <a:rPr lang="en-US" dirty="0" smtClean="0"/>
                  <a:t>Or alternatively</a:t>
                </a:r>
              </a:p>
              <a:p>
                <a14:m>
                  <m:oMath xmlns:m="http://schemas.openxmlformats.org/officeDocument/2006/math">
                    <m:r>
                      <a:rPr lang="en-US" b="0" i="1" smtClean="0">
                        <a:latin typeface="Cambria Math"/>
                      </a:rPr>
                      <m:t>𝑝</m:t>
                    </m:r>
                    <m:r>
                      <a:rPr lang="en-US" b="0" i="1" smtClean="0">
                        <a:latin typeface="Cambria Math"/>
                      </a:rPr>
                      <m:t>=[</m:t>
                    </m:r>
                    <m:sSup>
                      <m:sSupPr>
                        <m:ctrlPr>
                          <a:rPr lang="en-US" b="0" i="1" smtClean="0">
                            <a:latin typeface="Cambria Math"/>
                          </a:rPr>
                        </m:ctrlPr>
                      </m:sSupPr>
                      <m:e>
                        <m:r>
                          <a:rPr lang="en-US" b="0" i="1" smtClean="0">
                            <a:latin typeface="Cambria Math"/>
                          </a:rPr>
                          <m:t>𝑒</m:t>
                        </m:r>
                      </m:e>
                      <m:sup>
                        <m:sSub>
                          <m:sSubPr>
                            <m:ctrlPr>
                              <a:rPr lang="en-US" b="0" i="1" smtClean="0">
                                <a:latin typeface="Cambria Math"/>
                              </a:rPr>
                            </m:ctrlPr>
                          </m:sSubPr>
                          <m:e>
                            <m:r>
                              <a:rPr lang="en-US" b="0" i="1" smtClean="0">
                                <a:latin typeface="Cambria Math"/>
                                <a:ea typeface="Cambria Math"/>
                              </a:rPr>
                              <m:t>𝛽</m:t>
                            </m:r>
                          </m:e>
                          <m:sub>
                            <m:r>
                              <a:rPr lang="en-US" b="0" i="1" smtClean="0">
                                <a:latin typeface="Cambria Math"/>
                              </a:rPr>
                              <m:t>0</m:t>
                            </m:r>
                          </m:sub>
                        </m:sSub>
                        <m:r>
                          <m:rPr>
                            <m:nor/>
                          </m:rPr>
                          <a:rPr lang="en-US" dirty="0" smtClean="0"/>
                          <m:t>+</m:t>
                        </m:r>
                        <m:sSub>
                          <m:sSubPr>
                            <m:ctrlPr>
                              <a:rPr lang="en-US" i="1" dirty="0" smtClean="0">
                                <a:latin typeface="Cambria Math"/>
                              </a:rPr>
                            </m:ctrlPr>
                          </m:sSubPr>
                          <m:e>
                            <m:r>
                              <a:rPr lang="en-US" i="1" dirty="0" smtClean="0">
                                <a:latin typeface="Cambria Math"/>
                                <a:ea typeface="Cambria Math"/>
                              </a:rPr>
                              <m:t>𝛽</m:t>
                            </m:r>
                          </m:e>
                          <m:sub>
                            <m:r>
                              <a:rPr lang="en-US" b="0" i="1" dirty="0" smtClean="0">
                                <a:latin typeface="Cambria Math"/>
                              </a:rPr>
                              <m:t>1</m:t>
                            </m:r>
                          </m:sub>
                        </m:sSub>
                        <m:r>
                          <a:rPr lang="en-US" b="0" i="0" dirty="0" smtClean="0">
                            <a:latin typeface="Cambria Math"/>
                          </a:rPr>
                          <m:t>∗</m:t>
                        </m:r>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1</m:t>
                            </m:r>
                          </m:sub>
                        </m:sSub>
                      </m:sup>
                    </m:sSup>
                  </m:oMath>
                </a14:m>
                <a:r>
                  <a:rPr lang="en-US" dirty="0" smtClean="0"/>
                  <a:t>/(1+</a:t>
                </a:r>
                <a14:m>
                  <m:oMath xmlns:m="http://schemas.openxmlformats.org/officeDocument/2006/math">
                    <m:sSup>
                      <m:sSupPr>
                        <m:ctrlPr>
                          <a:rPr lang="en-US" b="0" i="1" smtClean="0">
                            <a:latin typeface="Cambria Math"/>
                          </a:rPr>
                        </m:ctrlPr>
                      </m:sSupPr>
                      <m:e>
                        <m:r>
                          <a:rPr lang="en-US" b="0" i="1" smtClean="0">
                            <a:latin typeface="Cambria Math"/>
                          </a:rPr>
                          <m:t>𝑒</m:t>
                        </m:r>
                      </m:e>
                      <m:sup>
                        <m:sSub>
                          <m:sSubPr>
                            <m:ctrlPr>
                              <a:rPr lang="en-US" b="0" i="1" smtClean="0">
                                <a:latin typeface="Cambria Math"/>
                              </a:rPr>
                            </m:ctrlPr>
                          </m:sSubPr>
                          <m:e>
                            <m:r>
                              <a:rPr lang="en-US" b="0" i="1" smtClean="0">
                                <a:latin typeface="Cambria Math"/>
                                <a:ea typeface="Cambria Math"/>
                              </a:rPr>
                              <m:t>𝛽</m:t>
                            </m:r>
                          </m:e>
                          <m:sub>
                            <m:r>
                              <a:rPr lang="en-US" b="0" i="1" smtClean="0">
                                <a:latin typeface="Cambria Math"/>
                              </a:rPr>
                              <m:t>0</m:t>
                            </m:r>
                          </m:sub>
                        </m:sSub>
                        <m:r>
                          <m:rPr>
                            <m:nor/>
                          </m:rPr>
                          <a:rPr lang="en-US" dirty="0" smtClean="0"/>
                          <m:t>+</m:t>
                        </m:r>
                        <m:sSub>
                          <m:sSubPr>
                            <m:ctrlPr>
                              <a:rPr lang="en-US" i="1" dirty="0" smtClean="0">
                                <a:latin typeface="Cambria Math"/>
                              </a:rPr>
                            </m:ctrlPr>
                          </m:sSubPr>
                          <m:e>
                            <m:r>
                              <a:rPr lang="en-US" i="1" dirty="0" smtClean="0">
                                <a:latin typeface="Cambria Math"/>
                                <a:ea typeface="Cambria Math"/>
                              </a:rPr>
                              <m:t>𝛽</m:t>
                            </m:r>
                          </m:e>
                          <m:sub>
                            <m:r>
                              <a:rPr lang="en-US" b="0" i="1" dirty="0" smtClean="0">
                                <a:latin typeface="Cambria Math"/>
                              </a:rPr>
                              <m:t>1</m:t>
                            </m:r>
                          </m:sub>
                        </m:sSub>
                        <m:r>
                          <a:rPr lang="en-US" b="0" i="0" dirty="0" smtClean="0">
                            <a:latin typeface="Cambria Math"/>
                          </a:rPr>
                          <m:t>∗</m:t>
                        </m:r>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1</m:t>
                            </m:r>
                          </m:sub>
                        </m:sSub>
                      </m:sup>
                    </m:sSup>
                  </m:oMath>
                </a14:m>
                <a:r>
                  <a:rPr lang="en-US" dirty="0" smtClean="0"/>
                  <a:t>)]</a:t>
                </a:r>
              </a:p>
              <a:p>
                <a:r>
                  <a:rPr lang="en-US" dirty="0" smtClean="0"/>
                  <a:t>P is the probability of an event occurring and 1-p is the probability it not occurring</a:t>
                </a:r>
              </a:p>
              <a:p>
                <a:r>
                  <a:rPr lang="en-US" dirty="0" smtClean="0"/>
                  <a:t>[p/(1-p )]is the odds ratio</a:t>
                </a:r>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3504" r="-370" b="-1078"/>
                </a:stretch>
              </a:blipFill>
            </p:spPr>
            <p:txBody>
              <a:bodyPr/>
              <a:lstStyle/>
              <a:p>
                <a:r>
                  <a:rPr lang="en-US">
                    <a:noFill/>
                  </a:rPr>
                  <a:t> </a:t>
                </a:r>
              </a:p>
            </p:txBody>
          </p:sp>
        </mc:Fallback>
      </mc:AlternateContent>
    </p:spTree>
    <p:extLst>
      <p:ext uri="{BB962C8B-B14F-4D97-AF65-F5344CB8AC3E}">
        <p14:creationId xmlns:p14="http://schemas.microsoft.com/office/powerpoint/2010/main" val="219195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3798</TotalTime>
  <Words>2081</Words>
  <Application>Microsoft Office PowerPoint</Application>
  <PresentationFormat>On-screen Show (4:3)</PresentationFormat>
  <Paragraphs>202</Paragraphs>
  <Slides>43</Slides>
  <Notes>0</Notes>
  <HiddenSlides>0</HiddenSlides>
  <MMClips>0</MMClips>
  <ScaleCrop>false</ScaleCrop>
  <HeadingPairs>
    <vt:vector size="6" baseType="variant">
      <vt:variant>
        <vt:lpstr>Theme</vt:lpstr>
      </vt:variant>
      <vt:variant>
        <vt:i4>1</vt:i4>
      </vt:variant>
      <vt:variant>
        <vt:lpstr>Links</vt:lpstr>
      </vt:variant>
      <vt:variant>
        <vt:i4>13</vt:i4>
      </vt:variant>
      <vt:variant>
        <vt:lpstr>Slide Titles</vt:lpstr>
      </vt:variant>
      <vt:variant>
        <vt:i4>43</vt:i4>
      </vt:variant>
    </vt:vector>
  </HeadingPairs>
  <TitlesOfParts>
    <vt:vector size="57" baseType="lpstr">
      <vt:lpstr>Office Theme</vt:lpstr>
      <vt:lpstr>C:\PredictingCustomerResponse.xlsm!Campaign1!R1C1:R3C9</vt:lpstr>
      <vt:lpstr>C:\PredictingCustomerResponse.xlsm!Campaign1!R1C1:R25C11</vt:lpstr>
      <vt:lpstr>C:\PredictingCustomerResponse.xlsm!Campaign1!R1C15:R7C19</vt:lpstr>
      <vt:lpstr>C:\Users\nram\Documents\BayesLogisticPredictionSubscriptionRenewal.xlsx!Sheet1!R4C1:R22C9</vt:lpstr>
      <vt:lpstr>H:\PredictingCustomerResponsetoCampaigns_Results.xlsx!Campaign1!R14C12:R34C15</vt:lpstr>
      <vt:lpstr>H:\PredictingCustomerResponsetoCampaigns_Results.xlsx!Campaign1![PredictingCustomerResponsetoCampaigns_Results.xlsx]Campaign1 Chart 2</vt:lpstr>
      <vt:lpstr>L:\PredictingCustomerResponsetoCampaigns_Results2.xlsx!Stage2.2!R1C1:R25C11</vt:lpstr>
      <vt:lpstr>L:\PredictingCustomerResponsetoCampaigns_Results2.xlsx!Stage2.2![PredictingCustomerResponsetoCampaigns_Results2.xlsx]Stage2.2 Chart 2</vt:lpstr>
      <vt:lpstr>L:\PredictingCustomerResponsetoCampaigns2.xlsx!resultcomparison2![PredictingCustomerResponsetoCampaigns2.xlsx]resultcomparison2 Chart 1</vt:lpstr>
      <vt:lpstr>H:\PredictingCustomerResponsetoCampaigns_Results.xlsx!Sheet1!R3C1:R25C5</vt:lpstr>
      <vt:lpstr>L:\PredictingCustomerResponsetoCampaigns_Results2.xlsx!Stage2.3!R1C1:R30C11</vt:lpstr>
      <vt:lpstr>L:\PredictingCustomerResponsetoCampaigns_Results2.xlsx!Stage2.3![PredictingCustomerResponsetoCampaigns_Results2.xlsx]Stage2.3 Chart 1</vt:lpstr>
      <vt:lpstr>L:\PredictingCustomerResponsetoCampaigns2.xlsx!resultcomparison2![PredictingCustomerResponsetoCampaigns2.xlsx]resultcomparison2 Chart 2</vt:lpstr>
      <vt:lpstr>Bayesian Binary Regression in Marketing</vt:lpstr>
      <vt:lpstr>Abstract</vt:lpstr>
      <vt:lpstr>Background</vt:lpstr>
      <vt:lpstr> Industry Challenges</vt:lpstr>
      <vt:lpstr>Project Outline</vt:lpstr>
      <vt:lpstr>Project challenge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Scope</vt:lpstr>
      <vt:lpstr>PowerPoint Presentation</vt:lpstr>
      <vt:lpstr>PowerPoint Presentation</vt:lpstr>
      <vt:lpstr>PowerPoint Presentation</vt:lpstr>
      <vt:lpstr>PowerPoint Presentation</vt:lpstr>
      <vt:lpstr>Binary Regression in excel</vt:lpstr>
      <vt:lpstr>Binary regression in excel - output</vt:lpstr>
      <vt:lpstr>Step 2: Binary regression in excel with data grouping</vt:lpstr>
      <vt:lpstr>Data view- grouped on data points</vt:lpstr>
      <vt:lpstr>Steps followed in stage2- Bayesian Binary Regression using Excel</vt:lpstr>
      <vt:lpstr>Calculating the intercept and slope of the Logit</vt:lpstr>
      <vt:lpstr>Predicting the Bayesian probability</vt:lpstr>
      <vt:lpstr>Step 2 - results</vt:lpstr>
      <vt:lpstr>Predictions- comparison LR with BBR</vt:lpstr>
      <vt:lpstr>Bayesian Binary vs Logistic groupwise comparison – excel generated</vt:lpstr>
      <vt:lpstr>Step 3: Using R</vt:lpstr>
      <vt:lpstr>PowerPoint Presentation</vt:lpstr>
      <vt:lpstr>Results Binary regression in R</vt:lpstr>
      <vt:lpstr>Predicted versus observed values</vt:lpstr>
      <vt:lpstr>Inputting R output into excel based prediction</vt:lpstr>
      <vt:lpstr>Results from R and BBR</vt:lpstr>
      <vt:lpstr>PowerPoint Presentation</vt:lpstr>
      <vt:lpstr>Bayesian Binary vs Logistic groupwise comparison –  R and excel generated</vt:lpstr>
      <vt:lpstr>Step4 Bayesian Binary in Matlab</vt:lpstr>
      <vt:lpstr>PowerPoint Presentation</vt:lpstr>
      <vt:lpstr>Plotting the posterior</vt:lpstr>
      <vt:lpstr>Output</vt:lpstr>
      <vt:lpstr>PowerPoint Presentation</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Binary Regression in Marketing</dc:title>
  <dc:creator>ram</dc:creator>
  <cp:lastModifiedBy>ram</cp:lastModifiedBy>
  <cp:revision>33</cp:revision>
  <dcterms:created xsi:type="dcterms:W3CDTF">2013-12-05T14:34:33Z</dcterms:created>
  <dcterms:modified xsi:type="dcterms:W3CDTF">2013-12-15T09:17:34Z</dcterms:modified>
</cp:coreProperties>
</file>